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22" r:id="rId2"/>
    <p:sldId id="323" r:id="rId3"/>
    <p:sldId id="256" r:id="rId4"/>
    <p:sldId id="261" r:id="rId5"/>
    <p:sldId id="262" r:id="rId6"/>
    <p:sldId id="257" r:id="rId7"/>
    <p:sldId id="263" r:id="rId8"/>
    <p:sldId id="264" r:id="rId9"/>
    <p:sldId id="265" r:id="rId10"/>
    <p:sldId id="274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80" r:id="rId20"/>
    <p:sldId id="281" r:id="rId21"/>
    <p:sldId id="278" r:id="rId22"/>
    <p:sldId id="279" r:id="rId23"/>
    <p:sldId id="284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5" r:id="rId41"/>
    <p:sldId id="300" r:id="rId42"/>
    <p:sldId id="302" r:id="rId43"/>
    <p:sldId id="303" r:id="rId44"/>
    <p:sldId id="301" r:id="rId45"/>
    <p:sldId id="304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21" r:id="rId59"/>
    <p:sldId id="320" r:id="rId60"/>
    <p:sldId id="31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B487-2685-4397-9AAE-7A3B0B83D03E}" type="datetimeFigureOut">
              <a:rPr lang="en-US" smtClean="0"/>
              <a:t>9/8/2013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713B-8544-4189-B7E4-3F43E6B42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713B-8544-4189-B7E4-3F43E6B424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5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713B-8544-4189-B7E4-3F43E6B424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lc.edu.e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lc.edu.e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8863"/>
            <a:ext cx="7772400" cy="1024337"/>
          </a:xfrm>
        </p:spPr>
        <p:txBody>
          <a:bodyPr>
            <a:normAutofit/>
          </a:bodyPr>
          <a:lstStyle/>
          <a:p>
            <a:r>
              <a:rPr lang="ar-EG" sz="4800" b="1" dirty="0" smtClean="0"/>
              <a:t>المكتبة الرقمية لجامعة دمنهور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m\Desktop\EulcIctp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336800" cy="13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m\Desktop\_1_~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63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m\Desktop\Handler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5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ar-EG" dirty="0" smtClean="0"/>
              <a:t>يمكن </a:t>
            </a:r>
            <a:r>
              <a:rPr lang="ar-EG" dirty="0"/>
              <a:t>الوقوف على التبويب </a:t>
            </a:r>
            <a:r>
              <a:rPr lang="ar-EG" b="1" dirty="0">
                <a:solidFill>
                  <a:schemeClr val="accent6">
                    <a:lumMod val="50000"/>
                  </a:schemeClr>
                </a:solidFill>
              </a:rPr>
              <a:t>«مقتنيات المكتبات» </a:t>
            </a:r>
            <a:r>
              <a:rPr lang="ar-EG" dirty="0"/>
              <a:t>لإستعراض كافة البيانات الببليوجرافية لمقتنيات المكتبات الجامعية و معرفة موقع كل مقتنى </a:t>
            </a:r>
          </a:p>
          <a:p>
            <a:pPr marL="0" indent="0" algn="just" rtl="1">
              <a:buNone/>
            </a:pPr>
            <a:r>
              <a:rPr lang="ar-EG" dirty="0" smtClean="0"/>
              <a:t>فمثلاً </a:t>
            </a:r>
            <a:r>
              <a:rPr lang="ar-EG" dirty="0"/>
              <a:t>عند البحث عن كتاب بعنوان </a:t>
            </a:r>
            <a:r>
              <a:rPr lang="ar-EG" dirty="0" smtClean="0"/>
              <a:t>:</a:t>
            </a:r>
          </a:p>
          <a:p>
            <a:pPr marL="0" indent="0" algn="just" rtl="1">
              <a:buNone/>
            </a:pPr>
            <a:r>
              <a:rPr lang="ar-EG" dirty="0" smtClean="0">
                <a:solidFill>
                  <a:srgbClr val="FF0000"/>
                </a:solidFill>
              </a:rPr>
              <a:t>«الجيومورفولوجيا التطبيقية» </a:t>
            </a:r>
            <a:r>
              <a:rPr lang="ar-EG" dirty="0"/>
              <a:t>فيتم الوقوف على التبويب 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«مقتنيات المكتبات» </a:t>
            </a:r>
            <a:r>
              <a:rPr lang="ar-EG" dirty="0"/>
              <a:t>و كتابة نص البحث في مربع البحث مع إمكانية تضيق أو توسيع نطاق البحث فمثلاً من الممكن البحث في كل الجامعات أو تضيق نطاق البحث للبحث في جامعة معينة و كذلك يمكن توسيع نطاق البحث ليشمل كافة المقتنيات و يمكن تضيقه ليشمل الكتب فقط أو الرسائل العلمية فقط أو غيرها كما هو موضح بالشكل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0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4" t="20635" r="18232" b="14881"/>
          <a:stretch/>
        </p:blipFill>
        <p:spPr bwMode="auto">
          <a:xfrm>
            <a:off x="31761" y="1"/>
            <a:ext cx="91122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362200" y="5486400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EG" dirty="0" smtClean="0"/>
              <a:t>سوف يلي بعد ذلك ظهور نتائج البحث و المتمثلة في البيانات الببليوجرافية و الوصفية للمقتنى الذي يتم إختياره عندما نضغط على التبويب </a:t>
            </a:r>
            <a:r>
              <a:rPr lang="ar-EG" dirty="0" smtClean="0"/>
              <a:t>الفرعي 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«تفاصيل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ar-EG" dirty="0" smtClean="0"/>
              <a:t>... و عند الرغبة في معرفة مكان تواجد نسخ المقنى (أي موجود في أية جامعة) و عدد النسخ الموجود منها و كذلك الرقم العام للمقني و تصنيفه و مسلسله بحيث يتم نقوم بإختيار التبويب </a:t>
            </a:r>
            <a:r>
              <a:rPr lang="ar-EG" dirty="0" smtClean="0"/>
              <a:t>الفرعي 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«النسخ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ar-EG" dirty="0" smtClean="0"/>
              <a:t>و يتم عرض أماكن تواجد نسخة المقتنى و من ثم التوجه مباشرة ببيانات الكتاب إلى المكتبة و الحصول على المقتنى دون الحاجة للتواجد داخل المكتبة و الإطلاع على فهرس المكتبة الورقي.</a:t>
            </a:r>
          </a:p>
        </p:txBody>
      </p:sp>
    </p:spTree>
    <p:extLst>
      <p:ext uri="{BB962C8B-B14F-4D97-AF65-F5344CB8AC3E}">
        <p14:creationId xmlns:p14="http://schemas.microsoft.com/office/powerpoint/2010/main" val="235360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عرض لمحتوى المقتنى من خلال التبويب </a:t>
            </a:r>
            <a:r>
              <a:rPr lang="ar-EG" sz="3200" dirty="0" smtClean="0"/>
              <a:t>الفرعي </a:t>
            </a:r>
            <a:r>
              <a:rPr lang="ar-EG" sz="3200" dirty="0" smtClean="0">
                <a:solidFill>
                  <a:schemeClr val="accent6">
                    <a:lumMod val="50000"/>
                  </a:schemeClr>
                </a:solidFill>
              </a:rPr>
              <a:t>«تفاصيل</a:t>
            </a:r>
            <a:r>
              <a:rPr lang="ar-EG" sz="32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t="3307" r="110" b="4653"/>
          <a:stretch/>
        </p:blipFill>
        <p:spPr bwMode="auto">
          <a:xfrm>
            <a:off x="0" y="1219200"/>
            <a:ext cx="91440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28600" y="3447183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عرض لنسخ المقتنى من خلال التبويب </a:t>
            </a:r>
            <a:r>
              <a:rPr lang="ar-EG" sz="3200" dirty="0" smtClean="0"/>
              <a:t>الفرعي </a:t>
            </a:r>
            <a:r>
              <a:rPr lang="ar-EG" sz="3200" dirty="0" smtClean="0">
                <a:solidFill>
                  <a:schemeClr val="accent6">
                    <a:lumMod val="50000"/>
                  </a:schemeClr>
                </a:solidFill>
              </a:rPr>
              <a:t>« </a:t>
            </a:r>
            <a:r>
              <a:rPr lang="ar-EG" sz="3200" dirty="0" smtClean="0">
                <a:solidFill>
                  <a:schemeClr val="accent6">
                    <a:lumMod val="50000"/>
                  </a:schemeClr>
                </a:solidFill>
              </a:rPr>
              <a:t>النسخ </a:t>
            </a:r>
            <a:r>
              <a:rPr lang="ar-EG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/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1935" y="2924172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ar-EG" b="1" dirty="0" smtClean="0">
                <a:solidFill>
                  <a:srgbClr val="660033"/>
                </a:solidFill>
              </a:rPr>
              <a:t>ثانياً : بحث الإنترنت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b="5217"/>
          <a:stretch/>
        </p:blipFill>
        <p:spPr bwMode="auto">
          <a:xfrm>
            <a:off x="0" y="1219200"/>
            <a:ext cx="913707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6409458" y="2822863"/>
            <a:ext cx="252845" cy="685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EG" dirty="0" smtClean="0"/>
              <a:t>يمكننا من خلال التبويب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«بحث الإنترنت»</a:t>
            </a:r>
            <a:r>
              <a:rPr lang="ar-EG" b="1" dirty="0" smtClean="0"/>
              <a:t> </a:t>
            </a:r>
            <a:r>
              <a:rPr lang="ar-EG" dirty="0" smtClean="0"/>
              <a:t>القيام بالبحث عن المقتنيات داخل فهارس مكتبة عالمية مثل </a:t>
            </a:r>
            <a:r>
              <a:rPr lang="ar-EG" dirty="0" smtClean="0">
                <a:solidFill>
                  <a:srgbClr val="FF0000"/>
                </a:solidFill>
              </a:rPr>
              <a:t>«مكتبة الكونجرس» </a:t>
            </a:r>
            <a:r>
              <a:rPr lang="ar-EG" dirty="0" smtClean="0"/>
              <a:t>و </a:t>
            </a:r>
            <a:r>
              <a:rPr lang="ar-EG" dirty="0" smtClean="0">
                <a:solidFill>
                  <a:srgbClr val="FF0000"/>
                </a:solidFill>
              </a:rPr>
              <a:t>«إتحاد جامعات فلوريدا» </a:t>
            </a:r>
            <a:r>
              <a:rPr lang="ar-EG" dirty="0" smtClean="0"/>
              <a:t>و </a:t>
            </a:r>
            <a:r>
              <a:rPr lang="ar-EG" dirty="0" smtClean="0">
                <a:solidFill>
                  <a:srgbClr val="FF0000"/>
                </a:solidFill>
              </a:rPr>
              <a:t>«المكتبة الوطنية الطبية بالولايات المتحدة الامريكية»</a:t>
            </a:r>
            <a:r>
              <a:rPr lang="ar-EG" dirty="0" smtClean="0"/>
              <a:t> و غيرها , و يمكن استعراض بياناتها الببليوجرافية بل و تحميل ما هو </a:t>
            </a:r>
            <a:r>
              <a:rPr lang="ar-EG" dirty="0" smtClean="0"/>
              <a:t>متاح  </a:t>
            </a:r>
            <a:r>
              <a:rPr lang="ar-EG" dirty="0" smtClean="0"/>
              <a:t>منها </a:t>
            </a:r>
            <a:r>
              <a:rPr lang="ar-EG" dirty="0" smtClean="0"/>
              <a:t>للتحميل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8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b="52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934200" y="2195514"/>
            <a:ext cx="13716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29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ar-EG" b="1" dirty="0" smtClean="0">
                <a:solidFill>
                  <a:srgbClr val="660033"/>
                </a:solidFill>
              </a:rPr>
              <a:t/>
            </a:r>
            <a:br>
              <a:rPr lang="ar-EG" b="1" dirty="0" smtClean="0">
                <a:solidFill>
                  <a:srgbClr val="660033"/>
                </a:solidFill>
              </a:rPr>
            </a:br>
            <a:r>
              <a:rPr lang="ar-EG" b="1" dirty="0" smtClean="0">
                <a:solidFill>
                  <a:srgbClr val="660033"/>
                </a:solidFill>
              </a:rPr>
              <a:t>ثالثاُ </a:t>
            </a:r>
            <a:r>
              <a:rPr lang="ar-EG" b="1" dirty="0">
                <a:solidFill>
                  <a:srgbClr val="660033"/>
                </a:solidFill>
              </a:rPr>
              <a:t>: قواعد البيانات العالمية</a:t>
            </a:r>
            <a:br>
              <a:rPr lang="ar-EG" b="1" dirty="0">
                <a:solidFill>
                  <a:srgbClr val="660033"/>
                </a:solidFill>
              </a:rPr>
            </a:b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EG" dirty="0" smtClean="0"/>
              <a:t>و </a:t>
            </a:r>
            <a:r>
              <a:rPr lang="ar-EG" dirty="0"/>
              <a:t>هي عبارة عن قواعد بيانات لمجموعة من المجلات العلمية و الكتب و الرسائل العلمية الإلكترونية و المشترك بها المجلس الأعلى للجامعات من خلال التعاقد مع الناشرين الدوليين من أجل توفير كافة الأبحاث المطلوبة للباحثين و هي متاحة سواء من داخل الجامعة أو من خارج الجامعة من خلال إسم مستخدم و كلمة سر يحصل عليهما كل عضو هيئة تدريس أو باحث </a:t>
            </a:r>
            <a:r>
              <a:rPr lang="ar-EG" dirty="0" smtClean="0"/>
              <a:t>داخل الجامعة.</a:t>
            </a:r>
          </a:p>
          <a:p>
            <a:pPr marL="0" indent="0" algn="just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7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761"/>
            <a:ext cx="8229600" cy="112239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63246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EG" sz="2800" dirty="0" smtClean="0"/>
              <a:t>أولاً : قم بإختيار التبويب </a:t>
            </a:r>
            <a:r>
              <a:rPr lang="ar-EG" sz="2800" b="1" dirty="0" smtClean="0">
                <a:solidFill>
                  <a:schemeClr val="accent6">
                    <a:lumMod val="50000"/>
                  </a:schemeClr>
                </a:solidFill>
              </a:rPr>
              <a:t>«قواعد البيانات العالمية» </a:t>
            </a:r>
            <a:r>
              <a:rPr lang="ar-EG" sz="2800" dirty="0" smtClean="0"/>
              <a:t>من الصفحة الرئيسية كما هو موضح بالصورة </a:t>
            </a:r>
          </a:p>
          <a:p>
            <a:pPr marL="0" indent="0" algn="r" rtl="1">
              <a:buNone/>
            </a:pPr>
            <a:r>
              <a:rPr lang="ar-EG" sz="2800" dirty="0" smtClean="0"/>
              <a:t>ثانياً : في حالة كون البروكسي غير مضبوط على الجهاز فسوف تظهر شاشة توضح كيفية ضبط البروكسي كي يتم الدخول على قواعد البيانات العالمية , قم بإتباع التعليمات حتى يتم ضبط البروكسي , مع العلم أن البروكسي لا يحتاج ضبط في كل مرة و لكن يحتاج لضبطه في المرة الأولى على الجهاز </a:t>
            </a:r>
          </a:p>
          <a:p>
            <a:pPr marL="0" indent="0" algn="r" rtl="1">
              <a:buNone/>
            </a:pPr>
            <a:r>
              <a:rPr lang="ar-EG" sz="2800" dirty="0" smtClean="0"/>
              <a:t>ثالثاً : سوف تظهر قائمة بكافة قواعد البيانات المشتركة بها الجامعة و أشهرها</a:t>
            </a:r>
          </a:p>
          <a:p>
            <a:pPr algn="r" rtl="1">
              <a:buFontTx/>
              <a:buChar char="-"/>
            </a:pPr>
            <a:r>
              <a:rPr lang="en-US" sz="2800" dirty="0" err="1" smtClean="0"/>
              <a:t>Sciencedirect</a:t>
            </a:r>
            <a:endParaRPr lang="en-US" sz="2800" dirty="0" smtClean="0"/>
          </a:p>
          <a:p>
            <a:pPr algn="r" rtl="1">
              <a:buFontTx/>
              <a:buChar char="-"/>
            </a:pPr>
            <a:r>
              <a:rPr lang="en-US" sz="2800" dirty="0" smtClean="0"/>
              <a:t>Emerald</a:t>
            </a:r>
          </a:p>
          <a:p>
            <a:pPr algn="r" rtl="1">
              <a:buFontTx/>
              <a:buChar char="-"/>
            </a:pPr>
            <a:r>
              <a:rPr lang="en-US" sz="2800" dirty="0" smtClean="0"/>
              <a:t>Springer</a:t>
            </a:r>
          </a:p>
          <a:p>
            <a:pPr algn="r" rtl="1">
              <a:buFontTx/>
              <a:buChar char="-"/>
            </a:pPr>
            <a:r>
              <a:rPr lang="en-US" sz="2800" dirty="0" err="1" smtClean="0"/>
              <a:t>Jstor</a:t>
            </a:r>
            <a:endParaRPr lang="en-US" sz="2800" dirty="0" smtClean="0"/>
          </a:p>
          <a:p>
            <a:pPr algn="r" rtl="1">
              <a:buFontTx/>
              <a:buChar char="-"/>
            </a:pPr>
            <a:r>
              <a:rPr lang="en-US" sz="2800" dirty="0" err="1" smtClean="0"/>
              <a:t>Wileyblackwell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66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ar-EG" b="1" dirty="0" smtClean="0">
                <a:solidFill>
                  <a:srgbClr val="7030A0"/>
                </a:solidFill>
              </a:rPr>
              <a:t>تعريف المكتبة الرقمية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 algn="r">
              <a:buNone/>
            </a:pPr>
            <a:r>
              <a:rPr lang="ar-EG" dirty="0" smtClean="0"/>
              <a:t>هي مكتبة </a:t>
            </a:r>
            <a:r>
              <a:rPr lang="ar-EG" dirty="0"/>
              <a:t>تتيح مصادر المعلومات التي يحتاجها الباحث لخدمة إحتياجاته البحثية دون إشتراط تواجد الباحث داخل المكتبة فهي تتيح الوصول لمصادر المعرفة من   أي مكان و في أي وقت فهي عبارة عن نسخة إلكترونية من المكتبة متاحة بشكل رقمي و </a:t>
            </a:r>
            <a:r>
              <a:rPr lang="ar-EG" dirty="0" smtClean="0"/>
              <a:t>بطريقة </a:t>
            </a:r>
            <a:r>
              <a:rPr lang="ar-EG" dirty="0"/>
              <a:t>منظمة من خلال أدوات وصول بسيطة و سهلة و تفاعلية تساعد الباحث في </a:t>
            </a:r>
            <a:r>
              <a:rPr lang="ar-EG" dirty="0" smtClean="0"/>
              <a:t>الوصول </a:t>
            </a:r>
            <a:r>
              <a:rPr lang="ar-EG" dirty="0"/>
              <a:t>إلى كافة المصادر من خلال </a:t>
            </a:r>
            <a:r>
              <a:rPr lang="ar-EG" dirty="0" smtClean="0"/>
              <a:t>صندوق بحث </a:t>
            </a:r>
            <a:r>
              <a:rPr lang="ar-EG" dirty="0"/>
              <a:t>بسيط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01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EG" dirty="0" smtClean="0"/>
              <a:t>قم بإختيار قاعدة البيانات المطلوبة و قم بالبحث بداخلها و يمكنك تحميل النص الكامل في حال كون المقالة متاحة و في حالة كون المقالة غير متاحة فيمكن طلب الوثيقة و شراؤها من الناشر بعد التنسيق مع منسقي خدمة المكتبة الرقمية بالجامعة.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4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 شرح كيفية الدخول على قواعد البيانات العالمية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0"/>
          <a:stretch/>
        </p:blipFill>
        <p:spPr bwMode="auto">
          <a:xfrm>
            <a:off x="0" y="1219200"/>
            <a:ext cx="921623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5867400" y="2286000"/>
            <a:ext cx="3048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705600" y="2854036"/>
            <a:ext cx="8382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09064" y="3158835"/>
            <a:ext cx="8382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خطوات ضبط البروكسي الواجب إتباعها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قائمة قواعد البيانات و المجلات التي تظهر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410200" y="43434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92882" y="53340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365173" y="63246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3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3200" dirty="0" smtClean="0"/>
              <a:t>قاعدة بيانات </a:t>
            </a:r>
            <a:br>
              <a:rPr lang="ar-EG" sz="3200" dirty="0" smtClean="0"/>
            </a:br>
            <a:r>
              <a:rPr lang="en-US" sz="3200" dirty="0" err="1" smtClean="0"/>
              <a:t>Sciencedirect</a:t>
            </a:r>
            <a:r>
              <a:rPr lang="ar-EG" sz="3200" dirty="0" smtClean="0"/>
              <a:t> </a:t>
            </a:r>
            <a:br>
              <a:rPr lang="ar-EG" sz="3200" dirty="0" smtClean="0"/>
            </a:br>
            <a:r>
              <a:rPr lang="ar-EG" sz="3200" dirty="0" smtClean="0"/>
              <a:t>بعد </a:t>
            </a:r>
            <a:r>
              <a:rPr lang="ar-EG" sz="3200" dirty="0" smtClean="0"/>
              <a:t>الدخول </a:t>
            </a:r>
            <a:r>
              <a:rPr lang="ar-EG" sz="3200" dirty="0" smtClean="0"/>
              <a:t>و كيف تبدو صفحتها من الداخل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 bwMode="auto">
          <a:xfrm>
            <a:off x="0" y="1676400"/>
            <a:ext cx="91440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24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660033"/>
                </a:solidFill>
              </a:rPr>
              <a:t/>
            </a:r>
            <a:br>
              <a:rPr lang="ar-EG" b="1" dirty="0" smtClean="0">
                <a:solidFill>
                  <a:srgbClr val="660033"/>
                </a:solidFill>
              </a:rPr>
            </a:br>
            <a:r>
              <a:rPr lang="ar-EG" b="1" dirty="0" smtClean="0">
                <a:solidFill>
                  <a:srgbClr val="660033"/>
                </a:solidFill>
              </a:rPr>
              <a:t>رابعاً </a:t>
            </a:r>
            <a:r>
              <a:rPr lang="ar-EG" b="1" dirty="0">
                <a:solidFill>
                  <a:srgbClr val="660033"/>
                </a:solidFill>
              </a:rPr>
              <a:t>: الرسائل العلمية</a:t>
            </a:r>
            <a:br>
              <a:rPr lang="ar-EG" b="1" dirty="0">
                <a:solidFill>
                  <a:srgbClr val="660033"/>
                </a:solidFill>
              </a:rPr>
            </a:b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EG" dirty="0" smtClean="0"/>
              <a:t>و </a:t>
            </a:r>
            <a:r>
              <a:rPr lang="ar-EG" dirty="0" smtClean="0"/>
              <a:t>يمكن من خلال التبويب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«الرسائل العلمية» </a:t>
            </a:r>
            <a:r>
              <a:rPr lang="ar-EG" dirty="0" smtClean="0"/>
              <a:t>الإطلاع على كافة البيانات الببليوجرافية للرسائل العلمية المجازة من الجامعات المصرية و كذلك مكان وجود نسخ تلك الرسالة – كما سبق شرحه في تبويب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«مقتنيات المكتبات» </a:t>
            </a:r>
            <a:r>
              <a:rPr lang="ar-EG" dirty="0" smtClean="0"/>
              <a:t>- و كذلك يمكن تصفح 20 % من الرسالة حفاظاً على حقوق الملكية الفكرية للباحث.</a:t>
            </a:r>
          </a:p>
          <a:p>
            <a:pPr marL="0" indent="0" algn="just" rtl="1">
              <a:buNone/>
            </a:pPr>
            <a:r>
              <a:rPr lang="ar-EG" dirty="0" smtClean="0"/>
              <a:t>و يمكن البحث داخل جامعة واحدة أو داخل كافة الجامعات من خلال تضيق نطاق البحث أو توسيعه كما سبق شرحه سابقاً.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86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8" t="20040" r="18343" b="16071"/>
          <a:stretch/>
        </p:blipFill>
        <p:spPr bwMode="auto">
          <a:xfrm>
            <a:off x="0" y="0"/>
            <a:ext cx="9140371" cy="683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362200" y="5486400"/>
            <a:ext cx="914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5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57" y="110836"/>
            <a:ext cx="8229600" cy="1143000"/>
          </a:xfrm>
        </p:spPr>
        <p:txBody>
          <a:bodyPr>
            <a:normAutofit/>
          </a:bodyPr>
          <a:lstStyle/>
          <a:p>
            <a:r>
              <a:rPr lang="ar-EG" sz="2800" dirty="0" smtClean="0"/>
              <a:t>تظهر الرسائل التي لها نص كامل متاح للعرض كما هو بالصورة و يمكن   إستعراض 20 % من محتواها من خلال النقر على </a:t>
            </a:r>
            <a:r>
              <a:rPr lang="ar-EG" sz="2800" dirty="0" smtClean="0">
                <a:solidFill>
                  <a:schemeClr val="accent6">
                    <a:lumMod val="50000"/>
                  </a:schemeClr>
                </a:solidFill>
              </a:rPr>
              <a:t>«تصفح </a:t>
            </a:r>
            <a:r>
              <a:rPr lang="ar-EG" sz="2800" dirty="0" smtClean="0">
                <a:solidFill>
                  <a:schemeClr val="accent6">
                    <a:lumMod val="50000"/>
                  </a:schemeClr>
                </a:solidFill>
              </a:rPr>
              <a:t>الوعاء»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 bwMode="auto">
          <a:xfrm>
            <a:off x="0" y="1219200"/>
            <a:ext cx="910771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029200" y="4142509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6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 smtClean="0"/>
              <a:t>نموذج لرسالة يتم إستعراضها</a:t>
            </a:r>
            <a:br>
              <a:rPr lang="ar-E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3572" r="17451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856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ar-EG" dirty="0" smtClean="0"/>
              <a:t/>
            </a:r>
            <a:br>
              <a:rPr lang="ar-EG" dirty="0" smtClean="0"/>
            </a:br>
            <a:r>
              <a:rPr lang="ar-EG" b="1" dirty="0" smtClean="0">
                <a:solidFill>
                  <a:srgbClr val="660033"/>
                </a:solidFill>
              </a:rPr>
              <a:t>خامساً </a:t>
            </a:r>
            <a:r>
              <a:rPr lang="ar-EG" b="1" dirty="0">
                <a:solidFill>
                  <a:srgbClr val="660033"/>
                </a:solidFill>
              </a:rPr>
              <a:t>: الرسائل قيد الدراسة</a:t>
            </a:r>
            <a:r>
              <a:rPr lang="ar-EG" dirty="0"/>
              <a:t/>
            </a:r>
            <a:br>
              <a:rPr lang="ar-E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EG" dirty="0" smtClean="0"/>
              <a:t>من </a:t>
            </a:r>
            <a:r>
              <a:rPr lang="ar-EG" dirty="0" smtClean="0"/>
              <a:t>خلال هذا التبويب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 الرسائل قيد الدراسة</a:t>
            </a:r>
            <a:r>
              <a:rPr lang="ar-EG" b="1" dirty="0">
                <a:solidFill>
                  <a:schemeClr val="accent6">
                    <a:lumMod val="50000"/>
                  </a:schemeClr>
                </a:solidFill>
              </a:rPr>
              <a:t> » </a:t>
            </a:r>
            <a:r>
              <a:rPr lang="ar-EG" dirty="0" smtClean="0"/>
              <a:t>يمكن </a:t>
            </a:r>
            <a:r>
              <a:rPr lang="ar-EG" dirty="0" smtClean="0"/>
              <a:t>إستعراض مخططات الرسائل العلمية سواء بجامعة معينة أو على مستوى الجامعات من خلال توسيع أو تضييق نطاق البحث كما سبق شرحه , مما يوفر على الباحث وقت و مجهود لمعرفة إذا ما كان موضوع مسجل بإحدى الجامعات الأخرى أو لا قبل تسجيله , من خلال الإطلاع على الرسائل المجازة و الرسائل قيد الدراسة , و يمكن تحميل مخططات الرسائل المرفوعة على النظام ليستعين الباحث بها في عمل مخطط رسالته.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7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/>
          </a:bodyPr>
          <a:lstStyle/>
          <a:p>
            <a:r>
              <a:rPr lang="ar-EG" dirty="0" smtClean="0"/>
              <a:t>كيف تقوم المكتبة الرقمية بخدمة الباحثين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810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cm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15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9174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تصفح الرسائل قيد الدراسة</a:t>
            </a:r>
            <a:endParaRPr 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7" t="30547" r="19793" b="18454"/>
          <a:stretch/>
        </p:blipFill>
        <p:spPr bwMode="auto">
          <a:xfrm>
            <a:off x="0" y="1171574"/>
            <a:ext cx="91440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>
            <a:off x="4516581" y="2944091"/>
            <a:ext cx="304800" cy="685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239000" y="3719945"/>
            <a:ext cx="762000" cy="1801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572000" y="3719945"/>
            <a:ext cx="685800" cy="3186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133600" y="6265719"/>
            <a:ext cx="990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67400" y="18288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12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EG" dirty="0" smtClean="0"/>
              <a:t>و فيما يلي صورة تعرض </a:t>
            </a:r>
            <a:r>
              <a:rPr lang="ar-EG" dirty="0"/>
              <a:t>نموذج لمخطط رسالة علمية قيد الدراسة يمكن استعراض بياناتها من </a:t>
            </a:r>
            <a:r>
              <a:rPr lang="ar-EG" dirty="0" smtClean="0"/>
              <a:t>التبويب الفرعي 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«تفاصيل</a:t>
            </a:r>
            <a:r>
              <a:rPr lang="ar-EG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ar-EG" dirty="0"/>
              <a:t>و يمكن عرض ملخص لها من </a:t>
            </a:r>
            <a:r>
              <a:rPr lang="ar-EG" dirty="0" smtClean="0"/>
              <a:t>التبويب الفرعي 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«ملخص</a:t>
            </a:r>
            <a:r>
              <a:rPr lang="ar-EG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ar-EG" dirty="0"/>
              <a:t>و يمكن عرض و تحميل النص الكامل لها من </a:t>
            </a:r>
            <a:r>
              <a:rPr lang="ar-EG" dirty="0" smtClean="0"/>
              <a:t>التبويب الفرعي 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« 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نص كامل </a:t>
            </a:r>
            <a:r>
              <a:rPr lang="ar-EG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50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841664" y="3425536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1664" y="3692236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41664" y="3969327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نموذج لمخطط رسالة تم تحميله و فتحه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1" r="-199" b="4851"/>
          <a:stretch/>
        </p:blipFill>
        <p:spPr bwMode="auto">
          <a:xfrm>
            <a:off x="0" y="1285875"/>
            <a:ext cx="9144000" cy="557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080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660033"/>
                </a:solidFill>
              </a:rPr>
              <a:t/>
            </a:r>
            <a:br>
              <a:rPr lang="ar-EG" b="1" dirty="0" smtClean="0">
                <a:solidFill>
                  <a:srgbClr val="660033"/>
                </a:solidFill>
              </a:rPr>
            </a:br>
            <a:r>
              <a:rPr lang="ar-EG" b="1" dirty="0" smtClean="0">
                <a:solidFill>
                  <a:srgbClr val="660033"/>
                </a:solidFill>
              </a:rPr>
              <a:t>سادساً </a:t>
            </a:r>
            <a:r>
              <a:rPr lang="ar-EG" b="1" dirty="0">
                <a:solidFill>
                  <a:srgbClr val="660033"/>
                </a:solidFill>
              </a:rPr>
              <a:t>: الأبحاث العلمية</a:t>
            </a:r>
            <a:br>
              <a:rPr lang="ar-EG" b="1" dirty="0">
                <a:solidFill>
                  <a:srgbClr val="660033"/>
                </a:solidFill>
              </a:rPr>
            </a:b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EG" dirty="0" smtClean="0"/>
              <a:t>يمكن </a:t>
            </a:r>
            <a:r>
              <a:rPr lang="ar-EG" dirty="0" smtClean="0"/>
              <a:t>من خلال البحث في هذا التبويب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«الأبحاث العلمية» </a:t>
            </a:r>
            <a:r>
              <a:rPr lang="ar-EG" dirty="0" smtClean="0"/>
              <a:t>الحصول </a:t>
            </a:r>
            <a:r>
              <a:rPr lang="ar-EG" dirty="0" smtClean="0"/>
              <a:t>على كافة الأبحاث العلمية المنشورة و التي قام بإعداها و نشرها المتخصصين من أساتذة الجامعات المصرية كل في تخصصه و بعضها متاح في شكل نص كامل أما البعض الآخر فمتاح في صورة مستخلص فقط.</a:t>
            </a:r>
          </a:p>
          <a:p>
            <a:pPr marL="0" indent="0" algn="just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78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b="6250"/>
          <a:stretch/>
        </p:blipFill>
        <p:spPr bwMode="auto">
          <a:xfrm>
            <a:off x="0" y="13854"/>
            <a:ext cx="9144000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3543300" y="2209800"/>
            <a:ext cx="342900" cy="685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7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b="470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33400" y="3352800"/>
            <a:ext cx="1143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05000" y="5410200"/>
            <a:ext cx="990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12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r="21629" b="-7292"/>
          <a:stretch/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334000" y="3352800"/>
            <a:ext cx="1295400" cy="495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2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660033"/>
                </a:solidFill>
              </a:rPr>
              <a:t/>
            </a:r>
            <a:br>
              <a:rPr lang="ar-EG" b="1" dirty="0" smtClean="0">
                <a:solidFill>
                  <a:srgbClr val="660033"/>
                </a:solidFill>
              </a:rPr>
            </a:br>
            <a:r>
              <a:rPr lang="ar-EG" b="1" dirty="0" smtClean="0">
                <a:solidFill>
                  <a:srgbClr val="660033"/>
                </a:solidFill>
              </a:rPr>
              <a:t>سابعاً </a:t>
            </a:r>
            <a:r>
              <a:rPr lang="ar-EG" b="1" dirty="0">
                <a:solidFill>
                  <a:srgbClr val="660033"/>
                </a:solidFill>
              </a:rPr>
              <a:t>: الدوريات المحلية</a:t>
            </a:r>
            <a:br>
              <a:rPr lang="ar-EG" b="1" dirty="0">
                <a:solidFill>
                  <a:srgbClr val="660033"/>
                </a:solidFill>
              </a:rPr>
            </a:b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EG" dirty="0" smtClean="0"/>
              <a:t>هذا </a:t>
            </a:r>
            <a:r>
              <a:rPr lang="ar-EG" dirty="0" smtClean="0"/>
              <a:t>التبويب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 الدوريات المحلية» </a:t>
            </a:r>
            <a:r>
              <a:rPr lang="ar-EG" dirty="0" smtClean="0"/>
              <a:t>يوفر </a:t>
            </a:r>
            <a:r>
              <a:rPr lang="ar-EG" dirty="0" smtClean="0"/>
              <a:t>قاعدة بيانات أو ما يمكن تسميته بمستودع رقمي لمعظم الدوريات الجامعية الصادرة بالجامعات المصرية فقد تم تحويل معظم المحتوى العلمي للدوريات الجامعية المصرية إلى شكل إلكتروني و يمكن من خلال البحث عن دورية معينة أن نحصل عليها بكافة أعدادها سواء الأعداد القديمة (الراجعة) التي صدرت منذ بداية صدور الدورية و حتى الأعداد الحديثة و يمكن تحميل محتواها العلمي في صورة نص كامل أو إستعراض المستخلص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43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EG" dirty="0" smtClean="0"/>
              <a:t>كما يمكن البحث عن موضوع معين دون البحث عنه في دورية معينة و ذلك بخطوة واحدة و هي كتابة كلمة مفتاحية في صندوق البحث فتظهر النتائج الخاصة بالبحث في صورة عدد من مقالات الدوريات المختلفة و يمكن تحميل النص الكامل لها.</a:t>
            </a:r>
          </a:p>
          <a:p>
            <a:pPr marL="0" indent="0" algn="just" rtl="1">
              <a:buNone/>
            </a:pPr>
            <a:r>
              <a:rPr lang="ar-EG" dirty="0" smtClean="0"/>
              <a:t>و لكن لابد أن نشير إلى أن بعض الأعداد لا يمكن تحميل نصها الكامل و يمكن إستعراض مستخلص للمقالة فقط.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4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EG" dirty="0" smtClean="0"/>
              <a:t>يمكن من خلال بوابة المكتبة الرقمية </a:t>
            </a:r>
            <a:r>
              <a:rPr lang="en-US" dirty="0" smtClean="0">
                <a:hlinkClick r:id="rId2"/>
              </a:rPr>
              <a:t>www.eulc.edu.eg</a:t>
            </a:r>
            <a:endParaRPr lang="en-US" dirty="0" smtClean="0"/>
          </a:p>
          <a:p>
            <a:pPr marL="0" indent="0" algn="just" rtl="1">
              <a:buNone/>
            </a:pPr>
            <a:r>
              <a:rPr lang="ar-EG" dirty="0" smtClean="0"/>
              <a:t>الإطلاع على كافة </a:t>
            </a:r>
            <a:r>
              <a:rPr lang="ar-EG" dirty="0"/>
              <a:t>البيانات </a:t>
            </a:r>
            <a:r>
              <a:rPr lang="ar-EG" dirty="0" smtClean="0"/>
              <a:t>الببليوجرافية </a:t>
            </a:r>
            <a:r>
              <a:rPr lang="ar-EG" dirty="0"/>
              <a:t>ل</a:t>
            </a:r>
            <a:r>
              <a:rPr lang="ar-EG" dirty="0" smtClean="0"/>
              <a:t>لمقتنيات </a:t>
            </a:r>
            <a:r>
              <a:rPr lang="ar-EG" dirty="0"/>
              <a:t>من كتب و رسائل علمية و دوريات و كذلك كل ما هو منشور من أبحاث و رسائل </a:t>
            </a:r>
            <a:r>
              <a:rPr lang="ar-EG" dirty="0" smtClean="0"/>
              <a:t>جامعية و الإطلاع على الرسائل العلمية قيد الدراسة بكل جامعة مصرية و كل ما أجيز من رسائل علمية من خلال الدخول على الموقع السابق ذكره سواء من الجامعة أو من خارجها بعد الحصول على إسم مستخدم و كلمة سر </a:t>
            </a:r>
            <a:r>
              <a:rPr lang="ar-EG" dirty="0" smtClean="0"/>
              <a:t>.</a:t>
            </a:r>
            <a:endParaRPr lang="ar-EG" dirty="0" smtClean="0"/>
          </a:p>
        </p:txBody>
      </p:sp>
    </p:spTree>
    <p:extLst>
      <p:ext uri="{BB962C8B-B14F-4D97-AF65-F5344CB8AC3E}">
        <p14:creationId xmlns:p14="http://schemas.microsoft.com/office/powerpoint/2010/main" val="379046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2933700" y="2209800"/>
            <a:ext cx="2286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25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البحث عن دوريات معينة بأسماءها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b="6250"/>
          <a:stretch/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315200" y="35052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315200" y="4684486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391400" y="5818414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48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إستعراض الأعداد المتاحة للمجلة التي تم إختيارها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b="4564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010400" y="5562600"/>
            <a:ext cx="914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39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52400"/>
            <a:ext cx="8229600" cy="838200"/>
          </a:xfrm>
        </p:spPr>
        <p:txBody>
          <a:bodyPr>
            <a:normAutofit/>
          </a:bodyPr>
          <a:lstStyle/>
          <a:p>
            <a:r>
              <a:rPr lang="ar-EG" sz="2800" dirty="0" smtClean="0"/>
              <a:t>إستعراض و تحميل النص الكامل للمقالات الموجودة داخل العدد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b="6250"/>
          <a:stretch/>
        </p:blipFill>
        <p:spPr bwMode="auto">
          <a:xfrm>
            <a:off x="25401" y="990600"/>
            <a:ext cx="9118599" cy="583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105400" y="4457700"/>
            <a:ext cx="1143000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724400" y="6553200"/>
            <a:ext cx="838200" cy="2721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9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البحث عن موضوع معين داخل كل الدوريات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b="6250"/>
          <a:stretch/>
        </p:blipFill>
        <p:spPr bwMode="auto">
          <a:xfrm>
            <a:off x="7257" y="1066800"/>
            <a:ext cx="913674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4419600" y="3962400"/>
            <a:ext cx="682172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24000" y="5715000"/>
            <a:ext cx="1295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1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ar-EG" dirty="0" smtClean="0"/>
              <a:t> </a:t>
            </a:r>
            <a:r>
              <a:rPr lang="ar-EG" sz="3600" dirty="0" smtClean="0"/>
              <a:t>إستعراض و تحميل نتيجة البحث و هي مقالات حول موضوع البحث من مختلف المجلات العلمية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b="6250"/>
          <a:stretch/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953000" y="37338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67200" y="6553200"/>
            <a:ext cx="1066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5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rgbClr val="660033"/>
                </a:solidFill>
              </a:rPr>
              <a:t/>
            </a:r>
            <a:br>
              <a:rPr lang="ar-EG" b="1" dirty="0" smtClean="0">
                <a:solidFill>
                  <a:srgbClr val="660033"/>
                </a:solidFill>
              </a:rPr>
            </a:br>
            <a:r>
              <a:rPr lang="ar-EG" b="1" dirty="0">
                <a:solidFill>
                  <a:srgbClr val="660033"/>
                </a:solidFill>
              </a:rPr>
              <a:t/>
            </a:r>
            <a:br>
              <a:rPr lang="ar-EG" b="1" dirty="0">
                <a:solidFill>
                  <a:srgbClr val="660033"/>
                </a:solidFill>
              </a:rPr>
            </a:br>
            <a:r>
              <a:rPr lang="ar-EG" b="1" dirty="0" smtClean="0">
                <a:solidFill>
                  <a:srgbClr val="660033"/>
                </a:solidFill>
              </a:rPr>
              <a:t>ثامناً </a:t>
            </a:r>
            <a:r>
              <a:rPr lang="ar-EG" b="1" dirty="0">
                <a:solidFill>
                  <a:srgbClr val="660033"/>
                </a:solidFill>
              </a:rPr>
              <a:t>: النشر </a:t>
            </a:r>
            <a:r>
              <a:rPr lang="ar-EG" b="1" dirty="0" smtClean="0">
                <a:solidFill>
                  <a:srgbClr val="660033"/>
                </a:solidFill>
              </a:rPr>
              <a:t>الإلكتروني</a:t>
            </a:r>
            <a:br>
              <a:rPr lang="ar-EG" b="1" dirty="0" smtClean="0">
                <a:solidFill>
                  <a:srgbClr val="660033"/>
                </a:solidFill>
              </a:rPr>
            </a:br>
            <a:r>
              <a:rPr lang="ar-EG" b="1" dirty="0">
                <a:solidFill>
                  <a:srgbClr val="660033"/>
                </a:solidFill>
              </a:rPr>
              <a:t/>
            </a:r>
            <a:br>
              <a:rPr lang="ar-EG" b="1" dirty="0">
                <a:solidFill>
                  <a:srgbClr val="660033"/>
                </a:solidFill>
              </a:rPr>
            </a:b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dirty="0" smtClean="0"/>
              <a:t>لا </a:t>
            </a:r>
            <a:r>
              <a:rPr lang="ar-EG" dirty="0" smtClean="0"/>
              <a:t>يختلف هذا التبويب </a:t>
            </a:r>
            <a:r>
              <a:rPr lang="ar-EG" dirty="0" smtClean="0"/>
              <a:t>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 النشر الإلكتروني» </a:t>
            </a:r>
            <a:r>
              <a:rPr lang="ar-EG" dirty="0" smtClean="0"/>
              <a:t>عن </a:t>
            </a:r>
            <a:r>
              <a:rPr lang="ar-EG" dirty="0" smtClean="0"/>
              <a:t>التبويب السابق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«الدوريات المحلية» </a:t>
            </a:r>
            <a:r>
              <a:rPr lang="ar-EG" dirty="0" smtClean="0"/>
              <a:t>فهو أيضا يوفر قاعدة بيانات أو مستودع رقمي للدوريات الصادرة عن الجامعات المصرية و ما تحتويه من مقالات و يتيح تحميلها في شكل نص كامل إلا أنه يخص الدوريات التي تنشر إلكترونياً فقط و هي الدوريات التي يتم إعدادها و تحكيمها و رفعها و نشرها بشكل رقمي و تختلف عن الدوريات المحلية في أن الأخيرة تصدر - أو كانت تصدر - في شكل ورقي ثم تم تحويلها عن طريق الماسح الضوئي إلى الشكل الرقمي.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7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2286000" y="2209800"/>
            <a:ext cx="304800" cy="762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54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8462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البحث عن دوريات معينة بأسماءها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b="4762"/>
          <a:stretch/>
        </p:blipFill>
        <p:spPr bwMode="auto">
          <a:xfrm>
            <a:off x="0" y="1060862"/>
            <a:ext cx="9144000" cy="57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162800" y="44196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6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"/>
            <a:ext cx="8229600" cy="1143000"/>
          </a:xfrm>
        </p:spPr>
        <p:txBody>
          <a:bodyPr>
            <a:normAutofit/>
          </a:bodyPr>
          <a:lstStyle/>
          <a:p>
            <a:r>
              <a:rPr lang="ar-EG" sz="3200" dirty="0"/>
              <a:t>إستعراض الأعداد المتاحة للمجلة التي تم إختيارها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2"/>
          <a:stretch/>
        </p:blipFill>
        <p:spPr bwMode="auto">
          <a:xfrm>
            <a:off x="0" y="1226820"/>
            <a:ext cx="9144000" cy="55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96200" y="52578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5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133600" y="76200"/>
            <a:ext cx="4953000" cy="16764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dirty="0"/>
              <a:t>كيف يتم ذلك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ar-EG" dirty="0" smtClean="0"/>
          </a:p>
          <a:p>
            <a:pPr marL="0" indent="0" algn="r" rtl="1">
              <a:buNone/>
            </a:pPr>
            <a:r>
              <a:rPr lang="ar-EG" dirty="0" smtClean="0"/>
              <a:t>أولاً </a:t>
            </a:r>
            <a:r>
              <a:rPr lang="ar-EG" dirty="0" smtClean="0"/>
              <a:t>: يتم الدخول على بوابة إتحاد مكتبات الجامعات المصرية</a:t>
            </a:r>
          </a:p>
          <a:p>
            <a:pPr marL="0" indent="0" algn="r" rtl="1">
              <a:buNone/>
            </a:pPr>
            <a:r>
              <a:rPr lang="en-US" dirty="0" smtClean="0">
                <a:hlinkClick r:id="rId2"/>
              </a:rPr>
              <a:t>www.eulc.edu.eg</a:t>
            </a:r>
            <a:endParaRPr lang="en-US" dirty="0" smtClean="0"/>
          </a:p>
          <a:p>
            <a:pPr marL="0" indent="0" algn="r" rtl="1">
              <a:buNone/>
            </a:pPr>
            <a:r>
              <a:rPr lang="ar-EG" dirty="0" smtClean="0"/>
              <a:t>نقوم بعد ذلك بالضغط على التبويب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«حسابي» </a:t>
            </a:r>
            <a:r>
              <a:rPr lang="ar-EG" dirty="0" smtClean="0"/>
              <a:t>كما هو موضح بالشكل</a:t>
            </a:r>
          </a:p>
          <a:p>
            <a:pPr marL="0" indent="0" algn="r" rtl="1">
              <a:buNone/>
            </a:pPr>
            <a:r>
              <a:rPr lang="ar-EG" dirty="0" smtClean="0"/>
              <a:t>سوف يظهر صندوقين أحدهما لكتابة إسم المستخدم و الآخر لكتابة كلمة السر ثم إختيار « مستخدم» ثم تسجيل دخول كما هو موضح بالشكل</a:t>
            </a:r>
            <a:endParaRPr lang="en-US" dirty="0" smtClean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23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ar-EG" sz="3200" dirty="0"/>
              <a:t>إستعراض و تحميل النص الكامل للمقالات الموجودة داخل العدد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91000" y="5424487"/>
            <a:ext cx="13716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00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ar-EG" sz="3200" dirty="0"/>
              <a:t>البحث عن موضوع معين داخل كل الدوريات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b="6250"/>
          <a:stretch/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48000" y="3724275"/>
            <a:ext cx="1143000" cy="476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95400" y="5029200"/>
            <a:ext cx="13716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7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r>
              <a:rPr lang="ar-EG" sz="3200" dirty="0"/>
              <a:t> إستعراض و تحميل نتيجة البحث و هي مقالات حول موضوع البحث من مختلف المجلات العلمية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33336" y="1066800"/>
            <a:ext cx="911066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60092" y="5648325"/>
            <a:ext cx="1219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4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ar-EG" dirty="0" smtClean="0"/>
              <a:t/>
            </a:r>
            <a:br>
              <a:rPr lang="ar-EG" dirty="0" smtClean="0"/>
            </a:br>
            <a:r>
              <a:rPr lang="ar-EG" b="1" dirty="0" smtClean="0">
                <a:solidFill>
                  <a:srgbClr val="660033"/>
                </a:solidFill>
              </a:rPr>
              <a:t>تاسعاً </a:t>
            </a:r>
            <a:r>
              <a:rPr lang="ar-EG" b="1" dirty="0">
                <a:solidFill>
                  <a:srgbClr val="660033"/>
                </a:solidFill>
              </a:rPr>
              <a:t>: المقتنيات الإلكترونية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EG" dirty="0" smtClean="0"/>
              <a:t>يتيح </a:t>
            </a:r>
            <a:r>
              <a:rPr lang="ar-EG" dirty="0" smtClean="0"/>
              <a:t>هذا التبويب </a:t>
            </a:r>
            <a:r>
              <a:rPr lang="ar-EG" b="1" dirty="0" smtClean="0">
                <a:solidFill>
                  <a:schemeClr val="accent6">
                    <a:lumMod val="50000"/>
                  </a:schemeClr>
                </a:solidFill>
              </a:rPr>
              <a:t>«المقتنيات الإلكترونية» </a:t>
            </a:r>
            <a:r>
              <a:rPr lang="ar-EG" dirty="0" smtClean="0"/>
              <a:t>البحث </a:t>
            </a:r>
            <a:r>
              <a:rPr lang="ar-EG" dirty="0" smtClean="0"/>
              <a:t>على نطاق واسع فالبحث خلال هذا التبويب يمكن ان يعطي نتائج ليس فقط لمقتنيات الجامعات المصرية و لكن يمكن ايضاً عرض و تصفح بعض المقتنيات و الكتب العالمية.</a:t>
            </a:r>
          </a:p>
          <a:p>
            <a:pPr marL="0" indent="0" algn="r" rtl="1">
              <a:buNone/>
            </a:pPr>
            <a:r>
              <a:rPr lang="ar-EG" dirty="0" smtClean="0"/>
              <a:t>فعلى سبيل المثال يمكن البحث عن موضوع </a:t>
            </a:r>
            <a:r>
              <a:rPr lang="en-US" dirty="0" smtClean="0">
                <a:solidFill>
                  <a:srgbClr val="FF0000"/>
                </a:solidFill>
              </a:rPr>
              <a:t>“cancer”</a:t>
            </a:r>
            <a:r>
              <a:rPr lang="ar-EG" dirty="0" smtClean="0">
                <a:solidFill>
                  <a:srgbClr val="FF0000"/>
                </a:solidFill>
              </a:rPr>
              <a:t> </a:t>
            </a:r>
            <a:r>
              <a:rPr lang="ar-EG" dirty="0" smtClean="0"/>
              <a:t>مع تحديد نوع المقتنيات </a:t>
            </a:r>
            <a:r>
              <a:rPr lang="ar-EG" dirty="0" smtClean="0">
                <a:solidFill>
                  <a:srgbClr val="FF0000"/>
                </a:solidFill>
              </a:rPr>
              <a:t>«كتاب» </a:t>
            </a:r>
            <a:r>
              <a:rPr lang="ar-EG" dirty="0" smtClean="0"/>
              <a:t>و سوف تظهر النتائج خاصة بالعديد من الكتب التي كتبت حول الموضوع و يمكن تصفح و تحميل بعضها.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4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3333" b="5001"/>
          <a:stretch/>
        </p:blipFill>
        <p:spPr bwMode="auto">
          <a:xfrm>
            <a:off x="0" y="0"/>
            <a:ext cx="91297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>
            <a:off x="1600200" y="1981200"/>
            <a:ext cx="3048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0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600200" y="32766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391022" y="3495671"/>
            <a:ext cx="685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981200" y="5562600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86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ظهور نتيجة البحث و الكتب التي يمكن إستعراضها و تحميلها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029200" y="5195887"/>
            <a:ext cx="1143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 bwMode="auto">
          <a:xfrm>
            <a:off x="-23813" y="12954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086350" y="3817141"/>
            <a:ext cx="1143000" cy="3702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5224461"/>
            <a:ext cx="1066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4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شكل الكتاب عند إستعراضه من الداخل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32" y="1066800"/>
            <a:ext cx="9216232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1381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3200" dirty="0" smtClean="0"/>
              <a:t>يستخدم </a:t>
            </a:r>
            <a:r>
              <a:rPr lang="ar-EG" sz="3200" dirty="0"/>
              <a:t>التبويب </a:t>
            </a: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«البداية» </a:t>
            </a:r>
            <a:r>
              <a:rPr lang="ar-EG" sz="3200" dirty="0"/>
              <a:t>في حالة الرغبة في العودة إلى الصفحة الرئيسية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7524750" y="2895600"/>
            <a:ext cx="3048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5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ar-EG" sz="3200" dirty="0"/>
              <a:t>و أخيراً يتم تسجيل الخروج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3800" y="9465534"/>
            <a:ext cx="8915400" cy="50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28600" y="1828800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2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b="4969"/>
          <a:stretch/>
        </p:blipFill>
        <p:spPr bwMode="auto">
          <a:xfrm>
            <a:off x="13854" y="0"/>
            <a:ext cx="91301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85800" y="1472911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94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cm\Desktop\779376342_57230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4881"/>
          <a:stretch/>
        </p:blipFill>
        <p:spPr bwMode="auto">
          <a:xfrm>
            <a:off x="13855" y="0"/>
            <a:ext cx="913014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986587" y="27432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996111" y="29718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200900" y="3276600"/>
            <a:ext cx="723900" cy="1385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3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 smtClean="0"/>
              <a:t/>
            </a:r>
            <a:br>
              <a:rPr lang="ar-EG" dirty="0" smtClean="0"/>
            </a:br>
            <a:r>
              <a:rPr lang="ar-EG" sz="3100" dirty="0" smtClean="0"/>
              <a:t>سوف تفتح تلك النافذة و بأعلاها إسم المستخدم </a:t>
            </a:r>
            <a:r>
              <a:rPr lang="ar-EG" sz="3100" dirty="0"/>
              <a:t>و الجامعة المنتمي إليها , </a:t>
            </a:r>
            <a:r>
              <a:rPr lang="ar-EG" sz="3100" dirty="0" smtClean="0"/>
              <a:t>كما يلاحظ وجود مجموعة من التبويبات التي تمثل محركات البحث التي سوف يلي إستخدامها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7848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r="1855" b="6543"/>
          <a:stretch/>
        </p:blipFill>
        <p:spPr bwMode="auto">
          <a:xfrm>
            <a:off x="-20782" y="19050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038600" y="2327564"/>
            <a:ext cx="1371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086600" y="32766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867400" y="32766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257800" y="3283527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553200" y="32766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543800" y="32766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675909" y="32766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4003964" y="3297382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3380509" y="32766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2743200" y="32766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2133600" y="3269673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1600200" y="3297382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7" y="28575"/>
            <a:ext cx="8229600" cy="1265238"/>
          </a:xfrm>
        </p:spPr>
        <p:txBody>
          <a:bodyPr/>
          <a:lstStyle/>
          <a:p>
            <a:r>
              <a:rPr lang="ar-EG" b="1" dirty="0" smtClean="0">
                <a:solidFill>
                  <a:srgbClr val="660033"/>
                </a:solidFill>
              </a:rPr>
              <a:t>أولاً : مقتنيات المكتبات</a:t>
            </a:r>
            <a:endParaRPr lang="en-US" b="1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6250"/>
          <a:stretch/>
        </p:blipFill>
        <p:spPr bwMode="auto">
          <a:xfrm>
            <a:off x="32656" y="1371600"/>
            <a:ext cx="911134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7108372" y="2971800"/>
            <a:ext cx="381000" cy="838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39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1399</Words>
  <Application>Microsoft Office PowerPoint</Application>
  <PresentationFormat>On-screen Show (4:3)</PresentationFormat>
  <Paragraphs>74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المكتبة الرقمية لجامعة دمنهور</vt:lpstr>
      <vt:lpstr>تعريف المكتبة الرقمية</vt:lpstr>
      <vt:lpstr>كيف تقوم المكتبة الرقمية بخدمة الباحثين</vt:lpstr>
      <vt:lpstr>PowerPoint Presentation</vt:lpstr>
      <vt:lpstr>كيف يتم ذلك ؟</vt:lpstr>
      <vt:lpstr>PowerPoint Presentation</vt:lpstr>
      <vt:lpstr>PowerPoint Presentation</vt:lpstr>
      <vt:lpstr> سوف تفتح تلك النافذة و بأعلاها إسم المستخدم و الجامعة المنتمي إليها , كما يلاحظ وجود مجموعة من التبويبات التي تمثل محركات البحث التي سوف يلي إستخدامها</vt:lpstr>
      <vt:lpstr>أولاً : مقتنيات المكتبات</vt:lpstr>
      <vt:lpstr>PowerPoint Presentation</vt:lpstr>
      <vt:lpstr>PowerPoint Presentation</vt:lpstr>
      <vt:lpstr>PowerPoint Presentation</vt:lpstr>
      <vt:lpstr>عرض لمحتوى المقتنى من خلال التبويب الفرعي «تفاصيل»</vt:lpstr>
      <vt:lpstr>عرض لنسخ المقتنى من خلال التبويب الفرعي « النسخ »</vt:lpstr>
      <vt:lpstr>ثانياً : بحث الإنترنت</vt:lpstr>
      <vt:lpstr>PowerPoint Presentation</vt:lpstr>
      <vt:lpstr>PowerPoint Presentation</vt:lpstr>
      <vt:lpstr> ثالثاُ : قواعد البيانات العالمية </vt:lpstr>
      <vt:lpstr>PowerPoint Presentation</vt:lpstr>
      <vt:lpstr>PowerPoint Presentation</vt:lpstr>
      <vt:lpstr> شرح كيفية الدخول على قواعد البيانات العالمية</vt:lpstr>
      <vt:lpstr>خطوات ضبط البروكسي الواجب إتباعها</vt:lpstr>
      <vt:lpstr>قائمة قواعد البيانات و المجلات التي تظهر</vt:lpstr>
      <vt:lpstr>قاعدة بيانات  Sciencedirect  بعد الدخول و كيف تبدو صفحتها من الداخل</vt:lpstr>
      <vt:lpstr> رابعاً : الرسائل العلمية </vt:lpstr>
      <vt:lpstr>PowerPoint Presentation</vt:lpstr>
      <vt:lpstr>تظهر الرسائل التي لها نص كامل متاح للعرض كما هو بالصورة و يمكن   إستعراض 20 % من محتواها من خلال النقر على «تصفح الوعاء»</vt:lpstr>
      <vt:lpstr>نموذج لرسالة يتم إستعراضها </vt:lpstr>
      <vt:lpstr> خامساً : الرسائل قيد الدراسة </vt:lpstr>
      <vt:lpstr>تصفح الرسائل قيد الدراسة</vt:lpstr>
      <vt:lpstr>PowerPoint Presentation</vt:lpstr>
      <vt:lpstr>PowerPoint Presentation</vt:lpstr>
      <vt:lpstr>نموذج لمخطط رسالة تم تحميله و فتحه</vt:lpstr>
      <vt:lpstr> سادساً : الأبحاث العلمية </vt:lpstr>
      <vt:lpstr>PowerPoint Presentation</vt:lpstr>
      <vt:lpstr>PowerPoint Presentation</vt:lpstr>
      <vt:lpstr>PowerPoint Presentation</vt:lpstr>
      <vt:lpstr> سابعاً : الدوريات المحلية </vt:lpstr>
      <vt:lpstr>PowerPoint Presentation</vt:lpstr>
      <vt:lpstr>PowerPoint Presentation</vt:lpstr>
      <vt:lpstr>البحث عن دوريات معينة بأسماءها</vt:lpstr>
      <vt:lpstr>إستعراض الأعداد المتاحة للمجلة التي تم إختيارها</vt:lpstr>
      <vt:lpstr>إستعراض و تحميل النص الكامل للمقالات الموجودة داخل العدد</vt:lpstr>
      <vt:lpstr>البحث عن موضوع معين داخل كل الدوريات</vt:lpstr>
      <vt:lpstr> إستعراض و تحميل نتيجة البحث و هي مقالات حول موضوع البحث من مختلف المجلات العلمية</vt:lpstr>
      <vt:lpstr>  ثامناً : النشر الإلكتروني  </vt:lpstr>
      <vt:lpstr>PowerPoint Presentation</vt:lpstr>
      <vt:lpstr>البحث عن دوريات معينة بأسماءها</vt:lpstr>
      <vt:lpstr>إستعراض الأعداد المتاحة للمجلة التي تم إختيارها</vt:lpstr>
      <vt:lpstr>إستعراض و تحميل النص الكامل للمقالات الموجودة داخل العدد</vt:lpstr>
      <vt:lpstr>البحث عن موضوع معين داخل كل الدوريات</vt:lpstr>
      <vt:lpstr> إستعراض و تحميل نتيجة البحث و هي مقالات حول موضوع البحث من مختلف المجلات العلمية</vt:lpstr>
      <vt:lpstr> تاسعاً : المقتنيات الإلكترونية </vt:lpstr>
      <vt:lpstr>PowerPoint Presentation</vt:lpstr>
      <vt:lpstr>PowerPoint Presentation</vt:lpstr>
      <vt:lpstr>ظهور نتيجة البحث و الكتب التي يمكن إستعراضها و تحميلها</vt:lpstr>
      <vt:lpstr>شكل الكتاب عند إستعراضه من الداخل</vt:lpstr>
      <vt:lpstr>يستخدم التبويب «البداية» في حالة الرغبة في العودة إلى الصفحة الرئيسية</vt:lpstr>
      <vt:lpstr>و أخيراً يتم تسجيل الخروج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</dc:creator>
  <cp:lastModifiedBy>cm</cp:lastModifiedBy>
  <cp:revision>93</cp:revision>
  <dcterms:created xsi:type="dcterms:W3CDTF">2006-08-16T00:00:00Z</dcterms:created>
  <dcterms:modified xsi:type="dcterms:W3CDTF">2013-09-08T21:21:24Z</dcterms:modified>
</cp:coreProperties>
</file>