
<file path=[Content_Types].xml><?xml version="1.0" encoding="utf-8"?>
<Types xmlns="http://schemas.openxmlformats.org/package/2006/content-types">
  <Default Extension="png" ContentType="image/png"/>
  <Default Extension="m4a" ContentType="audio/mp4"/>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3" r:id="rId3"/>
    <p:sldId id="259" r:id="rId4"/>
    <p:sldId id="279" r:id="rId5"/>
    <p:sldId id="260" r:id="rId6"/>
    <p:sldId id="257" r:id="rId7"/>
    <p:sldId id="258" r:id="rId8"/>
    <p:sldId id="281" r:id="rId9"/>
    <p:sldId id="282" r:id="rId10"/>
    <p:sldId id="283" r:id="rId11"/>
    <p:sldId id="284" r:id="rId12"/>
    <p:sldId id="291" r:id="rId13"/>
    <p:sldId id="285" r:id="rId14"/>
    <p:sldId id="286" r:id="rId15"/>
    <p:sldId id="290" r:id="rId16"/>
    <p:sldId id="289" r:id="rId17"/>
    <p:sldId id="308" r:id="rId18"/>
    <p:sldId id="294" r:id="rId19"/>
    <p:sldId id="295" r:id="rId20"/>
    <p:sldId id="299" r:id="rId21"/>
    <p:sldId id="297" r:id="rId22"/>
    <p:sldId id="300" r:id="rId23"/>
    <p:sldId id="298" r:id="rId24"/>
    <p:sldId id="287" r:id="rId25"/>
    <p:sldId id="288" r:id="rId26"/>
    <p:sldId id="302" r:id="rId27"/>
    <p:sldId id="303" r:id="rId28"/>
    <p:sldId id="304" r:id="rId29"/>
    <p:sldId id="305" r:id="rId30"/>
    <p:sldId id="306" r:id="rId31"/>
    <p:sldId id="307" r:id="rId32"/>
    <p:sldId id="271" r:id="rId33"/>
    <p:sldId id="272" r:id="rId34"/>
    <p:sldId id="273" r:id="rId35"/>
    <p:sldId id="274" r:id="rId36"/>
    <p:sldId id="264" r:id="rId37"/>
    <p:sldId id="265" r:id="rId38"/>
    <p:sldId id="266" r:id="rId39"/>
    <p:sldId id="267" r:id="rId40"/>
    <p:sldId id="268" r:id="rId41"/>
    <p:sldId id="269" r:id="rId42"/>
    <p:sldId id="270" r:id="rId43"/>
    <p:sldId id="275" r:id="rId44"/>
    <p:sldId id="276" r:id="rId45"/>
    <p:sldId id="278" r:id="rId46"/>
    <p:sldId id="2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9ED47-41B0-4DAC-BEFC-0FBD012ECF6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CD3153A7-09D5-4DF4-A5D0-CD23A40C48C8}">
      <dgm:prSet phldrT="[Text]"/>
      <dgm:spPr>
        <a:solidFill>
          <a:schemeClr val="bg1"/>
        </a:solidFill>
      </dgm:spPr>
      <dgm:t>
        <a:bodyPr/>
        <a:lstStyle/>
        <a:p>
          <a:pPr algn="ctr"/>
          <a:r>
            <a:rPr lang="ar-SA" b="1">
              <a:ln>
                <a:noFill/>
              </a:ln>
              <a:solidFill>
                <a:schemeClr val="tx1"/>
              </a:solidFill>
            </a:rPr>
            <a:t>نظم المعلومات</a:t>
          </a:r>
        </a:p>
        <a:p>
          <a:pPr algn="ctr"/>
          <a:r>
            <a:rPr lang="en-US" b="1">
              <a:ln>
                <a:noFill/>
              </a:ln>
              <a:solidFill>
                <a:schemeClr val="tx1"/>
              </a:solidFill>
            </a:rPr>
            <a:t>Information System</a:t>
          </a:r>
        </a:p>
      </dgm:t>
    </dgm:pt>
    <dgm:pt modelId="{31F16E1E-F1F7-4919-8AA7-6ADD0911D3A2}" type="parTrans" cxnId="{62E19B2D-5052-484D-94EF-BBBEEFE93279}">
      <dgm:prSet/>
      <dgm:spPr/>
      <dgm:t>
        <a:bodyPr/>
        <a:lstStyle/>
        <a:p>
          <a:pPr algn="ctr"/>
          <a:endParaRPr lang="en-US">
            <a:ln>
              <a:noFill/>
            </a:ln>
            <a:solidFill>
              <a:schemeClr val="tx1"/>
            </a:solidFill>
          </a:endParaRPr>
        </a:p>
      </dgm:t>
    </dgm:pt>
    <dgm:pt modelId="{DEC77571-019E-43D6-A60C-DE230DBCE13D}" type="sibTrans" cxnId="{62E19B2D-5052-484D-94EF-BBBEEFE93279}">
      <dgm:prSet/>
      <dgm:spPr/>
      <dgm:t>
        <a:bodyPr/>
        <a:lstStyle/>
        <a:p>
          <a:pPr algn="ctr"/>
          <a:endParaRPr lang="en-US">
            <a:ln>
              <a:noFill/>
            </a:ln>
            <a:solidFill>
              <a:schemeClr val="tx1"/>
            </a:solidFill>
          </a:endParaRPr>
        </a:p>
      </dgm:t>
    </dgm:pt>
    <dgm:pt modelId="{C24AFBD0-BB09-4450-8696-B5C06A359441}">
      <dgm:prSet phldrT="[Text]"/>
      <dgm:spPr>
        <a:solidFill>
          <a:schemeClr val="bg1"/>
        </a:solidFill>
      </dgm:spPr>
      <dgm:t>
        <a:bodyPr/>
        <a:lstStyle/>
        <a:p>
          <a:pPr algn="ctr"/>
          <a:r>
            <a:rPr lang="ar-SA" b="1" dirty="0">
              <a:ln>
                <a:noFill/>
              </a:ln>
              <a:solidFill>
                <a:schemeClr val="tx1"/>
              </a:solidFill>
            </a:rPr>
            <a:t>نظم المعلومات المكانية</a:t>
          </a:r>
        </a:p>
        <a:p>
          <a:pPr algn="ctr"/>
          <a:r>
            <a:rPr lang="en-US" b="1">
              <a:ln>
                <a:noFill/>
              </a:ln>
              <a:solidFill>
                <a:schemeClr val="tx1"/>
              </a:solidFill>
            </a:rPr>
            <a:t>Spatial Information System</a:t>
          </a:r>
        </a:p>
      </dgm:t>
    </dgm:pt>
    <dgm:pt modelId="{079933B8-368C-4A6B-8A83-0D1C58D731BB}" type="parTrans" cxnId="{510AC6F8-63F9-4EE3-B34E-CEC5083F99B6}">
      <dgm:prSet/>
      <dgm:spPr/>
      <dgm:t>
        <a:bodyPr/>
        <a:lstStyle/>
        <a:p>
          <a:pPr algn="ctr"/>
          <a:endParaRPr lang="en-US">
            <a:ln>
              <a:noFill/>
            </a:ln>
            <a:solidFill>
              <a:schemeClr val="tx1"/>
            </a:solidFill>
          </a:endParaRPr>
        </a:p>
      </dgm:t>
    </dgm:pt>
    <dgm:pt modelId="{2F01561E-AADE-49E5-88D1-D06BE8195F6B}" type="sibTrans" cxnId="{510AC6F8-63F9-4EE3-B34E-CEC5083F99B6}">
      <dgm:prSet/>
      <dgm:spPr/>
      <dgm:t>
        <a:bodyPr/>
        <a:lstStyle/>
        <a:p>
          <a:pPr algn="ctr"/>
          <a:endParaRPr lang="en-US">
            <a:ln>
              <a:noFill/>
            </a:ln>
            <a:solidFill>
              <a:schemeClr val="tx1"/>
            </a:solidFill>
          </a:endParaRPr>
        </a:p>
      </dgm:t>
    </dgm:pt>
    <dgm:pt modelId="{A567375A-51AC-4CFF-840E-FEE69904B9EE}">
      <dgm:prSet phldrT="[Text]" custT="1"/>
      <dgm:spPr>
        <a:solidFill>
          <a:schemeClr val="bg1"/>
        </a:solidFill>
      </dgm:spPr>
      <dgm:t>
        <a:bodyPr/>
        <a:lstStyle/>
        <a:p>
          <a:pPr algn="ctr"/>
          <a:r>
            <a:rPr lang="ar-SA" sz="1100" b="1" dirty="0">
              <a:ln>
                <a:noFill/>
              </a:ln>
              <a:solidFill>
                <a:schemeClr val="tx1"/>
              </a:solidFill>
              <a:cs typeface="+mn-cs"/>
            </a:rPr>
            <a:t>نظم المعلومات الجغرافية</a:t>
          </a:r>
        </a:p>
        <a:p>
          <a:pPr algn="ctr"/>
          <a:r>
            <a:rPr lang="en-US" sz="1100" b="1" dirty="0">
              <a:ln>
                <a:noFill/>
              </a:ln>
              <a:solidFill>
                <a:schemeClr val="tx1"/>
              </a:solidFill>
              <a:cs typeface="+mn-cs"/>
            </a:rPr>
            <a:t>Geographical</a:t>
          </a:r>
          <a:r>
            <a:rPr lang="en-US" sz="1100" dirty="0">
              <a:ln>
                <a:noFill/>
              </a:ln>
              <a:solidFill>
                <a:schemeClr val="tx1"/>
              </a:solidFill>
              <a:cs typeface="+mn-cs"/>
            </a:rPr>
            <a:t> </a:t>
          </a:r>
          <a:r>
            <a:rPr lang="en-US" sz="1100" b="1" dirty="0">
              <a:ln>
                <a:noFill/>
              </a:ln>
              <a:solidFill>
                <a:schemeClr val="tx1"/>
              </a:solidFill>
              <a:cs typeface="+mn-cs"/>
            </a:rPr>
            <a:t>Information</a:t>
          </a:r>
          <a:r>
            <a:rPr lang="en-US" sz="1100" dirty="0">
              <a:ln>
                <a:noFill/>
              </a:ln>
              <a:solidFill>
                <a:schemeClr val="tx1"/>
              </a:solidFill>
              <a:cs typeface="+mn-cs"/>
            </a:rPr>
            <a:t> </a:t>
          </a:r>
          <a:r>
            <a:rPr lang="en-US" sz="1100" b="1" dirty="0">
              <a:ln>
                <a:noFill/>
              </a:ln>
              <a:solidFill>
                <a:schemeClr val="tx1"/>
              </a:solidFill>
              <a:cs typeface="+mn-cs"/>
            </a:rPr>
            <a:t>System</a:t>
          </a:r>
          <a:endParaRPr lang="ar-SA" sz="1100" b="1" dirty="0">
            <a:ln>
              <a:noFill/>
            </a:ln>
            <a:solidFill>
              <a:schemeClr val="tx1"/>
            </a:solidFill>
            <a:cs typeface="+mn-cs"/>
          </a:endParaRPr>
        </a:p>
        <a:p>
          <a:pPr algn="ctr"/>
          <a:r>
            <a:rPr lang="ar-SA" sz="1100" dirty="0">
              <a:ln>
                <a:noFill/>
              </a:ln>
              <a:solidFill>
                <a:schemeClr val="tx1"/>
              </a:solidFill>
              <a:cs typeface="+mn-cs"/>
            </a:rPr>
            <a:t>)</a:t>
          </a:r>
          <a:r>
            <a:rPr lang="en-US" sz="1100" dirty="0">
              <a:ln>
                <a:noFill/>
              </a:ln>
              <a:solidFill>
                <a:schemeClr val="tx1"/>
              </a:solidFill>
              <a:cs typeface="+mn-cs"/>
            </a:rPr>
            <a:t>GIS</a:t>
          </a:r>
          <a:r>
            <a:rPr lang="ar-SA" sz="1100" dirty="0">
              <a:ln>
                <a:noFill/>
              </a:ln>
              <a:solidFill>
                <a:schemeClr val="tx1"/>
              </a:solidFill>
              <a:cs typeface="+mn-cs"/>
            </a:rPr>
            <a:t>(</a:t>
          </a:r>
          <a:endParaRPr lang="en-US" sz="1100" dirty="0">
            <a:ln>
              <a:noFill/>
            </a:ln>
            <a:solidFill>
              <a:schemeClr val="tx1"/>
            </a:solidFill>
            <a:cs typeface="+mn-cs"/>
          </a:endParaRPr>
        </a:p>
      </dgm:t>
    </dgm:pt>
    <dgm:pt modelId="{156FDA23-31A3-4640-A394-BDB60E12CF40}" type="parTrans" cxnId="{648DD882-64F1-4282-9B8B-620A17D3EA48}">
      <dgm:prSet/>
      <dgm:spPr/>
      <dgm:t>
        <a:bodyPr/>
        <a:lstStyle/>
        <a:p>
          <a:pPr algn="ctr"/>
          <a:endParaRPr lang="en-US">
            <a:ln>
              <a:noFill/>
            </a:ln>
            <a:solidFill>
              <a:schemeClr val="tx1"/>
            </a:solidFill>
          </a:endParaRPr>
        </a:p>
      </dgm:t>
    </dgm:pt>
    <dgm:pt modelId="{F1D6F96D-C7EC-42E1-BD3C-1100C8072352}" type="sibTrans" cxnId="{648DD882-64F1-4282-9B8B-620A17D3EA48}">
      <dgm:prSet/>
      <dgm:spPr/>
      <dgm:t>
        <a:bodyPr/>
        <a:lstStyle/>
        <a:p>
          <a:pPr algn="ctr"/>
          <a:endParaRPr lang="en-US">
            <a:ln>
              <a:noFill/>
            </a:ln>
            <a:solidFill>
              <a:schemeClr val="tx1"/>
            </a:solidFill>
          </a:endParaRPr>
        </a:p>
      </dgm:t>
    </dgm:pt>
    <dgm:pt modelId="{36AADF0A-3E27-4250-82CC-F99FE2DECE82}">
      <dgm:prSet phldrT="[Text]" custT="1"/>
      <dgm:spPr>
        <a:solidFill>
          <a:schemeClr val="bg1"/>
        </a:solidFill>
      </dgm:spPr>
      <dgm:t>
        <a:bodyPr/>
        <a:lstStyle/>
        <a:p>
          <a:pPr algn="ctr"/>
          <a:r>
            <a:rPr lang="ar-SA" sz="1100" b="1" dirty="0">
              <a:ln>
                <a:noFill/>
              </a:ln>
              <a:solidFill>
                <a:schemeClr val="tx1"/>
              </a:solidFill>
              <a:cs typeface="+mn-cs"/>
            </a:rPr>
            <a:t>نظم المعلومات غير الجغرافية</a:t>
          </a:r>
        </a:p>
        <a:p>
          <a:pPr algn="ctr"/>
          <a:r>
            <a:rPr lang="en-US" sz="1100" b="1" dirty="0">
              <a:ln>
                <a:noFill/>
              </a:ln>
              <a:solidFill>
                <a:schemeClr val="tx1"/>
              </a:solidFill>
              <a:cs typeface="+mn-cs"/>
            </a:rPr>
            <a:t>Non-Geographical Information </a:t>
          </a:r>
          <a:endParaRPr lang="ar-SA" sz="1100" b="1" dirty="0" smtClean="0">
            <a:ln>
              <a:noFill/>
            </a:ln>
            <a:solidFill>
              <a:schemeClr val="tx1"/>
            </a:solidFill>
            <a:cs typeface="+mn-cs"/>
          </a:endParaRPr>
        </a:p>
        <a:p>
          <a:pPr algn="ctr"/>
          <a:r>
            <a:rPr lang="en-US" sz="1100" b="1" dirty="0" smtClean="0">
              <a:ln>
                <a:noFill/>
              </a:ln>
              <a:solidFill>
                <a:schemeClr val="tx1"/>
              </a:solidFill>
              <a:cs typeface="+mn-cs"/>
            </a:rPr>
            <a:t>System</a:t>
          </a:r>
          <a:endParaRPr lang="en-US" sz="1100" b="1" dirty="0">
            <a:ln>
              <a:noFill/>
            </a:ln>
            <a:solidFill>
              <a:schemeClr val="tx1"/>
            </a:solidFill>
            <a:cs typeface="+mn-cs"/>
          </a:endParaRPr>
        </a:p>
      </dgm:t>
    </dgm:pt>
    <dgm:pt modelId="{F1957FD2-D662-4A48-86FA-54F478FFDC90}" type="parTrans" cxnId="{73E8A565-80DE-4238-B3F2-17F031928BDB}">
      <dgm:prSet/>
      <dgm:spPr/>
      <dgm:t>
        <a:bodyPr/>
        <a:lstStyle/>
        <a:p>
          <a:pPr algn="ctr"/>
          <a:endParaRPr lang="en-US">
            <a:ln>
              <a:noFill/>
            </a:ln>
            <a:solidFill>
              <a:schemeClr val="tx1"/>
            </a:solidFill>
          </a:endParaRPr>
        </a:p>
      </dgm:t>
    </dgm:pt>
    <dgm:pt modelId="{ED22A529-4C66-4E86-92C5-2453DBC956E8}" type="sibTrans" cxnId="{73E8A565-80DE-4238-B3F2-17F031928BDB}">
      <dgm:prSet/>
      <dgm:spPr/>
      <dgm:t>
        <a:bodyPr/>
        <a:lstStyle/>
        <a:p>
          <a:pPr algn="ctr"/>
          <a:endParaRPr lang="en-US">
            <a:ln>
              <a:noFill/>
            </a:ln>
            <a:solidFill>
              <a:schemeClr val="tx1"/>
            </a:solidFill>
          </a:endParaRPr>
        </a:p>
      </dgm:t>
    </dgm:pt>
    <dgm:pt modelId="{B181747D-697C-42C9-984F-93B3670CA889}">
      <dgm:prSet phldrT="[Text]"/>
      <dgm:spPr>
        <a:solidFill>
          <a:schemeClr val="bg1"/>
        </a:solidFill>
      </dgm:spPr>
      <dgm:t>
        <a:bodyPr/>
        <a:lstStyle/>
        <a:p>
          <a:pPr algn="ctr"/>
          <a:r>
            <a:rPr lang="ar-SA" b="1">
              <a:ln>
                <a:noFill/>
              </a:ln>
              <a:solidFill>
                <a:schemeClr val="tx1"/>
              </a:solidFill>
            </a:rPr>
            <a:t>نظم المعلومات غير المكانية</a:t>
          </a:r>
        </a:p>
        <a:p>
          <a:pPr algn="ctr"/>
          <a:r>
            <a:rPr lang="en-US" b="1">
              <a:ln>
                <a:noFill/>
              </a:ln>
              <a:solidFill>
                <a:schemeClr val="tx1"/>
              </a:solidFill>
            </a:rPr>
            <a:t>Non-Spatial Information System</a:t>
          </a:r>
        </a:p>
      </dgm:t>
    </dgm:pt>
    <dgm:pt modelId="{C7CD0819-EFB4-483E-9F14-8E1800060457}" type="parTrans" cxnId="{6B6BD637-20EF-4BF7-A170-ABBE7A315D4B}">
      <dgm:prSet/>
      <dgm:spPr/>
      <dgm:t>
        <a:bodyPr/>
        <a:lstStyle/>
        <a:p>
          <a:pPr algn="ctr"/>
          <a:endParaRPr lang="en-US">
            <a:ln>
              <a:noFill/>
            </a:ln>
            <a:solidFill>
              <a:schemeClr val="tx1"/>
            </a:solidFill>
          </a:endParaRPr>
        </a:p>
      </dgm:t>
    </dgm:pt>
    <dgm:pt modelId="{4CEB832B-F9A0-4C8A-A5B8-5FE82930606C}" type="sibTrans" cxnId="{6B6BD637-20EF-4BF7-A170-ABBE7A315D4B}">
      <dgm:prSet/>
      <dgm:spPr/>
      <dgm:t>
        <a:bodyPr/>
        <a:lstStyle/>
        <a:p>
          <a:pPr algn="ctr"/>
          <a:endParaRPr lang="en-US">
            <a:ln>
              <a:noFill/>
            </a:ln>
            <a:solidFill>
              <a:schemeClr val="tx1"/>
            </a:solidFill>
          </a:endParaRPr>
        </a:p>
      </dgm:t>
    </dgm:pt>
    <dgm:pt modelId="{FB4877D9-1845-4E16-9BE4-FC3C03DC0914}">
      <dgm:prSet phldrT="[Text]" custT="1"/>
      <dgm:spPr>
        <a:solidFill>
          <a:schemeClr val="bg1"/>
        </a:solidFill>
      </dgm:spPr>
      <dgm:t>
        <a:bodyPr/>
        <a:lstStyle/>
        <a:p>
          <a:pPr algn="ctr"/>
          <a:r>
            <a:rPr lang="ar-SA" sz="1100" b="1" dirty="0">
              <a:ln>
                <a:noFill/>
              </a:ln>
              <a:solidFill>
                <a:schemeClr val="tx1"/>
              </a:solidFill>
            </a:rPr>
            <a:t>نظم المعلومات الإدارية </a:t>
          </a:r>
          <a:endParaRPr lang="en-US" sz="1100" b="1" dirty="0">
            <a:ln>
              <a:noFill/>
            </a:ln>
            <a:solidFill>
              <a:schemeClr val="tx1"/>
            </a:solidFill>
          </a:endParaRPr>
        </a:p>
        <a:p>
          <a:pPr algn="ctr"/>
          <a:r>
            <a:rPr lang="en-US" sz="1100" b="1" dirty="0">
              <a:ln>
                <a:noFill/>
              </a:ln>
              <a:solidFill>
                <a:schemeClr val="tx1"/>
              </a:solidFill>
              <a:latin typeface="Arial" panose="020B0604020202020204" pitchFamily="34" charset="0"/>
              <a:cs typeface="Arial" panose="020B0604020202020204" pitchFamily="34" charset="0"/>
            </a:rPr>
            <a:t>Management</a:t>
          </a:r>
          <a:r>
            <a:rPr lang="en-US" sz="1100" b="1" dirty="0">
              <a:ln>
                <a:noFill/>
              </a:ln>
              <a:solidFill>
                <a:schemeClr val="tx1"/>
              </a:solidFill>
            </a:rPr>
            <a:t> </a:t>
          </a:r>
          <a:r>
            <a:rPr lang="en-US" sz="1100" b="1">
              <a:ln>
                <a:noFill/>
              </a:ln>
              <a:solidFill>
                <a:schemeClr val="tx1"/>
              </a:solidFill>
            </a:rPr>
            <a:t>Information </a:t>
          </a:r>
          <a:r>
            <a:rPr lang="en-US" sz="1100" b="1" smtClean="0">
              <a:ln>
                <a:noFill/>
              </a:ln>
              <a:solidFill>
                <a:schemeClr val="tx1"/>
              </a:solidFill>
            </a:rPr>
            <a:t>System </a:t>
          </a:r>
          <a:r>
            <a:rPr lang="en-US" sz="1100" b="1" dirty="0">
              <a:ln>
                <a:noFill/>
              </a:ln>
              <a:solidFill>
                <a:schemeClr val="tx1"/>
              </a:solidFill>
            </a:rPr>
            <a:t>(MIS)</a:t>
          </a:r>
        </a:p>
      </dgm:t>
    </dgm:pt>
    <dgm:pt modelId="{94CD78DB-01F1-4B02-9B5D-94A74B69B6DE}" type="sibTrans" cxnId="{A52FAEDC-F5E4-43FC-AEBD-0328497E5CD2}">
      <dgm:prSet/>
      <dgm:spPr/>
      <dgm:t>
        <a:bodyPr/>
        <a:lstStyle/>
        <a:p>
          <a:pPr algn="ctr"/>
          <a:endParaRPr lang="en-US">
            <a:ln>
              <a:noFill/>
            </a:ln>
            <a:solidFill>
              <a:schemeClr val="tx1"/>
            </a:solidFill>
          </a:endParaRPr>
        </a:p>
      </dgm:t>
    </dgm:pt>
    <dgm:pt modelId="{6D6E1C54-179A-464F-B4B6-88A60A69EED3}" type="parTrans" cxnId="{A52FAEDC-F5E4-43FC-AEBD-0328497E5CD2}">
      <dgm:prSet/>
      <dgm:spPr/>
      <dgm:t>
        <a:bodyPr/>
        <a:lstStyle/>
        <a:p>
          <a:pPr algn="ctr"/>
          <a:endParaRPr lang="en-US">
            <a:ln>
              <a:noFill/>
            </a:ln>
            <a:solidFill>
              <a:schemeClr val="tx1"/>
            </a:solidFill>
          </a:endParaRPr>
        </a:p>
      </dgm:t>
    </dgm:pt>
    <dgm:pt modelId="{687B57A1-1175-4BB5-9603-9DC4C141091C}">
      <dgm:prSet phldrT="[Text]" custT="1"/>
      <dgm:spPr>
        <a:solidFill>
          <a:schemeClr val="bg1"/>
        </a:solidFill>
      </dgm:spPr>
      <dgm:t>
        <a:bodyPr/>
        <a:lstStyle/>
        <a:p>
          <a:pPr algn="ctr"/>
          <a:r>
            <a:rPr lang="ar-SA" sz="1100" b="1">
              <a:ln>
                <a:noFill/>
              </a:ln>
              <a:solidFill>
                <a:schemeClr val="tx1"/>
              </a:solidFill>
            </a:rPr>
            <a:t>نظم المعلومات المحاسبية </a:t>
          </a:r>
        </a:p>
        <a:p>
          <a:pPr algn="ctr"/>
          <a:r>
            <a:rPr lang="en-US" sz="1100" b="1">
              <a:ln>
                <a:noFill/>
              </a:ln>
              <a:solidFill>
                <a:schemeClr val="tx1"/>
              </a:solidFill>
              <a:latin typeface="Arial" panose="020B0604020202020204" pitchFamily="34" charset="0"/>
              <a:cs typeface="Arial" panose="020B0604020202020204" pitchFamily="34" charset="0"/>
            </a:rPr>
            <a:t>Accounting</a:t>
          </a:r>
          <a:r>
            <a:rPr lang="en-US" sz="1100" b="1">
              <a:ln>
                <a:noFill/>
              </a:ln>
              <a:solidFill>
                <a:schemeClr val="tx1"/>
              </a:solidFill>
            </a:rPr>
            <a:t> </a:t>
          </a:r>
        </a:p>
        <a:p>
          <a:pPr algn="ctr"/>
          <a:r>
            <a:rPr lang="en-US" sz="1100" b="1">
              <a:ln>
                <a:noFill/>
              </a:ln>
              <a:solidFill>
                <a:schemeClr val="tx1"/>
              </a:solidFill>
            </a:rPr>
            <a:t>Information System </a:t>
          </a:r>
          <a:endParaRPr lang="ar-SA" sz="1100" b="1">
            <a:ln>
              <a:noFill/>
            </a:ln>
            <a:solidFill>
              <a:schemeClr val="tx1"/>
            </a:solidFill>
          </a:endParaRPr>
        </a:p>
        <a:p>
          <a:pPr algn="ctr"/>
          <a:r>
            <a:rPr lang="en-US" sz="1100" b="1">
              <a:ln>
                <a:noFill/>
              </a:ln>
              <a:solidFill>
                <a:schemeClr val="tx1"/>
              </a:solidFill>
            </a:rPr>
            <a:t>( AIS</a:t>
          </a:r>
          <a:r>
            <a:rPr lang="en-US" sz="1000" b="1">
              <a:ln>
                <a:noFill/>
              </a:ln>
              <a:solidFill>
                <a:schemeClr val="tx1"/>
              </a:solidFill>
            </a:rPr>
            <a:t>)</a:t>
          </a:r>
        </a:p>
      </dgm:t>
    </dgm:pt>
    <dgm:pt modelId="{EF7BD83A-9ED4-4F1A-8AFF-B1FC5125FE0C}" type="parTrans" cxnId="{475FD745-239C-4647-9534-797DB072956E}">
      <dgm:prSet/>
      <dgm:spPr/>
      <dgm:t>
        <a:bodyPr/>
        <a:lstStyle/>
        <a:p>
          <a:pPr algn="ctr"/>
          <a:endParaRPr lang="en-US">
            <a:ln>
              <a:noFill/>
            </a:ln>
            <a:solidFill>
              <a:schemeClr val="tx1"/>
            </a:solidFill>
          </a:endParaRPr>
        </a:p>
      </dgm:t>
    </dgm:pt>
    <dgm:pt modelId="{CA2600D1-2A0C-46DA-9290-FD74458C9A9D}" type="sibTrans" cxnId="{475FD745-239C-4647-9534-797DB072956E}">
      <dgm:prSet/>
      <dgm:spPr/>
      <dgm:t>
        <a:bodyPr/>
        <a:lstStyle/>
        <a:p>
          <a:pPr algn="ctr"/>
          <a:endParaRPr lang="en-US">
            <a:ln>
              <a:noFill/>
            </a:ln>
            <a:solidFill>
              <a:schemeClr val="tx1"/>
            </a:solidFill>
          </a:endParaRPr>
        </a:p>
      </dgm:t>
    </dgm:pt>
    <dgm:pt modelId="{BF15D40F-A794-4F73-86C5-925467DB02EF}" type="pres">
      <dgm:prSet presAssocID="{2329ED47-41B0-4DAC-BEFC-0FBD012ECF68}" presName="diagram" presStyleCnt="0">
        <dgm:presLayoutVars>
          <dgm:chPref val="1"/>
          <dgm:dir/>
          <dgm:animOne val="branch"/>
          <dgm:animLvl val="lvl"/>
          <dgm:resizeHandles val="exact"/>
        </dgm:presLayoutVars>
      </dgm:prSet>
      <dgm:spPr/>
      <dgm:t>
        <a:bodyPr/>
        <a:lstStyle/>
        <a:p>
          <a:endParaRPr lang="en-US"/>
        </a:p>
      </dgm:t>
    </dgm:pt>
    <dgm:pt modelId="{6F8D9C8C-A67C-4C8C-B29F-A2BEF4D7EDE7}" type="pres">
      <dgm:prSet presAssocID="{CD3153A7-09D5-4DF4-A5D0-CD23A40C48C8}" presName="root1" presStyleCnt="0"/>
      <dgm:spPr/>
    </dgm:pt>
    <dgm:pt modelId="{BE7B5971-5AC9-469B-9ECE-504976920275}" type="pres">
      <dgm:prSet presAssocID="{CD3153A7-09D5-4DF4-A5D0-CD23A40C48C8}" presName="LevelOneTextNode" presStyleLbl="node0" presStyleIdx="0" presStyleCnt="1">
        <dgm:presLayoutVars>
          <dgm:chPref val="3"/>
        </dgm:presLayoutVars>
      </dgm:prSet>
      <dgm:spPr/>
      <dgm:t>
        <a:bodyPr/>
        <a:lstStyle/>
        <a:p>
          <a:endParaRPr lang="en-US"/>
        </a:p>
      </dgm:t>
    </dgm:pt>
    <dgm:pt modelId="{9BF3F684-6454-4A1D-944B-8ED326032A41}" type="pres">
      <dgm:prSet presAssocID="{CD3153A7-09D5-4DF4-A5D0-CD23A40C48C8}" presName="level2hierChild" presStyleCnt="0"/>
      <dgm:spPr/>
    </dgm:pt>
    <dgm:pt modelId="{6171F3E7-5953-4F48-A7DE-9F46F3680925}" type="pres">
      <dgm:prSet presAssocID="{079933B8-368C-4A6B-8A83-0D1C58D731BB}" presName="conn2-1" presStyleLbl="parChTrans1D2" presStyleIdx="0" presStyleCnt="2"/>
      <dgm:spPr/>
      <dgm:t>
        <a:bodyPr/>
        <a:lstStyle/>
        <a:p>
          <a:endParaRPr lang="en-US"/>
        </a:p>
      </dgm:t>
    </dgm:pt>
    <dgm:pt modelId="{A9435C8C-D521-46D2-A141-209CB322E5CF}" type="pres">
      <dgm:prSet presAssocID="{079933B8-368C-4A6B-8A83-0D1C58D731BB}" presName="connTx" presStyleLbl="parChTrans1D2" presStyleIdx="0" presStyleCnt="2"/>
      <dgm:spPr/>
      <dgm:t>
        <a:bodyPr/>
        <a:lstStyle/>
        <a:p>
          <a:endParaRPr lang="en-US"/>
        </a:p>
      </dgm:t>
    </dgm:pt>
    <dgm:pt modelId="{C410D531-4A2B-447A-9B7D-94406FEA3ADF}" type="pres">
      <dgm:prSet presAssocID="{C24AFBD0-BB09-4450-8696-B5C06A359441}" presName="root2" presStyleCnt="0"/>
      <dgm:spPr/>
    </dgm:pt>
    <dgm:pt modelId="{AE46FD18-FDBC-4F99-B35E-44607D15FFFB}" type="pres">
      <dgm:prSet presAssocID="{C24AFBD0-BB09-4450-8696-B5C06A359441}" presName="LevelTwoTextNode" presStyleLbl="node2" presStyleIdx="0" presStyleCnt="2">
        <dgm:presLayoutVars>
          <dgm:chPref val="3"/>
        </dgm:presLayoutVars>
      </dgm:prSet>
      <dgm:spPr/>
      <dgm:t>
        <a:bodyPr/>
        <a:lstStyle/>
        <a:p>
          <a:endParaRPr lang="en-US"/>
        </a:p>
      </dgm:t>
    </dgm:pt>
    <dgm:pt modelId="{CAAECD65-D5C9-446F-8910-C364C3E23760}" type="pres">
      <dgm:prSet presAssocID="{C24AFBD0-BB09-4450-8696-B5C06A359441}" presName="level3hierChild" presStyleCnt="0"/>
      <dgm:spPr/>
    </dgm:pt>
    <dgm:pt modelId="{07E4E4EB-EA48-4856-93C8-48B8B10B3130}" type="pres">
      <dgm:prSet presAssocID="{156FDA23-31A3-4640-A394-BDB60E12CF40}" presName="conn2-1" presStyleLbl="parChTrans1D3" presStyleIdx="0" presStyleCnt="4"/>
      <dgm:spPr/>
      <dgm:t>
        <a:bodyPr/>
        <a:lstStyle/>
        <a:p>
          <a:endParaRPr lang="en-US"/>
        </a:p>
      </dgm:t>
    </dgm:pt>
    <dgm:pt modelId="{0F2582DD-B7E3-417F-AD06-079374321A6D}" type="pres">
      <dgm:prSet presAssocID="{156FDA23-31A3-4640-A394-BDB60E12CF40}" presName="connTx" presStyleLbl="parChTrans1D3" presStyleIdx="0" presStyleCnt="4"/>
      <dgm:spPr/>
      <dgm:t>
        <a:bodyPr/>
        <a:lstStyle/>
        <a:p>
          <a:endParaRPr lang="en-US"/>
        </a:p>
      </dgm:t>
    </dgm:pt>
    <dgm:pt modelId="{5ABE7128-D2EA-41BF-8039-D6A7277EB6CC}" type="pres">
      <dgm:prSet presAssocID="{A567375A-51AC-4CFF-840E-FEE69904B9EE}" presName="root2" presStyleCnt="0"/>
      <dgm:spPr/>
    </dgm:pt>
    <dgm:pt modelId="{9D599DA3-AC4A-443B-8A2E-FBFA43BAE501}" type="pres">
      <dgm:prSet presAssocID="{A567375A-51AC-4CFF-840E-FEE69904B9EE}" presName="LevelTwoTextNode" presStyleLbl="node3" presStyleIdx="0" presStyleCnt="4" custScaleX="79230" custScaleY="69676" custLinFactNeighborX="1615" custLinFactNeighborY="13501">
        <dgm:presLayoutVars>
          <dgm:chPref val="3"/>
        </dgm:presLayoutVars>
      </dgm:prSet>
      <dgm:spPr/>
      <dgm:t>
        <a:bodyPr/>
        <a:lstStyle/>
        <a:p>
          <a:endParaRPr lang="en-US"/>
        </a:p>
      </dgm:t>
    </dgm:pt>
    <dgm:pt modelId="{0A759FAD-A7FB-4E39-A5B4-8CEA19BE817D}" type="pres">
      <dgm:prSet presAssocID="{A567375A-51AC-4CFF-840E-FEE69904B9EE}" presName="level3hierChild" presStyleCnt="0"/>
      <dgm:spPr/>
    </dgm:pt>
    <dgm:pt modelId="{42CBA8D0-3A28-4CC8-81A0-0EF17DDEA94F}" type="pres">
      <dgm:prSet presAssocID="{F1957FD2-D662-4A48-86FA-54F478FFDC90}" presName="conn2-1" presStyleLbl="parChTrans1D3" presStyleIdx="1" presStyleCnt="4"/>
      <dgm:spPr/>
      <dgm:t>
        <a:bodyPr/>
        <a:lstStyle/>
        <a:p>
          <a:endParaRPr lang="en-US"/>
        </a:p>
      </dgm:t>
    </dgm:pt>
    <dgm:pt modelId="{4173C289-EF9F-4BEA-A239-D7615C60BFDB}" type="pres">
      <dgm:prSet presAssocID="{F1957FD2-D662-4A48-86FA-54F478FFDC90}" presName="connTx" presStyleLbl="parChTrans1D3" presStyleIdx="1" presStyleCnt="4"/>
      <dgm:spPr/>
      <dgm:t>
        <a:bodyPr/>
        <a:lstStyle/>
        <a:p>
          <a:endParaRPr lang="en-US"/>
        </a:p>
      </dgm:t>
    </dgm:pt>
    <dgm:pt modelId="{89B70F3E-1131-4C2F-AB3A-A4D543C48EF2}" type="pres">
      <dgm:prSet presAssocID="{36AADF0A-3E27-4250-82CC-F99FE2DECE82}" presName="root2" presStyleCnt="0"/>
      <dgm:spPr/>
    </dgm:pt>
    <dgm:pt modelId="{3C366035-2453-4BB6-9911-19D8BEC99B2A}" type="pres">
      <dgm:prSet presAssocID="{36AADF0A-3E27-4250-82CC-F99FE2DECE82}" presName="LevelTwoTextNode" presStyleLbl="node3" presStyleIdx="1" presStyleCnt="4" custScaleX="79756" custScaleY="59206">
        <dgm:presLayoutVars>
          <dgm:chPref val="3"/>
        </dgm:presLayoutVars>
      </dgm:prSet>
      <dgm:spPr/>
      <dgm:t>
        <a:bodyPr/>
        <a:lstStyle/>
        <a:p>
          <a:endParaRPr lang="en-US"/>
        </a:p>
      </dgm:t>
    </dgm:pt>
    <dgm:pt modelId="{65522B80-DB38-4F0D-AF7B-2C8BEB61E1AC}" type="pres">
      <dgm:prSet presAssocID="{36AADF0A-3E27-4250-82CC-F99FE2DECE82}" presName="level3hierChild" presStyleCnt="0"/>
      <dgm:spPr/>
    </dgm:pt>
    <dgm:pt modelId="{81ACDD62-8590-43AA-8D04-C7BC2EFA3FDA}" type="pres">
      <dgm:prSet presAssocID="{C7CD0819-EFB4-483E-9F14-8E1800060457}" presName="conn2-1" presStyleLbl="parChTrans1D2" presStyleIdx="1" presStyleCnt="2"/>
      <dgm:spPr/>
      <dgm:t>
        <a:bodyPr/>
        <a:lstStyle/>
        <a:p>
          <a:endParaRPr lang="en-US"/>
        </a:p>
      </dgm:t>
    </dgm:pt>
    <dgm:pt modelId="{2B69D854-A0BD-4783-B187-B5F62B95AC33}" type="pres">
      <dgm:prSet presAssocID="{C7CD0819-EFB4-483E-9F14-8E1800060457}" presName="connTx" presStyleLbl="parChTrans1D2" presStyleIdx="1" presStyleCnt="2"/>
      <dgm:spPr/>
      <dgm:t>
        <a:bodyPr/>
        <a:lstStyle/>
        <a:p>
          <a:endParaRPr lang="en-US"/>
        </a:p>
      </dgm:t>
    </dgm:pt>
    <dgm:pt modelId="{F3A6DB9B-0BBC-4CE6-944C-DEA03750FAFE}" type="pres">
      <dgm:prSet presAssocID="{B181747D-697C-42C9-984F-93B3670CA889}" presName="root2" presStyleCnt="0"/>
      <dgm:spPr/>
    </dgm:pt>
    <dgm:pt modelId="{B28ADCDF-E988-42F0-9038-B39D691AD86D}" type="pres">
      <dgm:prSet presAssocID="{B181747D-697C-42C9-984F-93B3670CA889}" presName="LevelTwoTextNode" presStyleLbl="node2" presStyleIdx="1" presStyleCnt="2">
        <dgm:presLayoutVars>
          <dgm:chPref val="3"/>
        </dgm:presLayoutVars>
      </dgm:prSet>
      <dgm:spPr/>
      <dgm:t>
        <a:bodyPr/>
        <a:lstStyle/>
        <a:p>
          <a:endParaRPr lang="en-US"/>
        </a:p>
      </dgm:t>
    </dgm:pt>
    <dgm:pt modelId="{00BD215A-6349-4422-8099-A548B58700FD}" type="pres">
      <dgm:prSet presAssocID="{B181747D-697C-42C9-984F-93B3670CA889}" presName="level3hierChild" presStyleCnt="0"/>
      <dgm:spPr/>
    </dgm:pt>
    <dgm:pt modelId="{3137284A-2E6B-445A-84B0-60E5B903F778}" type="pres">
      <dgm:prSet presAssocID="{6D6E1C54-179A-464F-B4B6-88A60A69EED3}" presName="conn2-1" presStyleLbl="parChTrans1D3" presStyleIdx="2" presStyleCnt="4"/>
      <dgm:spPr/>
      <dgm:t>
        <a:bodyPr/>
        <a:lstStyle/>
        <a:p>
          <a:endParaRPr lang="en-US"/>
        </a:p>
      </dgm:t>
    </dgm:pt>
    <dgm:pt modelId="{C46E1D5D-D94E-4E52-AED3-20CF9F5006C0}" type="pres">
      <dgm:prSet presAssocID="{6D6E1C54-179A-464F-B4B6-88A60A69EED3}" presName="connTx" presStyleLbl="parChTrans1D3" presStyleIdx="2" presStyleCnt="4"/>
      <dgm:spPr/>
      <dgm:t>
        <a:bodyPr/>
        <a:lstStyle/>
        <a:p>
          <a:endParaRPr lang="en-US"/>
        </a:p>
      </dgm:t>
    </dgm:pt>
    <dgm:pt modelId="{61A08440-52AB-4CA0-BCBE-078192F55FEF}" type="pres">
      <dgm:prSet presAssocID="{FB4877D9-1845-4E16-9BE4-FC3C03DC0914}" presName="root2" presStyleCnt="0"/>
      <dgm:spPr/>
    </dgm:pt>
    <dgm:pt modelId="{4DA87755-2615-48AE-9392-C85CC3E82CEE}" type="pres">
      <dgm:prSet presAssocID="{FB4877D9-1845-4E16-9BE4-FC3C03DC0914}" presName="LevelTwoTextNode" presStyleLbl="node3" presStyleIdx="2" presStyleCnt="4">
        <dgm:presLayoutVars>
          <dgm:chPref val="3"/>
        </dgm:presLayoutVars>
      </dgm:prSet>
      <dgm:spPr/>
      <dgm:t>
        <a:bodyPr/>
        <a:lstStyle/>
        <a:p>
          <a:endParaRPr lang="en-US"/>
        </a:p>
      </dgm:t>
    </dgm:pt>
    <dgm:pt modelId="{256D371D-09A3-434D-B308-1ED09432802D}" type="pres">
      <dgm:prSet presAssocID="{FB4877D9-1845-4E16-9BE4-FC3C03DC0914}" presName="level3hierChild" presStyleCnt="0"/>
      <dgm:spPr/>
    </dgm:pt>
    <dgm:pt modelId="{306A7DEE-ACED-48E0-92C8-4602D6030D5A}" type="pres">
      <dgm:prSet presAssocID="{EF7BD83A-9ED4-4F1A-8AFF-B1FC5125FE0C}" presName="conn2-1" presStyleLbl="parChTrans1D3" presStyleIdx="3" presStyleCnt="4"/>
      <dgm:spPr/>
      <dgm:t>
        <a:bodyPr/>
        <a:lstStyle/>
        <a:p>
          <a:endParaRPr lang="en-US"/>
        </a:p>
      </dgm:t>
    </dgm:pt>
    <dgm:pt modelId="{C39DC152-818C-44AC-9B93-BBA6FF0D4593}" type="pres">
      <dgm:prSet presAssocID="{EF7BD83A-9ED4-4F1A-8AFF-B1FC5125FE0C}" presName="connTx" presStyleLbl="parChTrans1D3" presStyleIdx="3" presStyleCnt="4"/>
      <dgm:spPr/>
      <dgm:t>
        <a:bodyPr/>
        <a:lstStyle/>
        <a:p>
          <a:endParaRPr lang="en-US"/>
        </a:p>
      </dgm:t>
    </dgm:pt>
    <dgm:pt modelId="{34462B58-72E9-4029-B8C1-000278E61BD4}" type="pres">
      <dgm:prSet presAssocID="{687B57A1-1175-4BB5-9603-9DC4C141091C}" presName="root2" presStyleCnt="0"/>
      <dgm:spPr/>
    </dgm:pt>
    <dgm:pt modelId="{345249CD-E30E-4656-B9A2-650748D7439B}" type="pres">
      <dgm:prSet presAssocID="{687B57A1-1175-4BB5-9603-9DC4C141091C}" presName="LevelTwoTextNode" presStyleLbl="node3" presStyleIdx="3" presStyleCnt="4">
        <dgm:presLayoutVars>
          <dgm:chPref val="3"/>
        </dgm:presLayoutVars>
      </dgm:prSet>
      <dgm:spPr/>
      <dgm:t>
        <a:bodyPr/>
        <a:lstStyle/>
        <a:p>
          <a:endParaRPr lang="en-US"/>
        </a:p>
      </dgm:t>
    </dgm:pt>
    <dgm:pt modelId="{B8918183-CE72-4A38-840D-4E028E64FEC6}" type="pres">
      <dgm:prSet presAssocID="{687B57A1-1175-4BB5-9603-9DC4C141091C}" presName="level3hierChild" presStyleCnt="0"/>
      <dgm:spPr/>
    </dgm:pt>
  </dgm:ptLst>
  <dgm:cxnLst>
    <dgm:cxn modelId="{510AC6F8-63F9-4EE3-B34E-CEC5083F99B6}" srcId="{CD3153A7-09D5-4DF4-A5D0-CD23A40C48C8}" destId="{C24AFBD0-BB09-4450-8696-B5C06A359441}" srcOrd="0" destOrd="0" parTransId="{079933B8-368C-4A6B-8A83-0D1C58D731BB}" sibTransId="{2F01561E-AADE-49E5-88D1-D06BE8195F6B}"/>
    <dgm:cxn modelId="{890192BB-CCD0-4AF6-A781-AE76D6B0D07F}" type="presOf" srcId="{C7CD0819-EFB4-483E-9F14-8E1800060457}" destId="{81ACDD62-8590-43AA-8D04-C7BC2EFA3FDA}" srcOrd="0" destOrd="0" presId="urn:microsoft.com/office/officeart/2005/8/layout/hierarchy2"/>
    <dgm:cxn modelId="{11AEA5CC-8049-428B-98C0-73AE3A96FB35}" type="presOf" srcId="{2329ED47-41B0-4DAC-BEFC-0FBD012ECF68}" destId="{BF15D40F-A794-4F73-86C5-925467DB02EF}" srcOrd="0" destOrd="0" presId="urn:microsoft.com/office/officeart/2005/8/layout/hierarchy2"/>
    <dgm:cxn modelId="{62E19B2D-5052-484D-94EF-BBBEEFE93279}" srcId="{2329ED47-41B0-4DAC-BEFC-0FBD012ECF68}" destId="{CD3153A7-09D5-4DF4-A5D0-CD23A40C48C8}" srcOrd="0" destOrd="0" parTransId="{31F16E1E-F1F7-4919-8AA7-6ADD0911D3A2}" sibTransId="{DEC77571-019E-43D6-A60C-DE230DBCE13D}"/>
    <dgm:cxn modelId="{EF95F47E-B653-4FFE-A92E-3CC6E01E08CF}" type="presOf" srcId="{C24AFBD0-BB09-4450-8696-B5C06A359441}" destId="{AE46FD18-FDBC-4F99-B35E-44607D15FFFB}" srcOrd="0" destOrd="0" presId="urn:microsoft.com/office/officeart/2005/8/layout/hierarchy2"/>
    <dgm:cxn modelId="{73E8A565-80DE-4238-B3F2-17F031928BDB}" srcId="{C24AFBD0-BB09-4450-8696-B5C06A359441}" destId="{36AADF0A-3E27-4250-82CC-F99FE2DECE82}" srcOrd="1" destOrd="0" parTransId="{F1957FD2-D662-4A48-86FA-54F478FFDC90}" sibTransId="{ED22A529-4C66-4E86-92C5-2453DBC956E8}"/>
    <dgm:cxn modelId="{AE1E4E6B-8299-4077-B9B3-C28CA59DCA1D}" type="presOf" srcId="{C7CD0819-EFB4-483E-9F14-8E1800060457}" destId="{2B69D854-A0BD-4783-B187-B5F62B95AC33}" srcOrd="1" destOrd="0" presId="urn:microsoft.com/office/officeart/2005/8/layout/hierarchy2"/>
    <dgm:cxn modelId="{4F93020F-B54E-4D4E-A3AF-39C1397000B6}" type="presOf" srcId="{B181747D-697C-42C9-984F-93B3670CA889}" destId="{B28ADCDF-E988-42F0-9038-B39D691AD86D}" srcOrd="0" destOrd="0" presId="urn:microsoft.com/office/officeart/2005/8/layout/hierarchy2"/>
    <dgm:cxn modelId="{475FD745-239C-4647-9534-797DB072956E}" srcId="{B181747D-697C-42C9-984F-93B3670CA889}" destId="{687B57A1-1175-4BB5-9603-9DC4C141091C}" srcOrd="1" destOrd="0" parTransId="{EF7BD83A-9ED4-4F1A-8AFF-B1FC5125FE0C}" sibTransId="{CA2600D1-2A0C-46DA-9290-FD74458C9A9D}"/>
    <dgm:cxn modelId="{A52FAEDC-F5E4-43FC-AEBD-0328497E5CD2}" srcId="{B181747D-697C-42C9-984F-93B3670CA889}" destId="{FB4877D9-1845-4E16-9BE4-FC3C03DC0914}" srcOrd="0" destOrd="0" parTransId="{6D6E1C54-179A-464F-B4B6-88A60A69EED3}" sibTransId="{94CD78DB-01F1-4B02-9B5D-94A74B69B6DE}"/>
    <dgm:cxn modelId="{9271FD01-0F42-4335-8261-9252D026E430}" type="presOf" srcId="{CD3153A7-09D5-4DF4-A5D0-CD23A40C48C8}" destId="{BE7B5971-5AC9-469B-9ECE-504976920275}" srcOrd="0" destOrd="0" presId="urn:microsoft.com/office/officeart/2005/8/layout/hierarchy2"/>
    <dgm:cxn modelId="{648DD882-64F1-4282-9B8B-620A17D3EA48}" srcId="{C24AFBD0-BB09-4450-8696-B5C06A359441}" destId="{A567375A-51AC-4CFF-840E-FEE69904B9EE}" srcOrd="0" destOrd="0" parTransId="{156FDA23-31A3-4640-A394-BDB60E12CF40}" sibTransId="{F1D6F96D-C7EC-42E1-BD3C-1100C8072352}"/>
    <dgm:cxn modelId="{6B6BD637-20EF-4BF7-A170-ABBE7A315D4B}" srcId="{CD3153A7-09D5-4DF4-A5D0-CD23A40C48C8}" destId="{B181747D-697C-42C9-984F-93B3670CA889}" srcOrd="1" destOrd="0" parTransId="{C7CD0819-EFB4-483E-9F14-8E1800060457}" sibTransId="{4CEB832B-F9A0-4C8A-A5B8-5FE82930606C}"/>
    <dgm:cxn modelId="{3527D447-E038-4367-9D42-19AA1BF1777E}" type="presOf" srcId="{F1957FD2-D662-4A48-86FA-54F478FFDC90}" destId="{42CBA8D0-3A28-4CC8-81A0-0EF17DDEA94F}" srcOrd="0" destOrd="0" presId="urn:microsoft.com/office/officeart/2005/8/layout/hierarchy2"/>
    <dgm:cxn modelId="{23BC836B-45AB-42DD-81C2-D8FA63649E1B}" type="presOf" srcId="{A567375A-51AC-4CFF-840E-FEE69904B9EE}" destId="{9D599DA3-AC4A-443B-8A2E-FBFA43BAE501}" srcOrd="0" destOrd="0" presId="urn:microsoft.com/office/officeart/2005/8/layout/hierarchy2"/>
    <dgm:cxn modelId="{2FCD0DF8-E2A2-4C2E-A5AC-D0FE5088E44D}" type="presOf" srcId="{6D6E1C54-179A-464F-B4B6-88A60A69EED3}" destId="{3137284A-2E6B-445A-84B0-60E5B903F778}" srcOrd="0" destOrd="0" presId="urn:microsoft.com/office/officeart/2005/8/layout/hierarchy2"/>
    <dgm:cxn modelId="{CB54840A-141B-4C42-A205-6EA14A9EB74C}" type="presOf" srcId="{6D6E1C54-179A-464F-B4B6-88A60A69EED3}" destId="{C46E1D5D-D94E-4E52-AED3-20CF9F5006C0}" srcOrd="1" destOrd="0" presId="urn:microsoft.com/office/officeart/2005/8/layout/hierarchy2"/>
    <dgm:cxn modelId="{9AE3EA61-F01A-4643-B2D9-78A33978CD58}" type="presOf" srcId="{156FDA23-31A3-4640-A394-BDB60E12CF40}" destId="{07E4E4EB-EA48-4856-93C8-48B8B10B3130}" srcOrd="0" destOrd="0" presId="urn:microsoft.com/office/officeart/2005/8/layout/hierarchy2"/>
    <dgm:cxn modelId="{FF0BE3A4-45DB-49FE-A086-7D5FE068D6D1}" type="presOf" srcId="{FB4877D9-1845-4E16-9BE4-FC3C03DC0914}" destId="{4DA87755-2615-48AE-9392-C85CC3E82CEE}" srcOrd="0" destOrd="0" presId="urn:microsoft.com/office/officeart/2005/8/layout/hierarchy2"/>
    <dgm:cxn modelId="{A3D04087-4D5A-4672-9293-D9FE09B73CA9}" type="presOf" srcId="{F1957FD2-D662-4A48-86FA-54F478FFDC90}" destId="{4173C289-EF9F-4BEA-A239-D7615C60BFDB}" srcOrd="1" destOrd="0" presId="urn:microsoft.com/office/officeart/2005/8/layout/hierarchy2"/>
    <dgm:cxn modelId="{4CE8B85D-DAD4-44FC-A274-B4CD6225BBED}" type="presOf" srcId="{079933B8-368C-4A6B-8A83-0D1C58D731BB}" destId="{A9435C8C-D521-46D2-A141-209CB322E5CF}" srcOrd="1" destOrd="0" presId="urn:microsoft.com/office/officeart/2005/8/layout/hierarchy2"/>
    <dgm:cxn modelId="{B30810AF-1319-420F-A555-9A69351F20E7}" type="presOf" srcId="{36AADF0A-3E27-4250-82CC-F99FE2DECE82}" destId="{3C366035-2453-4BB6-9911-19D8BEC99B2A}" srcOrd="0" destOrd="0" presId="urn:microsoft.com/office/officeart/2005/8/layout/hierarchy2"/>
    <dgm:cxn modelId="{8C9F5673-B9F7-40F6-B135-524B14554551}" type="presOf" srcId="{EF7BD83A-9ED4-4F1A-8AFF-B1FC5125FE0C}" destId="{C39DC152-818C-44AC-9B93-BBA6FF0D4593}" srcOrd="1" destOrd="0" presId="urn:microsoft.com/office/officeart/2005/8/layout/hierarchy2"/>
    <dgm:cxn modelId="{6B299187-2CA9-409F-9022-4BAF629C87E1}" type="presOf" srcId="{156FDA23-31A3-4640-A394-BDB60E12CF40}" destId="{0F2582DD-B7E3-417F-AD06-079374321A6D}" srcOrd="1" destOrd="0" presId="urn:microsoft.com/office/officeart/2005/8/layout/hierarchy2"/>
    <dgm:cxn modelId="{9F6F6936-5AE3-4063-8184-6733EFB93EFA}" type="presOf" srcId="{EF7BD83A-9ED4-4F1A-8AFF-B1FC5125FE0C}" destId="{306A7DEE-ACED-48E0-92C8-4602D6030D5A}" srcOrd="0" destOrd="0" presId="urn:microsoft.com/office/officeart/2005/8/layout/hierarchy2"/>
    <dgm:cxn modelId="{4007D36F-7BCB-4827-AA29-AEC7D4799ACE}" type="presOf" srcId="{079933B8-368C-4A6B-8A83-0D1C58D731BB}" destId="{6171F3E7-5953-4F48-A7DE-9F46F3680925}" srcOrd="0" destOrd="0" presId="urn:microsoft.com/office/officeart/2005/8/layout/hierarchy2"/>
    <dgm:cxn modelId="{404C674E-D795-4F6E-861A-9FC294031133}" type="presOf" srcId="{687B57A1-1175-4BB5-9603-9DC4C141091C}" destId="{345249CD-E30E-4656-B9A2-650748D7439B}" srcOrd="0" destOrd="0" presId="urn:microsoft.com/office/officeart/2005/8/layout/hierarchy2"/>
    <dgm:cxn modelId="{B4C46C42-C6BB-4C32-AA11-6CA7F70B8760}" type="presParOf" srcId="{BF15D40F-A794-4F73-86C5-925467DB02EF}" destId="{6F8D9C8C-A67C-4C8C-B29F-A2BEF4D7EDE7}" srcOrd="0" destOrd="0" presId="urn:microsoft.com/office/officeart/2005/8/layout/hierarchy2"/>
    <dgm:cxn modelId="{97E3C163-3D27-4871-9304-B4FAD5B24D74}" type="presParOf" srcId="{6F8D9C8C-A67C-4C8C-B29F-A2BEF4D7EDE7}" destId="{BE7B5971-5AC9-469B-9ECE-504976920275}" srcOrd="0" destOrd="0" presId="urn:microsoft.com/office/officeart/2005/8/layout/hierarchy2"/>
    <dgm:cxn modelId="{571D5679-42ED-4DEE-B81D-E373FCD5E061}" type="presParOf" srcId="{6F8D9C8C-A67C-4C8C-B29F-A2BEF4D7EDE7}" destId="{9BF3F684-6454-4A1D-944B-8ED326032A41}" srcOrd="1" destOrd="0" presId="urn:microsoft.com/office/officeart/2005/8/layout/hierarchy2"/>
    <dgm:cxn modelId="{BCE43FE2-029E-43C9-8CC4-52AA3A0558D8}" type="presParOf" srcId="{9BF3F684-6454-4A1D-944B-8ED326032A41}" destId="{6171F3E7-5953-4F48-A7DE-9F46F3680925}" srcOrd="0" destOrd="0" presId="urn:microsoft.com/office/officeart/2005/8/layout/hierarchy2"/>
    <dgm:cxn modelId="{B0147E39-46EC-461E-8973-DCB0349EA0FE}" type="presParOf" srcId="{6171F3E7-5953-4F48-A7DE-9F46F3680925}" destId="{A9435C8C-D521-46D2-A141-209CB322E5CF}" srcOrd="0" destOrd="0" presId="urn:microsoft.com/office/officeart/2005/8/layout/hierarchy2"/>
    <dgm:cxn modelId="{78260D69-494A-41D9-B392-3239D3D9C2C5}" type="presParOf" srcId="{9BF3F684-6454-4A1D-944B-8ED326032A41}" destId="{C410D531-4A2B-447A-9B7D-94406FEA3ADF}" srcOrd="1" destOrd="0" presId="urn:microsoft.com/office/officeart/2005/8/layout/hierarchy2"/>
    <dgm:cxn modelId="{B9D95965-12F3-47F8-953B-0E52E208DA7F}" type="presParOf" srcId="{C410D531-4A2B-447A-9B7D-94406FEA3ADF}" destId="{AE46FD18-FDBC-4F99-B35E-44607D15FFFB}" srcOrd="0" destOrd="0" presId="urn:microsoft.com/office/officeart/2005/8/layout/hierarchy2"/>
    <dgm:cxn modelId="{49A1FCF0-6A0A-4E41-BE84-20AA120C792D}" type="presParOf" srcId="{C410D531-4A2B-447A-9B7D-94406FEA3ADF}" destId="{CAAECD65-D5C9-446F-8910-C364C3E23760}" srcOrd="1" destOrd="0" presId="urn:microsoft.com/office/officeart/2005/8/layout/hierarchy2"/>
    <dgm:cxn modelId="{B16ADB04-1B12-42BF-BB3F-CAC32BE198D3}" type="presParOf" srcId="{CAAECD65-D5C9-446F-8910-C364C3E23760}" destId="{07E4E4EB-EA48-4856-93C8-48B8B10B3130}" srcOrd="0" destOrd="0" presId="urn:microsoft.com/office/officeart/2005/8/layout/hierarchy2"/>
    <dgm:cxn modelId="{007251E5-78CD-41DC-A1BA-E71AF48000FD}" type="presParOf" srcId="{07E4E4EB-EA48-4856-93C8-48B8B10B3130}" destId="{0F2582DD-B7E3-417F-AD06-079374321A6D}" srcOrd="0" destOrd="0" presId="urn:microsoft.com/office/officeart/2005/8/layout/hierarchy2"/>
    <dgm:cxn modelId="{E342A2DB-D5E0-4034-8E8C-2CAA58BC01AC}" type="presParOf" srcId="{CAAECD65-D5C9-446F-8910-C364C3E23760}" destId="{5ABE7128-D2EA-41BF-8039-D6A7277EB6CC}" srcOrd="1" destOrd="0" presId="urn:microsoft.com/office/officeart/2005/8/layout/hierarchy2"/>
    <dgm:cxn modelId="{FAA290B7-87DE-4308-8DA6-F99500471513}" type="presParOf" srcId="{5ABE7128-D2EA-41BF-8039-D6A7277EB6CC}" destId="{9D599DA3-AC4A-443B-8A2E-FBFA43BAE501}" srcOrd="0" destOrd="0" presId="urn:microsoft.com/office/officeart/2005/8/layout/hierarchy2"/>
    <dgm:cxn modelId="{C6D5FCEF-EBBD-4E13-AB41-E26438F70ED3}" type="presParOf" srcId="{5ABE7128-D2EA-41BF-8039-D6A7277EB6CC}" destId="{0A759FAD-A7FB-4E39-A5B4-8CEA19BE817D}" srcOrd="1" destOrd="0" presId="urn:microsoft.com/office/officeart/2005/8/layout/hierarchy2"/>
    <dgm:cxn modelId="{9788EDC9-2E9C-4697-BB6F-34FC6D435DFC}" type="presParOf" srcId="{CAAECD65-D5C9-446F-8910-C364C3E23760}" destId="{42CBA8D0-3A28-4CC8-81A0-0EF17DDEA94F}" srcOrd="2" destOrd="0" presId="urn:microsoft.com/office/officeart/2005/8/layout/hierarchy2"/>
    <dgm:cxn modelId="{C523F137-2988-4F3F-96F8-6871DF10B643}" type="presParOf" srcId="{42CBA8D0-3A28-4CC8-81A0-0EF17DDEA94F}" destId="{4173C289-EF9F-4BEA-A239-D7615C60BFDB}" srcOrd="0" destOrd="0" presId="urn:microsoft.com/office/officeart/2005/8/layout/hierarchy2"/>
    <dgm:cxn modelId="{9356775F-A50B-4BD6-B5FC-17ED3E768C61}" type="presParOf" srcId="{CAAECD65-D5C9-446F-8910-C364C3E23760}" destId="{89B70F3E-1131-4C2F-AB3A-A4D543C48EF2}" srcOrd="3" destOrd="0" presId="urn:microsoft.com/office/officeart/2005/8/layout/hierarchy2"/>
    <dgm:cxn modelId="{88F4FEF7-A028-44CB-B0EE-E43F84EE9C01}" type="presParOf" srcId="{89B70F3E-1131-4C2F-AB3A-A4D543C48EF2}" destId="{3C366035-2453-4BB6-9911-19D8BEC99B2A}" srcOrd="0" destOrd="0" presId="urn:microsoft.com/office/officeart/2005/8/layout/hierarchy2"/>
    <dgm:cxn modelId="{0D9AA686-26C9-472F-A733-AAFFB58DA296}" type="presParOf" srcId="{89B70F3E-1131-4C2F-AB3A-A4D543C48EF2}" destId="{65522B80-DB38-4F0D-AF7B-2C8BEB61E1AC}" srcOrd="1" destOrd="0" presId="urn:microsoft.com/office/officeart/2005/8/layout/hierarchy2"/>
    <dgm:cxn modelId="{45C1533D-2CFA-4387-A445-15BF8CECD583}" type="presParOf" srcId="{9BF3F684-6454-4A1D-944B-8ED326032A41}" destId="{81ACDD62-8590-43AA-8D04-C7BC2EFA3FDA}" srcOrd="2" destOrd="0" presId="urn:microsoft.com/office/officeart/2005/8/layout/hierarchy2"/>
    <dgm:cxn modelId="{276BF209-2CD6-4C71-A048-95FAAE6A7D41}" type="presParOf" srcId="{81ACDD62-8590-43AA-8D04-C7BC2EFA3FDA}" destId="{2B69D854-A0BD-4783-B187-B5F62B95AC33}" srcOrd="0" destOrd="0" presId="urn:microsoft.com/office/officeart/2005/8/layout/hierarchy2"/>
    <dgm:cxn modelId="{81D74C73-5F46-4EEF-9DEC-6AF934241683}" type="presParOf" srcId="{9BF3F684-6454-4A1D-944B-8ED326032A41}" destId="{F3A6DB9B-0BBC-4CE6-944C-DEA03750FAFE}" srcOrd="3" destOrd="0" presId="urn:microsoft.com/office/officeart/2005/8/layout/hierarchy2"/>
    <dgm:cxn modelId="{82132CAC-1171-40AF-8548-E01D20C9484E}" type="presParOf" srcId="{F3A6DB9B-0BBC-4CE6-944C-DEA03750FAFE}" destId="{B28ADCDF-E988-42F0-9038-B39D691AD86D}" srcOrd="0" destOrd="0" presId="urn:microsoft.com/office/officeart/2005/8/layout/hierarchy2"/>
    <dgm:cxn modelId="{4BA72245-BC2F-4849-A730-8077F7F9C708}" type="presParOf" srcId="{F3A6DB9B-0BBC-4CE6-944C-DEA03750FAFE}" destId="{00BD215A-6349-4422-8099-A548B58700FD}" srcOrd="1" destOrd="0" presId="urn:microsoft.com/office/officeart/2005/8/layout/hierarchy2"/>
    <dgm:cxn modelId="{E626FE74-692B-4D50-9B54-2A08F831B216}" type="presParOf" srcId="{00BD215A-6349-4422-8099-A548B58700FD}" destId="{3137284A-2E6B-445A-84B0-60E5B903F778}" srcOrd="0" destOrd="0" presId="urn:microsoft.com/office/officeart/2005/8/layout/hierarchy2"/>
    <dgm:cxn modelId="{5A25F58E-ABD3-4106-9AA7-3FA4E6B578FF}" type="presParOf" srcId="{3137284A-2E6B-445A-84B0-60E5B903F778}" destId="{C46E1D5D-D94E-4E52-AED3-20CF9F5006C0}" srcOrd="0" destOrd="0" presId="urn:microsoft.com/office/officeart/2005/8/layout/hierarchy2"/>
    <dgm:cxn modelId="{7A0522CA-A09D-4853-96CB-722A77E078D9}" type="presParOf" srcId="{00BD215A-6349-4422-8099-A548B58700FD}" destId="{61A08440-52AB-4CA0-BCBE-078192F55FEF}" srcOrd="1" destOrd="0" presId="urn:microsoft.com/office/officeart/2005/8/layout/hierarchy2"/>
    <dgm:cxn modelId="{76E4655F-5E5D-4A6D-A6B3-0D6A3C5CF5F3}" type="presParOf" srcId="{61A08440-52AB-4CA0-BCBE-078192F55FEF}" destId="{4DA87755-2615-48AE-9392-C85CC3E82CEE}" srcOrd="0" destOrd="0" presId="urn:microsoft.com/office/officeart/2005/8/layout/hierarchy2"/>
    <dgm:cxn modelId="{462C38EF-4ED3-48D4-820A-6BCF866D9A71}" type="presParOf" srcId="{61A08440-52AB-4CA0-BCBE-078192F55FEF}" destId="{256D371D-09A3-434D-B308-1ED09432802D}" srcOrd="1" destOrd="0" presId="urn:microsoft.com/office/officeart/2005/8/layout/hierarchy2"/>
    <dgm:cxn modelId="{7571E782-9625-4F75-9CDC-D18CCDBE479B}" type="presParOf" srcId="{00BD215A-6349-4422-8099-A548B58700FD}" destId="{306A7DEE-ACED-48E0-92C8-4602D6030D5A}" srcOrd="2" destOrd="0" presId="urn:microsoft.com/office/officeart/2005/8/layout/hierarchy2"/>
    <dgm:cxn modelId="{92E4D973-D02F-47AA-A0BE-9CFB16A9779E}" type="presParOf" srcId="{306A7DEE-ACED-48E0-92C8-4602D6030D5A}" destId="{C39DC152-818C-44AC-9B93-BBA6FF0D4593}" srcOrd="0" destOrd="0" presId="urn:microsoft.com/office/officeart/2005/8/layout/hierarchy2"/>
    <dgm:cxn modelId="{39B897D9-F614-4972-8FAE-B9274907BEF9}" type="presParOf" srcId="{00BD215A-6349-4422-8099-A548B58700FD}" destId="{34462B58-72E9-4029-B8C1-000278E61BD4}" srcOrd="3" destOrd="0" presId="urn:microsoft.com/office/officeart/2005/8/layout/hierarchy2"/>
    <dgm:cxn modelId="{64846AE1-5D1B-4EEB-9EB4-26C34DB25950}" type="presParOf" srcId="{34462B58-72E9-4029-B8C1-000278E61BD4}" destId="{345249CD-E30E-4656-B9A2-650748D7439B}" srcOrd="0" destOrd="0" presId="urn:microsoft.com/office/officeart/2005/8/layout/hierarchy2"/>
    <dgm:cxn modelId="{D8848AF4-3E8F-472B-95D3-B7AD99E16B13}" type="presParOf" srcId="{34462B58-72E9-4029-B8C1-000278E61BD4}" destId="{B8918183-CE72-4A38-840D-4E028E64FEC6}" srcOrd="1" destOrd="0" presId="urn:microsoft.com/office/officeart/2005/8/layout/hierarchy2"/>
  </dgm:cxnLst>
  <dgm:bg/>
  <dgm:whole>
    <a:ln w="19050">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1CB64-894E-4A87-A148-6BA4FF56919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220293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1CB64-894E-4A87-A148-6BA4FF56919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314508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1CB64-894E-4A87-A148-6BA4FF56919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387664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1CB64-894E-4A87-A148-6BA4FF56919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77230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1CB64-894E-4A87-A148-6BA4FF56919C}"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327780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31CB64-894E-4A87-A148-6BA4FF56919C}"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393416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31CB64-894E-4A87-A148-6BA4FF56919C}"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33443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1CB64-894E-4A87-A148-6BA4FF56919C}"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173789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1CB64-894E-4A87-A148-6BA4FF56919C}"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159286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1CB64-894E-4A87-A148-6BA4FF56919C}"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270147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1CB64-894E-4A87-A148-6BA4FF56919C}"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4C91B-B1D7-4AB6-A9F9-913455575355}" type="slidenum">
              <a:rPr lang="en-US" smtClean="0"/>
              <a:t>‹#›</a:t>
            </a:fld>
            <a:endParaRPr lang="en-US"/>
          </a:p>
        </p:txBody>
      </p:sp>
    </p:spTree>
    <p:extLst>
      <p:ext uri="{BB962C8B-B14F-4D97-AF65-F5344CB8AC3E}">
        <p14:creationId xmlns:p14="http://schemas.microsoft.com/office/powerpoint/2010/main" val="28294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1CB64-894E-4A87-A148-6BA4FF56919C}" type="datetimeFigureOut">
              <a:rPr lang="en-US" smtClean="0"/>
              <a:t>3/20/2020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4C91B-B1D7-4AB6-A9F9-913455575355}" type="slidenum">
              <a:rPr lang="en-US" smtClean="0"/>
              <a:t>‹#›</a:t>
            </a:fld>
            <a:endParaRPr lang="en-US"/>
          </a:p>
        </p:txBody>
      </p:sp>
    </p:spTree>
    <p:extLst>
      <p:ext uri="{BB962C8B-B14F-4D97-AF65-F5344CB8AC3E}">
        <p14:creationId xmlns:p14="http://schemas.microsoft.com/office/powerpoint/2010/main" val="188932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r.wikipedia.org/wiki/%D8%A7%D9%84%D8%A8%D8%B1%D8%A7%D9%85%D8%AC%D9%8A%D8%A7%D8%AA_%D9%85%D9%81%D8%AA%D9%88%D8%AD%D8%A9_%D8%A7%D9%84%D9%85%D8%B5%D8%AF%D8%B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Geographical Information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372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09" y="424070"/>
            <a:ext cx="11383617" cy="6255026"/>
          </a:xfrm>
        </p:spPr>
        <p:txBody>
          <a:bodyPr>
            <a:normAutofit fontScale="77500" lnSpcReduction="20000"/>
          </a:bodyPr>
          <a:lstStyle/>
          <a:p>
            <a:pPr algn="just" rtl="1">
              <a:lnSpc>
                <a:spcPct val="120000"/>
              </a:lnSpc>
            </a:pPr>
            <a:r>
              <a:rPr lang="ar-SA" b="1" dirty="0" smtClean="0"/>
              <a:t>4- </a:t>
            </a:r>
            <a:r>
              <a:rPr lang="ar-EG" b="1" dirty="0" smtClean="0"/>
              <a:t>الأفراد </a:t>
            </a:r>
            <a:r>
              <a:rPr lang="en-US" b="1" dirty="0"/>
              <a:t>Users</a:t>
            </a:r>
            <a:endParaRPr lang="en-US" dirty="0"/>
          </a:p>
          <a:p>
            <a:pPr algn="just" rtl="1">
              <a:lnSpc>
                <a:spcPct val="120000"/>
              </a:lnSpc>
            </a:pPr>
            <a:r>
              <a:rPr lang="ar-EG" dirty="0"/>
              <a:t>يعد هذا المكون أهم مكونات نظام المعلومات الجغرافى حيث أن الأفراد هم المسؤولين عن كفاءة النظام أو عدم كفاءته ، لذا يجب تأهيل وتدريب الفرد المتخصص في نظم المعلومات الجغرافية . ويمكن تصنيف هؤلاء الأفراد إلى :</a:t>
            </a:r>
            <a:endParaRPr lang="en-US" dirty="0"/>
          </a:p>
          <a:p>
            <a:pPr algn="just" rtl="1">
              <a:lnSpc>
                <a:spcPct val="120000"/>
              </a:lnSpc>
            </a:pPr>
            <a:r>
              <a:rPr lang="ar-EG" dirty="0" smtClean="0"/>
              <a:t>1</a:t>
            </a:r>
            <a:r>
              <a:rPr lang="en-US" dirty="0" smtClean="0"/>
              <a:t>-</a:t>
            </a:r>
            <a:r>
              <a:rPr lang="ar-EG" dirty="0" smtClean="0"/>
              <a:t>  </a:t>
            </a:r>
            <a:r>
              <a:rPr lang="ar-EG" b="1" dirty="0"/>
              <a:t>المتخصصون بنظم المعلومات فنيا</a:t>
            </a:r>
            <a:r>
              <a:rPr lang="ar-EG" dirty="0"/>
              <a:t> ( تكنولوجيا ) </a:t>
            </a:r>
            <a:r>
              <a:rPr lang="en-US" dirty="0"/>
              <a:t>Specialists Information Systems</a:t>
            </a:r>
            <a:r>
              <a:rPr lang="ar-EG" dirty="0"/>
              <a:t> : من يقومون بتطوير وادارة وصيانة النظام المعلوماتى ، ونظرا لدورهم الفنى الهام يعتبرهم البعض جزءٌ لا يتجزأ من النظام </a:t>
            </a:r>
            <a:r>
              <a:rPr lang="ar-SA" dirty="0" smtClean="0"/>
              <a:t>.</a:t>
            </a:r>
          </a:p>
          <a:p>
            <a:pPr algn="just" rtl="1">
              <a:lnSpc>
                <a:spcPct val="120000"/>
              </a:lnSpc>
            </a:pPr>
            <a:r>
              <a:rPr lang="ar-SA" dirty="0" smtClean="0"/>
              <a:t>2- </a:t>
            </a:r>
            <a:r>
              <a:rPr lang="ar-SA" b="1" dirty="0" smtClean="0"/>
              <a:t>مدخل بيانات</a:t>
            </a:r>
            <a:r>
              <a:rPr lang="en-US" b="1" dirty="0" smtClean="0"/>
              <a:t>Data Entry  </a:t>
            </a:r>
            <a:r>
              <a:rPr lang="ar-SA" b="1" dirty="0" smtClean="0"/>
              <a:t> مكانية ووصفية </a:t>
            </a:r>
            <a:r>
              <a:rPr lang="ar-SA" dirty="0" smtClean="0"/>
              <a:t>ملم بعلوم مثل  الخرائط والاحصاء والاستشعار عن بعد</a:t>
            </a:r>
            <a:endParaRPr lang="en-US" dirty="0"/>
          </a:p>
          <a:p>
            <a:pPr algn="just" rtl="1">
              <a:lnSpc>
                <a:spcPct val="120000"/>
              </a:lnSpc>
            </a:pPr>
            <a:r>
              <a:rPr lang="ar-SA" dirty="0" smtClean="0"/>
              <a:t>3- </a:t>
            </a:r>
            <a:r>
              <a:rPr lang="ar-SA" b="1" dirty="0" smtClean="0"/>
              <a:t>محللو </a:t>
            </a:r>
            <a:r>
              <a:rPr lang="ar-SA" b="1" dirty="0"/>
              <a:t>النظام </a:t>
            </a:r>
            <a:r>
              <a:rPr lang="en-US" dirty="0"/>
              <a:t>System analysts</a:t>
            </a:r>
            <a:r>
              <a:rPr lang="ar-SA" b="1" dirty="0"/>
              <a:t> : </a:t>
            </a:r>
            <a:r>
              <a:rPr lang="ar-EG" dirty="0"/>
              <a:t>يعتبر محلل النظام خبيرا في تعريف المشكلة وإعداد الوثائق التي تحدد أسلوب استخدام الحاسب في الحل</a:t>
            </a:r>
            <a:r>
              <a:rPr lang="en-US" dirty="0"/>
              <a:t>. </a:t>
            </a:r>
            <a:endParaRPr lang="ar-SA" dirty="0" smtClean="0"/>
          </a:p>
          <a:p>
            <a:pPr algn="just" rtl="1">
              <a:lnSpc>
                <a:spcPct val="120000"/>
              </a:lnSpc>
            </a:pPr>
            <a:r>
              <a:rPr lang="ar-SA" b="1" dirty="0" smtClean="0"/>
              <a:t>4- </a:t>
            </a:r>
            <a:r>
              <a:rPr lang="ar-EG" b="1" dirty="0" smtClean="0"/>
              <a:t>المبرمجون</a:t>
            </a:r>
            <a:r>
              <a:rPr lang="en-US" b="1" dirty="0"/>
              <a:t>: Programmers</a:t>
            </a:r>
            <a:r>
              <a:rPr lang="en-US" dirty="0"/>
              <a:t> </a:t>
            </a:r>
            <a:r>
              <a:rPr lang="ar-EG" dirty="0"/>
              <a:t> يستخدم المبرمجون الوثائق التي تم إعدادها بواسطة محللي النظام لإعداد البرامج التي تقوم بتحويل البيانات إلى المعلومات التي يحتاجها المستخدمون النهائيون</a:t>
            </a:r>
            <a:r>
              <a:rPr lang="en-US" dirty="0"/>
              <a:t>.</a:t>
            </a:r>
          </a:p>
          <a:p>
            <a:pPr algn="just" rtl="1">
              <a:lnSpc>
                <a:spcPct val="120000"/>
              </a:lnSpc>
            </a:pPr>
            <a:r>
              <a:rPr lang="ar-SA" dirty="0" smtClean="0"/>
              <a:t>5- </a:t>
            </a:r>
            <a:r>
              <a:rPr lang="ar-EG" dirty="0" smtClean="0"/>
              <a:t>  </a:t>
            </a:r>
            <a:r>
              <a:rPr lang="ar-EG" dirty="0"/>
              <a:t>مديرو قواعد البيانات </a:t>
            </a:r>
            <a:r>
              <a:rPr lang="en-US" dirty="0"/>
              <a:t>Database Administrators</a:t>
            </a:r>
            <a:r>
              <a:rPr lang="ar-EG" dirty="0"/>
              <a:t>: يعمل مدير قواعد البيانات مع المستخدمين النهائيين ومحللي النظم لإنشاء قواعد البيانات التي تحوي البيانات اللازمة لإنتاج المعلومات المطلوبة</a:t>
            </a:r>
            <a:r>
              <a:rPr lang="en-US" dirty="0"/>
              <a:t>.</a:t>
            </a:r>
          </a:p>
          <a:p>
            <a:pPr algn="just" rtl="1">
              <a:lnSpc>
                <a:spcPct val="120000"/>
              </a:lnSpc>
            </a:pPr>
            <a:r>
              <a:rPr lang="ar-SA" dirty="0" smtClean="0"/>
              <a:t>6-</a:t>
            </a:r>
            <a:r>
              <a:rPr lang="ar-EG" dirty="0" smtClean="0"/>
              <a:t> </a:t>
            </a:r>
            <a:r>
              <a:rPr lang="ar-EG" b="1" dirty="0"/>
              <a:t>المستخدمون النهائيون</a:t>
            </a:r>
            <a:r>
              <a:rPr lang="ar-EG" dirty="0"/>
              <a:t> </a:t>
            </a:r>
            <a:r>
              <a:rPr lang="en-US" b="1" dirty="0"/>
              <a:t>End Users</a:t>
            </a:r>
            <a:r>
              <a:rPr lang="ar-SA" dirty="0"/>
              <a:t> : وهم الأفراد المستخدمون للنظام </a:t>
            </a:r>
            <a:r>
              <a:rPr lang="ar-SA" dirty="0" smtClean="0"/>
              <a:t>أوالمعلومات </a:t>
            </a:r>
            <a:r>
              <a:rPr lang="ar-SA" dirty="0"/>
              <a:t>التى ينتجها النظام </a:t>
            </a:r>
            <a:r>
              <a:rPr lang="ar-SA" dirty="0" smtClean="0"/>
              <a:t>.(متخذى القرار  )</a:t>
            </a:r>
            <a:endParaRPr lang="en-US" dirty="0"/>
          </a:p>
          <a:p>
            <a:pPr algn="just" rtl="1">
              <a:lnSpc>
                <a:spcPct val="120000"/>
              </a:lnSpc>
            </a:pPr>
            <a:endParaRPr lang="en-US" dirty="0"/>
          </a:p>
          <a:p>
            <a:pPr algn="just">
              <a:lnSpc>
                <a:spcPct val="120000"/>
              </a:lnSpc>
            </a:pPr>
            <a:endParaRPr lang="en-US" dirty="0"/>
          </a:p>
        </p:txBody>
      </p:sp>
    </p:spTree>
    <p:extLst>
      <p:ext uri="{BB962C8B-B14F-4D97-AF65-F5344CB8AC3E}">
        <p14:creationId xmlns:p14="http://schemas.microsoft.com/office/powerpoint/2010/main" val="187741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1061"/>
            <a:ext cx="10558670" cy="5805902"/>
          </a:xfrm>
        </p:spPr>
        <p:txBody>
          <a:bodyPr/>
          <a:lstStyle/>
          <a:p>
            <a:pPr algn="just" rtl="1">
              <a:lnSpc>
                <a:spcPct val="100000"/>
              </a:lnSpc>
            </a:pPr>
            <a:r>
              <a:rPr lang="ar-EG" b="1" dirty="0"/>
              <a:t>الإجراءات</a:t>
            </a:r>
            <a:r>
              <a:rPr lang="ar-EG" dirty="0"/>
              <a:t> </a:t>
            </a:r>
            <a:r>
              <a:rPr lang="en-US" b="1" dirty="0"/>
              <a:t>Procedures  </a:t>
            </a:r>
            <a:r>
              <a:rPr lang="ar-EG" b="1" dirty="0"/>
              <a:t> أو منهجية </a:t>
            </a:r>
            <a:r>
              <a:rPr lang="en-US" b="1" dirty="0"/>
              <a:t>Methodology </a:t>
            </a:r>
            <a:r>
              <a:rPr lang="ar-EG" b="1" dirty="0"/>
              <a:t>إعداد قاعدة البيانات</a:t>
            </a:r>
            <a:endParaRPr lang="en-US" dirty="0"/>
          </a:p>
          <a:p>
            <a:pPr algn="just" rtl="1">
              <a:lnSpc>
                <a:spcPct val="100000"/>
              </a:lnSpc>
            </a:pPr>
            <a:r>
              <a:rPr lang="ar-EG" dirty="0"/>
              <a:t>جاء ترتيبها الخامس بين مكونات نظم المعلومات الجغرافية ، لكنها هى أول ما يجب التفكير فيه عند البدء فى إعداد قاعدة بيانات جغرافية ، حيث يُعنى بها تحديد الهدف من إعداد قاعدة البيانات ، فتحديد الهدف يعنى تحديد البيانات التى يجب القيام بجمعها سواء المكانية أم الوصفية ، كما يُعنى بها تحديد اساليب التحليل التى سوف نحتاج إلى استخدامها ، وما إذا كانت هذة الاساليب سوف تعتمد البيانات المكانية فى هيئة الــ </a:t>
            </a:r>
            <a:r>
              <a:rPr lang="en-US" dirty="0"/>
              <a:t>Raster</a:t>
            </a:r>
            <a:r>
              <a:rPr lang="ar-SA" dirty="0"/>
              <a:t> أم </a:t>
            </a:r>
            <a:r>
              <a:rPr lang="en-US" dirty="0"/>
              <a:t>Vector</a:t>
            </a:r>
            <a:r>
              <a:rPr lang="ar-SA" dirty="0"/>
              <a:t> . آى ان المنهجية تمثل الأساس الذى يتم على أساسه بناء قاعدة البيانات .</a:t>
            </a:r>
            <a:endParaRPr lang="en-US" dirty="0"/>
          </a:p>
          <a:p>
            <a:pPr algn="just">
              <a:lnSpc>
                <a:spcPct val="100000"/>
              </a:lnSpc>
            </a:pPr>
            <a:endParaRPr lang="en-US" dirty="0"/>
          </a:p>
        </p:txBody>
      </p:sp>
    </p:spTree>
    <p:extLst>
      <p:ext uri="{BB962C8B-B14F-4D97-AF65-F5344CB8AC3E}">
        <p14:creationId xmlns:p14="http://schemas.microsoft.com/office/powerpoint/2010/main" val="136665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بناء نظام معلومات جغرافي </a:t>
            </a:r>
            <a:endParaRPr lang="en-US" dirty="0"/>
          </a:p>
        </p:txBody>
      </p:sp>
      <p:sp>
        <p:nvSpPr>
          <p:cNvPr id="3" name="Content Placeholder 2"/>
          <p:cNvSpPr>
            <a:spLocks noGrp="1"/>
          </p:cNvSpPr>
          <p:nvPr>
            <p:ph idx="1"/>
          </p:nvPr>
        </p:nvSpPr>
        <p:spPr/>
        <p:txBody>
          <a:bodyPr/>
          <a:lstStyle/>
          <a:p>
            <a:pPr algn="r" rtl="1"/>
            <a:r>
              <a:rPr lang="ar-SA" dirty="0" smtClean="0"/>
              <a:t>1- </a:t>
            </a:r>
            <a:r>
              <a:rPr lang="ar-EG" b="1" dirty="0"/>
              <a:t>جمع البيانات </a:t>
            </a:r>
            <a:r>
              <a:rPr lang="en-US" b="1" dirty="0"/>
              <a:t>(Data Collection</a:t>
            </a:r>
            <a:r>
              <a:rPr lang="en-US" b="1" dirty="0" smtClean="0"/>
              <a:t>)</a:t>
            </a:r>
            <a:endParaRPr lang="ar-SA" b="1" dirty="0" smtClean="0"/>
          </a:p>
          <a:p>
            <a:pPr algn="r" rtl="1"/>
            <a:r>
              <a:rPr lang="ar-SA" b="1" dirty="0" smtClean="0"/>
              <a:t>2-</a:t>
            </a:r>
            <a:r>
              <a:rPr lang="ar-SA" b="1" dirty="0"/>
              <a:t>الإدخال </a:t>
            </a:r>
            <a:r>
              <a:rPr lang="en-US" b="1" dirty="0"/>
              <a:t>(Data Input</a:t>
            </a:r>
            <a:r>
              <a:rPr lang="en-US" b="1" dirty="0" smtClean="0"/>
              <a:t>)</a:t>
            </a:r>
            <a:endParaRPr lang="ar-SA" b="1" dirty="0" smtClean="0"/>
          </a:p>
          <a:p>
            <a:pPr algn="r" rtl="1"/>
            <a:r>
              <a:rPr lang="ar-SA" b="1" dirty="0" smtClean="0"/>
              <a:t>3-</a:t>
            </a:r>
            <a:r>
              <a:rPr lang="ar-SA" b="1" dirty="0"/>
              <a:t>لمعالجة </a:t>
            </a:r>
            <a:r>
              <a:rPr lang="en-US" b="1" dirty="0"/>
              <a:t>(Data</a:t>
            </a:r>
            <a:r>
              <a:rPr lang="en-US" dirty="0"/>
              <a:t> </a:t>
            </a:r>
            <a:r>
              <a:rPr lang="en-US" b="1" dirty="0"/>
              <a:t>Manipulation</a:t>
            </a:r>
            <a:r>
              <a:rPr lang="en-US" b="1" dirty="0" smtClean="0"/>
              <a:t>)</a:t>
            </a:r>
            <a:endParaRPr lang="ar-SA" b="1" dirty="0" smtClean="0"/>
          </a:p>
          <a:p>
            <a:pPr algn="r" rtl="1"/>
            <a:r>
              <a:rPr lang="ar-SA" b="1" dirty="0" smtClean="0"/>
              <a:t>4- </a:t>
            </a:r>
            <a:r>
              <a:rPr lang="ar-SA" b="1" dirty="0"/>
              <a:t>تكامل البيانات </a:t>
            </a:r>
            <a:r>
              <a:rPr lang="en-US" b="1" dirty="0"/>
              <a:t>(Data integration</a:t>
            </a:r>
            <a:r>
              <a:rPr lang="en-US" b="1" dirty="0" smtClean="0"/>
              <a:t>)</a:t>
            </a:r>
            <a:endParaRPr lang="ar-SA" b="1" dirty="0" smtClean="0"/>
          </a:p>
          <a:p>
            <a:pPr algn="r" rtl="1"/>
            <a:r>
              <a:rPr lang="ar-SA" b="1" dirty="0" smtClean="0"/>
              <a:t>5- </a:t>
            </a:r>
            <a:r>
              <a:rPr lang="ar-SA" b="1" dirty="0"/>
              <a:t>توحيد المقاييس والإسقاطات </a:t>
            </a:r>
            <a:r>
              <a:rPr lang="en-US" b="1" dirty="0"/>
              <a:t>(Data Projection and scaling completeness</a:t>
            </a:r>
            <a:r>
              <a:rPr lang="en-US" b="1" dirty="0" smtClean="0"/>
              <a:t>)</a:t>
            </a:r>
            <a:endParaRPr lang="ar-SA" b="1" dirty="0" smtClean="0"/>
          </a:p>
          <a:p>
            <a:pPr algn="just" rtl="1"/>
            <a:r>
              <a:rPr lang="ar-SA" dirty="0" smtClean="0"/>
              <a:t>قبل البدء فى بناء النظام يجب أن يكون </a:t>
            </a:r>
            <a:r>
              <a:rPr lang="ar-SA" dirty="0"/>
              <a:t>لدى المستخدم معلومات وافية </a:t>
            </a:r>
            <a:r>
              <a:rPr lang="ar-EG" dirty="0"/>
              <a:t>كافية </a:t>
            </a:r>
            <a:r>
              <a:rPr lang="ar-SA" dirty="0"/>
              <a:t>عن المراجع الجيوديسية العالمية القديمة والحديثة والعلاقة بينهما ،  المراجع الجيوديسية المحلية و الخرائط الطبوغرافية ، و مساقط الخرائط وبخاصة مسقط </a:t>
            </a:r>
            <a:r>
              <a:rPr lang="en-US" dirty="0"/>
              <a:t>UTM </a:t>
            </a:r>
            <a:r>
              <a:rPr lang="ar-EG" dirty="0"/>
              <a:t> ونظرا لأهمية هذه المعلومات سوف نتوقف عندها للتأكيد عليها  :- </a:t>
            </a:r>
            <a:r>
              <a:rPr lang="ar-SA" b="1" dirty="0" smtClean="0"/>
              <a:t> </a:t>
            </a:r>
            <a:endParaRPr lang="en-US" dirty="0"/>
          </a:p>
        </p:txBody>
      </p:sp>
    </p:spTree>
    <p:extLst>
      <p:ext uri="{BB962C8B-B14F-4D97-AF65-F5344CB8AC3E}">
        <p14:creationId xmlns:p14="http://schemas.microsoft.com/office/powerpoint/2010/main" val="5964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المراجع الجيوديسية العالمية</a:t>
            </a:r>
            <a:endParaRPr lang="en-US" dirty="0"/>
          </a:p>
        </p:txBody>
      </p:sp>
      <p:sp>
        <p:nvSpPr>
          <p:cNvPr id="3" name="Content Placeholder 2"/>
          <p:cNvSpPr>
            <a:spLocks noGrp="1"/>
          </p:cNvSpPr>
          <p:nvPr>
            <p:ph idx="1"/>
          </p:nvPr>
        </p:nvSpPr>
        <p:spPr>
          <a:xfrm>
            <a:off x="344557" y="1825625"/>
            <a:ext cx="11516139" cy="4866724"/>
          </a:xfrm>
        </p:spPr>
        <p:txBody>
          <a:bodyPr>
            <a:normAutofit/>
          </a:bodyPr>
          <a:lstStyle/>
          <a:p>
            <a:pPr algn="just" rtl="1"/>
            <a:r>
              <a:rPr lang="ar-SA" b="1" u="sng" dirty="0"/>
              <a:t>المرجع الجيوديسى</a:t>
            </a:r>
            <a:r>
              <a:rPr lang="ar-SA" b="1" dirty="0"/>
              <a:t> </a:t>
            </a:r>
            <a:endParaRPr lang="en-US" dirty="0"/>
          </a:p>
          <a:p>
            <a:pPr algn="just" rtl="1"/>
            <a:r>
              <a:rPr lang="ar-EG" dirty="0"/>
              <a:t>من الدارج بين الدارسين أن الشكل البيضاوى ثنائى الأبعاد </a:t>
            </a:r>
            <a:r>
              <a:rPr lang="ar-SA" dirty="0"/>
              <a:t>الذى يعرف هندسيا باسم القطع الناقص</a:t>
            </a:r>
            <a:r>
              <a:rPr lang="en-US" dirty="0"/>
              <a:t>Ellipse</a:t>
            </a:r>
            <a:r>
              <a:rPr lang="ar-SA" dirty="0"/>
              <a:t> هو اقرب الاشكال الهندسية الممثلة للأرض ، لكن الصحيح أن مجسم هذا الشكل البيضاوىالذى يعرف باسم الالبسويد</a:t>
            </a:r>
            <a:r>
              <a:rPr lang="en-US" dirty="0"/>
              <a:t>Ellipsoid </a:t>
            </a:r>
            <a:r>
              <a:rPr lang="ar-SA" dirty="0"/>
              <a:t>(الشكل الأهليجى ) هو أقرب الاشكال الهندسية المعروفة لشكل الارض ، لكن هنا يكون السؤال ماهي أبعاد هذا المجسم الذي يكون أقرب لشكل وحجم الأرض الفعلى  ؟ </a:t>
            </a:r>
            <a:endParaRPr lang="en-US" dirty="0"/>
          </a:p>
          <a:p>
            <a:pPr algn="just" rtl="1"/>
            <a:r>
              <a:rPr lang="ar-SA" dirty="0"/>
              <a:t>من المعروف أن المعادلات التى يُعتمد عليها فى حسابات مساحة القطع الناقص وبالتالى مجسمة (الالبسويد ) تحتاج معرفة قيمة نصف المحور الاكبر و نصف المحور الاصغر لهذا المجسم ( الالبسويد ) .</a:t>
            </a:r>
            <a:endParaRPr lang="en-US" dirty="0"/>
          </a:p>
          <a:p>
            <a:pPr marL="0" indent="0" algn="just" rtl="1">
              <a:buNone/>
            </a:pPr>
            <a:endParaRPr lang="en-US" dirty="0"/>
          </a:p>
          <a:p>
            <a:pPr algn="just"/>
            <a:endParaRPr lang="en-US" dirty="0"/>
          </a:p>
        </p:txBody>
      </p:sp>
    </p:spTree>
    <p:extLst>
      <p:ext uri="{BB962C8B-B14F-4D97-AF65-F5344CB8AC3E}">
        <p14:creationId xmlns:p14="http://schemas.microsoft.com/office/powerpoint/2010/main" val="632590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t>الألبسويد </a:t>
            </a:r>
            <a:r>
              <a:rPr lang="en-US" sz="3200" b="1" dirty="0"/>
              <a:t>Ellipsoid </a:t>
            </a:r>
            <a:r>
              <a:rPr lang="ar-SA" sz="3200" b="1" dirty="0"/>
              <a:t> : الشكل الرياضى للأرض أو الشكل النظرى للأرض </a:t>
            </a:r>
            <a:r>
              <a:rPr lang="en-US" sz="3200" b="1" dirty="0"/>
              <a:t/>
            </a:r>
            <a:br>
              <a:rPr lang="en-US" sz="3200" b="1" dirty="0"/>
            </a:br>
            <a:endParaRPr lang="en-US" sz="32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3687" y="2372139"/>
            <a:ext cx="6520069" cy="33262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5246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26270600"/>
              </p:ext>
            </p:extLst>
          </p:nvPr>
        </p:nvGraphicFramePr>
        <p:xfrm>
          <a:off x="838200" y="1825625"/>
          <a:ext cx="10515600" cy="3130806"/>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الدول المستخدمه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a:effectLst/>
                          <a:latin typeface="Arial" panose="020B0604020202020204" pitchFamily="34" charset="0"/>
                          <a:ea typeface="Times New Roman" panose="02020603050405020304" pitchFamily="18" charset="0"/>
                          <a:cs typeface="Times New Roman" panose="02020603050405020304" pitchFamily="18" charset="0"/>
                        </a:rPr>
                        <a:t>طول نصف المحور الصغر </a:t>
                      </a:r>
                      <a:r>
                        <a:rPr lang="en-US" sz="2400" b="1">
                          <a:effectLst/>
                          <a:latin typeface="Arial" panose="020B0604020202020204" pitchFamily="34" charset="0"/>
                          <a:ea typeface="Times New Roman" panose="02020603050405020304" pitchFamily="18"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a:effectLst/>
                          <a:latin typeface="Arial" panose="020B0604020202020204" pitchFamily="34" charset="0"/>
                          <a:ea typeface="Times New Roman" panose="02020603050405020304" pitchFamily="18" charset="0"/>
                          <a:cs typeface="Times New Roman" panose="02020603050405020304" pitchFamily="18" charset="0"/>
                        </a:rPr>
                        <a:t>طول نصف المحور الأكبر</a:t>
                      </a:r>
                      <a:r>
                        <a:rPr lang="en-US" sz="2400" b="1">
                          <a:effectLst/>
                          <a:latin typeface="Arial" panose="020B0604020202020204" pitchFamily="34" charset="0"/>
                          <a:ea typeface="Times New Roman" panose="02020603050405020304" pitchFamily="18" charset="0"/>
                          <a:cs typeface="Times New Roman" panose="02020603050405020304" pitchFamily="18" charset="0"/>
                        </a:rPr>
                        <a:t>A</a:t>
                      </a:r>
                      <a:r>
                        <a:rPr lang="en-US" sz="2400" b="1">
                          <a:effectLst/>
                          <a:latin typeface="Times New Roman" panose="02020603050405020304" pitchFamily="18" charset="0"/>
                          <a:ea typeface="Times New Roman" panose="02020603050405020304" pitchFamily="18" charset="0"/>
                          <a:cs typeface="Arial" panose="020B0604020202020204" pitchFamily="34" charset="0"/>
                        </a:rPr>
                        <a:t> </a:t>
                      </a:r>
                      <a:r>
                        <a:rPr lang="ar-SA" sz="2400" b="1">
                          <a:effectLst/>
                          <a:latin typeface="Times New Roman" panose="02020603050405020304" pitchFamily="18" charset="0"/>
                          <a:ea typeface="Times New Roman" panose="02020603050405020304" pitchFamily="18" charset="0"/>
                          <a:cs typeface="Arial" panose="020B0604020202020204" pitchFamily="34" charset="0"/>
                        </a:rPr>
                        <a:t>( كم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المجسم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457200" algn="just" rtl="1">
                        <a:lnSpc>
                          <a:spcPct val="107000"/>
                        </a:lnSpc>
                        <a:spcAft>
                          <a:spcPts val="0"/>
                        </a:spcAft>
                      </a:pPr>
                      <a:r>
                        <a:rPr lang="ar-SA" sz="2400" b="1">
                          <a:effectLst/>
                          <a:latin typeface="Arial" panose="020B0604020202020204" pitchFamily="34" charset="0"/>
                          <a:ea typeface="Times New Roman" panose="02020603050405020304" pitchFamily="18" charset="0"/>
                          <a:cs typeface="Times New Roman" panose="02020603050405020304" pitchFamily="18" charset="0"/>
                        </a:rPr>
                        <a:t>مصر</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a:effectLst/>
                          <a:latin typeface="Arial" panose="020B0604020202020204" pitchFamily="34" charset="0"/>
                          <a:ea typeface="Times New Roman" panose="02020603050405020304" pitchFamily="18" charset="0"/>
                          <a:cs typeface="Times New Roman" panose="02020603050405020304" pitchFamily="18" charset="0"/>
                        </a:rPr>
                        <a:t>63568.18</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a:effectLst/>
                          <a:latin typeface="Arial" panose="020B0604020202020204" pitchFamily="34" charset="0"/>
                          <a:ea typeface="Times New Roman" panose="02020603050405020304" pitchFamily="18" charset="0"/>
                          <a:cs typeface="Times New Roman" panose="02020603050405020304" pitchFamily="18" charset="0"/>
                        </a:rPr>
                        <a:t>63780.200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en-US" sz="2400" b="1" dirty="0" err="1">
                          <a:effectLst/>
                          <a:latin typeface="Arial" panose="020B0604020202020204" pitchFamily="34" charset="0"/>
                          <a:ea typeface="Times New Roman" panose="02020603050405020304" pitchFamily="18" charset="0"/>
                          <a:cs typeface="Times New Roman" panose="02020603050405020304" pitchFamily="18" charset="0"/>
                        </a:rPr>
                        <a:t>Helmert</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1906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أمريكا الشمالية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63562.51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63780.274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Clarcke1866</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457200" algn="just" rtl="1">
                        <a:lnSpc>
                          <a:spcPct val="107000"/>
                        </a:lnSpc>
                        <a:spcAft>
                          <a:spcPts val="0"/>
                        </a:spcAft>
                      </a:pPr>
                      <a:r>
                        <a:rPr lang="ar-SA" sz="2400" dirty="0" smtClean="0">
                          <a:effectLst/>
                          <a:latin typeface="Calibri" panose="020F0502020204030204" pitchFamily="34" charset="0"/>
                          <a:ea typeface="Calibri" panose="020F0502020204030204" pitchFamily="34" charset="0"/>
                          <a:cs typeface="Arial" panose="020B0604020202020204" pitchFamily="34" charset="0"/>
                        </a:rPr>
                        <a:t>الولايات</a:t>
                      </a:r>
                      <a:r>
                        <a:rPr lang="ar-SA" sz="2400" baseline="0" dirty="0" smtClean="0">
                          <a:effectLst/>
                          <a:latin typeface="Calibri" panose="020F0502020204030204" pitchFamily="34" charset="0"/>
                          <a:ea typeface="Calibri" panose="020F0502020204030204" pitchFamily="34" charset="0"/>
                          <a:cs typeface="Arial" panose="020B0604020202020204" pitchFamily="34" charset="0"/>
                        </a:rPr>
                        <a:t> المتحدة الامريكية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lvl="0" indent="0" algn="just" defTabSz="914400" rtl="1" eaLnBrk="1" fontAlgn="auto" latinLnBrk="0" hangingPunct="1">
                        <a:lnSpc>
                          <a:spcPct val="107000"/>
                        </a:lnSpc>
                        <a:spcBef>
                          <a:spcPts val="0"/>
                        </a:spcBef>
                        <a:spcAft>
                          <a:spcPts val="0"/>
                        </a:spcAft>
                        <a:buClrTx/>
                        <a:buSzTx/>
                        <a:buFontTx/>
                        <a:buNone/>
                        <a:tabLst/>
                        <a:defRPr/>
                      </a:pPr>
                      <a:r>
                        <a:rPr lang="en-US" sz="2400" b="1" dirty="0" smtClean="0">
                          <a:effectLst/>
                          <a:latin typeface="Arial" panose="020B0604020202020204" pitchFamily="34" charset="0"/>
                          <a:ea typeface="Times New Roman" panose="02020603050405020304" pitchFamily="18" charset="0"/>
                          <a:cs typeface="Times New Roman" panose="02020603050405020304" pitchFamily="18" charset="0"/>
                        </a:rPr>
                        <a:t>63567.51</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lvl="0" indent="0" algn="just" defTabSz="914400" rtl="1" eaLnBrk="1" fontAlgn="auto" latinLnBrk="0" hangingPunct="1">
                        <a:lnSpc>
                          <a:spcPct val="107000"/>
                        </a:lnSpc>
                        <a:spcBef>
                          <a:spcPts val="0"/>
                        </a:spcBef>
                        <a:spcAft>
                          <a:spcPts val="0"/>
                        </a:spcAft>
                        <a:buClrTx/>
                        <a:buSzTx/>
                        <a:buFontTx/>
                        <a:buNone/>
                        <a:tabLst/>
                        <a:defRPr/>
                      </a:pPr>
                      <a:r>
                        <a:rPr lang="en-US" sz="2400" b="1" dirty="0" smtClean="0">
                          <a:effectLst/>
                          <a:latin typeface="Arial" panose="020B0604020202020204" pitchFamily="34" charset="0"/>
                          <a:ea typeface="Times New Roman" panose="02020603050405020304" pitchFamily="18" charset="0"/>
                          <a:cs typeface="Times New Roman" panose="02020603050405020304" pitchFamily="18" charset="0"/>
                        </a:rPr>
                        <a:t>63781.53</a:t>
                      </a:r>
                      <a:endParaRPr lang="ar-SA" sz="2400" b="1"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0" lvl="0" indent="0" algn="just" defTabSz="914400" rtl="1" eaLnBrk="1" fontAlgn="auto" latinLnBrk="0" hangingPunct="1">
                        <a:lnSpc>
                          <a:spcPct val="107000"/>
                        </a:lnSpc>
                        <a:spcBef>
                          <a:spcPts val="0"/>
                        </a:spcBef>
                        <a:spcAft>
                          <a:spcPts val="0"/>
                        </a:spcAft>
                        <a:buClrTx/>
                        <a:buSzTx/>
                        <a:buFontTx/>
                        <a:buNone/>
                        <a:tabLst/>
                        <a:defRPr/>
                      </a:pPr>
                      <a:r>
                        <a:rPr lang="en-US" sz="2400" dirty="0" smtClean="0">
                          <a:effectLst/>
                          <a:latin typeface="Calibri" panose="020F0502020204030204" pitchFamily="34" charset="0"/>
                          <a:ea typeface="Calibri" panose="020F0502020204030204" pitchFamily="34" charset="0"/>
                          <a:cs typeface="Arial" panose="020B0604020202020204" pitchFamily="34" charset="0"/>
                        </a:rPr>
                        <a:t>NAD 72</a:t>
                      </a:r>
                    </a:p>
                    <a:p>
                      <a:pPr marL="457200" algn="just" rtl="1">
                        <a:lnSpc>
                          <a:spcPct val="107000"/>
                        </a:lnSpc>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عالمى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63567.50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63781.530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WGS72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عالمى</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63567.52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ar-SA" sz="2400" b="1" dirty="0">
                          <a:effectLst/>
                          <a:latin typeface="Arial" panose="020B0604020202020204" pitchFamily="34" charset="0"/>
                          <a:ea typeface="Times New Roman" panose="02020603050405020304" pitchFamily="18" charset="0"/>
                          <a:cs typeface="Times New Roman" panose="02020603050405020304" pitchFamily="18" charset="0"/>
                        </a:rPr>
                        <a:t>63781.370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rtl="1">
                        <a:lnSpc>
                          <a:spcPct val="107000"/>
                        </a:lnSpc>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WGS84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22766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13"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t>مسقط الخريطة </a:t>
            </a:r>
            <a:r>
              <a:rPr lang="en-US" b="1" dirty="0"/>
              <a:t>Projection Map</a:t>
            </a:r>
            <a:endParaRPr lang="en-US" dirty="0"/>
          </a:p>
        </p:txBody>
      </p:sp>
      <p:sp>
        <p:nvSpPr>
          <p:cNvPr id="3" name="Content Placeholder 2"/>
          <p:cNvSpPr>
            <a:spLocks noGrp="1"/>
          </p:cNvSpPr>
          <p:nvPr>
            <p:ph idx="1"/>
          </p:nvPr>
        </p:nvSpPr>
        <p:spPr/>
        <p:txBody>
          <a:bodyPr/>
          <a:lstStyle/>
          <a:p>
            <a:pPr algn="r" rtl="1"/>
            <a:r>
              <a:rPr lang="ar-SA" b="1" dirty="0" smtClean="0"/>
              <a:t>مسقط : الصيغة الرياضية لشبكة خطوط الطول ودوائر العرض </a:t>
            </a:r>
          </a:p>
          <a:p>
            <a:pPr algn="r" rtl="1"/>
            <a:endParaRPr lang="en-US" dirty="0"/>
          </a:p>
        </p:txBody>
      </p:sp>
      <p:pic>
        <p:nvPicPr>
          <p:cNvPr id="4" name="Picture 3" descr="Utm-zones"/>
          <p:cNvPicPr/>
          <p:nvPr/>
        </p:nvPicPr>
        <p:blipFill>
          <a:blip r:embed="rId2" cstate="print">
            <a:lum bright="-16000" contrast="10000"/>
            <a:extLst>
              <a:ext uri="{28A0092B-C50C-407E-A947-70E740481C1C}">
                <a14:useLocalDpi xmlns:a14="http://schemas.microsoft.com/office/drawing/2010/main" val="0"/>
              </a:ext>
            </a:extLst>
          </a:blip>
          <a:srcRect/>
          <a:stretch>
            <a:fillRect/>
          </a:stretch>
        </p:blipFill>
        <p:spPr bwMode="auto">
          <a:xfrm rot="16200000">
            <a:off x="4134679" y="-159030"/>
            <a:ext cx="4161184" cy="9462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2775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308569" y="609601"/>
            <a:ext cx="11883431" cy="5673380"/>
          </a:xfrm>
          <a:prstGeom prst="rect">
            <a:avLst/>
          </a:prstGeom>
        </p:spPr>
      </p:pic>
    </p:spTree>
    <p:extLst>
      <p:ext uri="{BB962C8B-B14F-4D97-AF65-F5344CB8AC3E}">
        <p14:creationId xmlns:p14="http://schemas.microsoft.com/office/powerpoint/2010/main" val="34743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9107"/>
            <a:ext cx="10515600" cy="1325563"/>
          </a:xfrm>
        </p:spPr>
        <p:txBody>
          <a:bodyPr>
            <a:noAutofit/>
          </a:bodyPr>
          <a:lstStyle/>
          <a:p>
            <a:pPr algn="ctr" rtl="1">
              <a:lnSpc>
                <a:spcPct val="100000"/>
              </a:lnSpc>
            </a:pPr>
            <a:r>
              <a:rPr lang="ar-SA" sz="3200" b="1" dirty="0">
                <a:latin typeface="Arial" panose="020B0604020202020204" pitchFamily="34" charset="0"/>
                <a:ea typeface="Times New Roman" panose="02020603050405020304" pitchFamily="18" charset="0"/>
                <a:cs typeface="Times New Roman" panose="02020603050405020304" pitchFamily="18" charset="0"/>
              </a:rPr>
              <a:t>كيف يتم التوفيق بين ال</a:t>
            </a:r>
            <a:r>
              <a:rPr lang="en-US" sz="3200" b="1" dirty="0">
                <a:latin typeface="Arial" panose="020B0604020202020204" pitchFamily="34" charset="0"/>
                <a:ea typeface="Times New Roman" panose="02020603050405020304" pitchFamily="18" charset="0"/>
                <a:cs typeface="Times New Roman" panose="02020603050405020304" pitchFamily="18" charset="0"/>
              </a:rPr>
              <a:t> Ellipsoid </a:t>
            </a:r>
            <a:r>
              <a:rPr lang="ar-SA" sz="3200" b="1" dirty="0">
                <a:latin typeface="Arial" panose="020B0604020202020204" pitchFamily="34" charset="0"/>
                <a:ea typeface="Times New Roman" panose="02020603050405020304" pitchFamily="18" charset="0"/>
                <a:cs typeface="Times New Roman" panose="02020603050405020304" pitchFamily="18" charset="0"/>
              </a:rPr>
              <a:t>الحديث و القديم</a:t>
            </a:r>
            <a:br>
              <a:rPr lang="ar-SA" sz="3200" b="1" dirty="0">
                <a:latin typeface="Arial" panose="020B0604020202020204" pitchFamily="34" charset="0"/>
                <a:ea typeface="Times New Roman" panose="02020603050405020304" pitchFamily="18" charset="0"/>
                <a:cs typeface="Times New Roman" panose="02020603050405020304" pitchFamily="18" charset="0"/>
              </a:rPr>
            </a:br>
            <a:r>
              <a:rPr lang="ar-SA" sz="3200" b="1" dirty="0">
                <a:latin typeface="Arial" panose="020B0604020202020204" pitchFamily="34" charset="0"/>
                <a:ea typeface="Times New Roman" panose="02020603050405020304" pitchFamily="18" charset="0"/>
                <a:cs typeface="Times New Roman" panose="02020603050405020304" pitchFamily="18" charset="0"/>
              </a:rPr>
              <a:t>اى بين </a:t>
            </a:r>
            <a:r>
              <a:rPr lang="en-US" sz="3200" b="1" dirty="0" err="1">
                <a:latin typeface="Arial" panose="020B0604020202020204" pitchFamily="34" charset="0"/>
                <a:ea typeface="Times New Roman" panose="02020603050405020304" pitchFamily="18" charset="0"/>
                <a:cs typeface="Times New Roman" panose="02020603050405020304" pitchFamily="18" charset="0"/>
              </a:rPr>
              <a:t>Helmert</a:t>
            </a:r>
            <a:r>
              <a:rPr lang="en-US" sz="3200" b="1" dirty="0">
                <a:latin typeface="Arial" panose="020B0604020202020204" pitchFamily="34" charset="0"/>
                <a:ea typeface="Times New Roman" panose="02020603050405020304" pitchFamily="18" charset="0"/>
                <a:cs typeface="Times New Roman" panose="02020603050405020304" pitchFamily="18" charset="0"/>
              </a:rPr>
              <a:t> 1906</a:t>
            </a:r>
            <a:r>
              <a:rPr lang="ar-SA" sz="3200" b="1" dirty="0">
                <a:latin typeface="Arial" panose="020B0604020202020204" pitchFamily="34" charset="0"/>
                <a:ea typeface="Times New Roman" panose="02020603050405020304" pitchFamily="18" charset="0"/>
                <a:cs typeface="Times New Roman" panose="02020603050405020304" pitchFamily="18" charset="0"/>
              </a:rPr>
              <a:t> و </a:t>
            </a:r>
            <a:r>
              <a:rPr lang="en-US" sz="3200" b="1" dirty="0">
                <a:latin typeface="Arial" panose="020B0604020202020204" pitchFamily="34" charset="0"/>
                <a:ea typeface="Times New Roman" panose="02020603050405020304" pitchFamily="18" charset="0"/>
                <a:cs typeface="Times New Roman" panose="02020603050405020304" pitchFamily="18" charset="0"/>
              </a:rPr>
              <a:t>WGS 84</a:t>
            </a:r>
            <a:br>
              <a:rPr lang="en-US" sz="3200" b="1" dirty="0">
                <a:latin typeface="Arial" panose="020B0604020202020204" pitchFamily="34" charset="0"/>
                <a:ea typeface="Times New Roman" panose="02020603050405020304" pitchFamily="18" charset="0"/>
                <a:cs typeface="Times New Roman" panose="02020603050405020304" pitchFamily="18" charset="0"/>
              </a:rPr>
            </a:br>
            <a:endParaRPr lang="en-US" sz="32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444486"/>
            <a:ext cx="10995991" cy="5247861"/>
          </a:xfrm>
        </p:spPr>
        <p:txBody>
          <a:bodyPr/>
          <a:lstStyle/>
          <a:p>
            <a:pPr algn="just" rtl="1">
              <a:lnSpc>
                <a:spcPct val="100000"/>
              </a:lnSpc>
            </a:pPr>
            <a:r>
              <a:rPr lang="ar-SA" dirty="0"/>
              <a:t>علماء المساحة بدراسة هذه المشكلة ووجدوا حل لها ، هذا الحل مبنى على فكرة أنه إذا أمكننا تحديد العلاقة بين مجسمين </a:t>
            </a:r>
            <a:r>
              <a:rPr lang="en-US" dirty="0"/>
              <a:t>Ellipsoids</a:t>
            </a:r>
            <a:r>
              <a:rPr lang="ar-SA" dirty="0"/>
              <a:t> أرضيين مختلفين فأننا نستطيع تحويل الإحداثيات المقاسة علي أحدهما إلي القيم المناظرة لها علي المجسم الآخر... </a:t>
            </a:r>
            <a:endParaRPr lang="en-US" dirty="0" smtClean="0"/>
          </a:p>
          <a:p>
            <a:pPr algn="just" rtl="1">
              <a:lnSpc>
                <a:spcPct val="100000"/>
              </a:lnSpc>
            </a:pPr>
            <a:r>
              <a:rPr lang="ar-SA" dirty="0" smtClean="0"/>
              <a:t>فبالدراسة </a:t>
            </a:r>
            <a:r>
              <a:rPr lang="ar-SA" dirty="0"/>
              <a:t>وجد العلماء أن العلاقة بين أي مجسمين تتمثل في 7 عناصر أو 7 متغيرات </a:t>
            </a:r>
            <a:r>
              <a:rPr lang="ar-EG" dirty="0"/>
              <a:t>هى :-</a:t>
            </a:r>
            <a:endParaRPr lang="en-US" dirty="0"/>
          </a:p>
          <a:p>
            <a:pPr algn="just" rtl="1">
              <a:lnSpc>
                <a:spcPct val="100000"/>
              </a:lnSpc>
            </a:pPr>
            <a:r>
              <a:rPr lang="ar-SA" b="1" u="sng" dirty="0"/>
              <a:t>أولا</a:t>
            </a:r>
            <a:r>
              <a:rPr lang="ar-SA" b="1" dirty="0"/>
              <a:t> :</a:t>
            </a:r>
            <a:r>
              <a:rPr lang="ar-SA" dirty="0"/>
              <a:t> هل مركزي المجسمين  منطبقين أم أحدهما يبتعد عن مركز الآخر؟ وما قيمة هذا الابتعاد أو هذا الفرق بين المركزين؟ ولقياس الفرق يجب تجزئته إلي 3 مركبات في اتجاهات المحاور الثلاثة: محور س ، محور ص (المحورين الأفقى والٍاسى ) ، محور ع (محور الأرتفاع ) أو</a:t>
            </a:r>
            <a:r>
              <a:rPr lang="en-US" dirty="0"/>
              <a:t> X, Y, and Z axis ...... </a:t>
            </a:r>
            <a:r>
              <a:rPr lang="ar-EG" dirty="0"/>
              <a:t> ، </a:t>
            </a:r>
            <a:r>
              <a:rPr lang="ar-SA" dirty="0"/>
              <a:t>فإذا كان هناك فرق أو ابتعاد بين مركزي الاهليجين فيجب تحديد القيم الثلاثة (للمحاور الثلاثة) التي تصف هذا الفرق ، وهذه هي ما نطلق عليه معاملات الابتعاد أو</a:t>
            </a:r>
            <a:r>
              <a:rPr lang="en-US" dirty="0"/>
              <a:t> Translation Parameters: DX  DY, and DZ</a:t>
            </a:r>
          </a:p>
        </p:txBody>
      </p:sp>
    </p:spTree>
    <p:extLst>
      <p:ext uri="{BB962C8B-B14F-4D97-AF65-F5344CB8AC3E}">
        <p14:creationId xmlns:p14="http://schemas.microsoft.com/office/powerpoint/2010/main" val="375059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371061"/>
            <a:ext cx="11237844" cy="6228522"/>
          </a:xfrm>
        </p:spPr>
        <p:txBody>
          <a:bodyPr>
            <a:normAutofit fontScale="92500"/>
          </a:bodyPr>
          <a:lstStyle/>
          <a:p>
            <a:pPr algn="just" rtl="1">
              <a:lnSpc>
                <a:spcPct val="110000"/>
              </a:lnSpc>
            </a:pPr>
            <a:r>
              <a:rPr lang="ar-SA" b="1" u="sng" dirty="0"/>
              <a:t>ثانيا</a:t>
            </a:r>
            <a:r>
              <a:rPr lang="ar-SA" dirty="0"/>
              <a:t> </a:t>
            </a:r>
            <a:r>
              <a:rPr lang="ar-EG" dirty="0"/>
              <a:t>: </a:t>
            </a:r>
            <a:r>
              <a:rPr lang="ar-SA" dirty="0"/>
              <a:t>هل محاور المجسمين متوازية أم أن محاور أحدهما مائلة عن محاور المجسم الثاني؟ وما قيمة هذا الميل بين المحاور الثلاثة لكل مجسم</a:t>
            </a:r>
            <a:r>
              <a:rPr lang="en-US" dirty="0"/>
              <a:t> X, Y, Z axis </a:t>
            </a:r>
            <a:r>
              <a:rPr lang="ar-SA" dirty="0"/>
              <a:t>عن المحاور الثلاثة للمجسم الآخر؟ لذلك يجب معرفة قيمة 3 زوايا لميل محاور المجسم الأول عن الثاني ... وهذه هي ما نطلق عليها معاملات الدوران</a:t>
            </a:r>
            <a:r>
              <a:rPr lang="en-US" dirty="0"/>
              <a:t> Rotation Parameters Rx, Ry, and </a:t>
            </a:r>
            <a:r>
              <a:rPr lang="en-US" dirty="0" err="1"/>
              <a:t>Rz</a:t>
            </a:r>
            <a:r>
              <a:rPr lang="ar-SA" dirty="0"/>
              <a:t>  </a:t>
            </a:r>
            <a:r>
              <a:rPr lang="ar-SA" dirty="0" smtClean="0"/>
              <a:t>.</a:t>
            </a:r>
            <a:endParaRPr lang="en-US" dirty="0" smtClean="0"/>
          </a:p>
          <a:p>
            <a:pPr algn="just" rtl="1">
              <a:lnSpc>
                <a:spcPct val="110000"/>
              </a:lnSpc>
            </a:pPr>
            <a:endParaRPr lang="en-US" dirty="0"/>
          </a:p>
          <a:p>
            <a:pPr algn="just" rtl="1">
              <a:lnSpc>
                <a:spcPct val="110000"/>
              </a:lnSpc>
            </a:pPr>
            <a:r>
              <a:rPr lang="ar-SA" b="1" u="sng" dirty="0"/>
              <a:t>ثالثا</a:t>
            </a:r>
            <a:r>
              <a:rPr lang="ar-SA" b="1" dirty="0"/>
              <a:t> :</a:t>
            </a:r>
            <a:r>
              <a:rPr lang="ar-SA" dirty="0"/>
              <a:t> هل حجم المجسم الأول يساوي 100</a:t>
            </a:r>
            <a:r>
              <a:rPr lang="en-US" dirty="0"/>
              <a:t>% </a:t>
            </a:r>
            <a:r>
              <a:rPr lang="ar-SA" dirty="0"/>
              <a:t> من حجم المجسم الثاني أم أن أحدهما أصغر أو أكبر من الآخر قليلا؟ ..... فإذا حسبت مسافة بين نقطتين معلومتين باستخدام المجسم الأول (أي باستخدام قيم  </a:t>
            </a:r>
            <a:r>
              <a:rPr lang="en-US" dirty="0"/>
              <a:t>B and A </a:t>
            </a:r>
            <a:r>
              <a:rPr lang="ar-SA" dirty="0"/>
              <a:t>) ثم حسبت نفس المسافة بين نفس النقطتين باستخدام معاملات المجسم الثاني (</a:t>
            </a:r>
            <a:r>
              <a:rPr lang="en-US" dirty="0"/>
              <a:t>B and A</a:t>
            </a:r>
            <a:r>
              <a:rPr lang="ar-SA" dirty="0"/>
              <a:t>) فهل ستكون المسافتين متساويتين بكل دقة أم يوجد معامل اختلاف ولو بسيط بينهما؟ ..... هذا المعامل هو ما نسميه معامل القياس أو</a:t>
            </a:r>
            <a:r>
              <a:rPr lang="en-US" dirty="0"/>
              <a:t> Scale Factor</a:t>
            </a:r>
            <a:r>
              <a:rPr lang="ar-SA" dirty="0"/>
              <a:t>.</a:t>
            </a:r>
            <a:endParaRPr lang="en-US" dirty="0"/>
          </a:p>
          <a:p>
            <a:pPr algn="just" rtl="1">
              <a:lnSpc>
                <a:spcPct val="110000"/>
              </a:lnSpc>
            </a:pPr>
            <a:r>
              <a:rPr lang="ar-SA" dirty="0"/>
              <a:t>فيكون بذلك لدينا 7 عناصر يجب معرفة قيمهم لكي نصف العلاقة بين أي مجسمين (3 ابتعاد و 3 دوران و معامل قياس مسافات) </a:t>
            </a:r>
            <a:r>
              <a:rPr lang="en-US" dirty="0"/>
              <a:t> .... </a:t>
            </a:r>
            <a:r>
              <a:rPr lang="ar-SA" dirty="0"/>
              <a:t>فإذا عرفنا قيم هذه العناصر السبعة نستطيع تحويل إحداثيات (خط الطول و دائرة العرض و الأرتفاع) مقاسين علي مجسم إلي القيم المناظرة لهم علي المجسم</a:t>
            </a:r>
            <a:r>
              <a:rPr lang="ar-EG" dirty="0"/>
              <a:t> الاخر .</a:t>
            </a:r>
            <a:endParaRPr lang="en-US" dirty="0"/>
          </a:p>
          <a:p>
            <a:pPr algn="just" rtl="1">
              <a:lnSpc>
                <a:spcPct val="110000"/>
              </a:lnSpc>
            </a:pPr>
            <a:endParaRPr lang="en-US" dirty="0"/>
          </a:p>
          <a:p>
            <a:pPr algn="just" rtl="1">
              <a:lnSpc>
                <a:spcPct val="110000"/>
              </a:lnSpc>
            </a:pPr>
            <a:endParaRPr lang="en-US" dirty="0"/>
          </a:p>
        </p:txBody>
      </p:sp>
    </p:spTree>
    <p:extLst>
      <p:ext uri="{BB962C8B-B14F-4D97-AF65-F5344CB8AC3E}">
        <p14:creationId xmlns:p14="http://schemas.microsoft.com/office/powerpoint/2010/main" val="236566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t>أنواع نظم المعلومات</a:t>
            </a:r>
            <a:br>
              <a:rPr lang="ar-SA" b="1" dirty="0"/>
            </a:br>
            <a:r>
              <a:rPr lang="ar-SA" b="1" dirty="0"/>
              <a:t>او برامج </a:t>
            </a:r>
            <a:r>
              <a:rPr lang="en-US" b="1" dirty="0"/>
              <a:t> (DBMS ) RDBMS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1038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64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9" y="251790"/>
            <a:ext cx="11012556" cy="6334539"/>
          </a:xfrm>
        </p:spPr>
        <p:txBody>
          <a:bodyPr/>
          <a:lstStyle/>
          <a:p>
            <a:pPr algn="just" rtl="1"/>
            <a:r>
              <a:rPr lang="ar-SA" dirty="0"/>
              <a:t>وقد اكتسب المجسم </a:t>
            </a:r>
            <a:r>
              <a:rPr lang="en-US" dirty="0"/>
              <a:t>WGS84 </a:t>
            </a:r>
            <a:r>
              <a:rPr lang="ar-SA" dirty="0"/>
              <a:t>شهرته عندما طورت تقنية </a:t>
            </a:r>
            <a:r>
              <a:rPr lang="en-US" dirty="0"/>
              <a:t>GPS </a:t>
            </a:r>
            <a:r>
              <a:rPr lang="ar-SA" dirty="0"/>
              <a:t>فاعتمد هذا المجسم في قياس أي إحداثيات بواسطة هذه التقنية الجديدة </a:t>
            </a:r>
            <a:r>
              <a:rPr lang="en-US" dirty="0"/>
              <a:t>GPS</a:t>
            </a:r>
            <a:r>
              <a:rPr lang="ar-SA" dirty="0"/>
              <a:t> .</a:t>
            </a:r>
            <a:endParaRPr lang="en-US" dirty="0"/>
          </a:p>
          <a:p>
            <a:pPr algn="just" rtl="1"/>
            <a:r>
              <a:rPr lang="ar-EG" dirty="0"/>
              <a:t>وعليه يمكن تعريف الالبسويد </a:t>
            </a:r>
            <a:r>
              <a:rPr lang="en-US" dirty="0"/>
              <a:t>Ellipsoid</a:t>
            </a:r>
            <a:r>
              <a:rPr lang="ar-EG" dirty="0"/>
              <a:t> بأنة الشكل النظرى للأرض </a:t>
            </a:r>
            <a:r>
              <a:rPr lang="en-US" dirty="0"/>
              <a:t>Theoretical Shape  </a:t>
            </a:r>
            <a:r>
              <a:rPr lang="ar-EG" dirty="0"/>
              <a:t>أو الشكل الرياضى للارض </a:t>
            </a:r>
            <a:r>
              <a:rPr lang="en-US" dirty="0"/>
              <a:t>Mathematical Shape</a:t>
            </a:r>
            <a:r>
              <a:rPr lang="ar-EG" dirty="0"/>
              <a:t> حيث يمكن حساب أبعادة لكن يصعب تمثيلة فى هيئة مجسم .</a:t>
            </a:r>
            <a:endParaRPr lang="en-US" dirty="0"/>
          </a:p>
          <a:p>
            <a:pPr algn="just"/>
            <a:endParaRPr lang="en-US" dirty="0"/>
          </a:p>
        </p:txBody>
      </p:sp>
    </p:spTree>
    <p:extLst>
      <p:ext uri="{BB962C8B-B14F-4D97-AF65-F5344CB8AC3E}">
        <p14:creationId xmlns:p14="http://schemas.microsoft.com/office/powerpoint/2010/main" val="54955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74" y="384313"/>
            <a:ext cx="11145078" cy="6241774"/>
          </a:xfrm>
        </p:spPr>
        <p:txBody>
          <a:bodyPr>
            <a:normAutofit/>
          </a:bodyPr>
          <a:lstStyle/>
          <a:p>
            <a:pPr algn="just" rtl="1"/>
            <a:r>
              <a:rPr lang="ar-SA" b="1" u="sng" dirty="0"/>
              <a:t>الداتم </a:t>
            </a:r>
            <a:r>
              <a:rPr lang="en-US" b="1" u="sng" dirty="0"/>
              <a:t>Datum</a:t>
            </a:r>
            <a:r>
              <a:rPr lang="en-US" b="1" dirty="0"/>
              <a:t>  </a:t>
            </a:r>
            <a:endParaRPr lang="en-US" dirty="0"/>
          </a:p>
          <a:p>
            <a:pPr algn="just" rtl="1"/>
            <a:r>
              <a:rPr lang="ar-EG" dirty="0"/>
              <a:t>هو مرجع جيوديسي محلى أو هو عبارة عن اعتماد مجسم عالمى للأرض   </a:t>
            </a:r>
            <a:r>
              <a:rPr lang="en-US" dirty="0"/>
              <a:t>Ellipsoid </a:t>
            </a:r>
            <a:r>
              <a:rPr lang="ar-EG" dirty="0"/>
              <a:t> مع ضبطه - بصورة معينة - ليناسب انشاء الخرائط في منطقة أو دولة معينة</a:t>
            </a:r>
            <a:r>
              <a:rPr lang="en-US" dirty="0"/>
              <a:t>. </a:t>
            </a:r>
            <a:r>
              <a:rPr lang="ar-EG" dirty="0"/>
              <a:t>( محلية وليست عالمية ) .  </a:t>
            </a:r>
            <a:endParaRPr lang="en-US" dirty="0"/>
          </a:p>
          <a:p>
            <a:pPr algn="just" rtl="1"/>
            <a:r>
              <a:rPr lang="ar-EG" dirty="0"/>
              <a:t>الهدف من ذلك أن المجسم</a:t>
            </a:r>
            <a:r>
              <a:rPr lang="en-US" dirty="0"/>
              <a:t> Ellipsoid </a:t>
            </a:r>
            <a:r>
              <a:rPr lang="ar-EG" dirty="0"/>
              <a:t>هو النماذج الأقرب لتمثيل سطح الارض علي المستوي العالمي ، لكن مازالت توجد بعض الفروق بين شكل الارض الحقيقية و المجسم </a:t>
            </a:r>
            <a:r>
              <a:rPr lang="en-US" dirty="0"/>
              <a:t>Ellipsoid</a:t>
            </a:r>
            <a:r>
              <a:rPr lang="ar-EG" dirty="0"/>
              <a:t> لأن - وكما هو معروف - سطح الارض الحقيقي هو شكل غير منتظم ولا يمكن التعبير عنه بمعادلات رياضية ويكون الالبسويد هو أقرب الأشكال الهندسية المنتظة أو الرياضية له</a:t>
            </a:r>
            <a:r>
              <a:rPr lang="en-US" dirty="0"/>
              <a:t>.</a:t>
            </a:r>
          </a:p>
          <a:p>
            <a:pPr algn="just" rtl="1"/>
            <a:endParaRPr lang="en-US" dirty="0"/>
          </a:p>
          <a:p>
            <a:pPr algn="just"/>
            <a:endParaRPr lang="en-US" dirty="0"/>
          </a:p>
        </p:txBody>
      </p:sp>
    </p:spTree>
    <p:extLst>
      <p:ext uri="{BB962C8B-B14F-4D97-AF65-F5344CB8AC3E}">
        <p14:creationId xmlns:p14="http://schemas.microsoft.com/office/powerpoint/2010/main" val="264236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30" y="344556"/>
            <a:ext cx="10946296" cy="6202017"/>
          </a:xfrm>
        </p:spPr>
        <p:txBody>
          <a:bodyPr>
            <a:normAutofit/>
          </a:bodyPr>
          <a:lstStyle/>
          <a:p>
            <a:pPr algn="just" rtl="1"/>
            <a:r>
              <a:rPr lang="ar-EG" dirty="0"/>
              <a:t>عندما تبدأ أي دوله في تطوير الخرائط تعتمد أحسن أو أحدث مجسم </a:t>
            </a:r>
            <a:r>
              <a:rPr lang="en-US" dirty="0"/>
              <a:t>Ellipsoid </a:t>
            </a:r>
            <a:r>
              <a:rPr lang="ar-EG" dirty="0"/>
              <a:t>عالمي في هذا الوقت . لكن وحتي يمكن الوصول لادق طرق تمثيل الارض في هذه المنطقة - أو الدوله - فأننا نقوم بعمل بعض الافتراضات الرياضية . كمثال : نفترض أن قيمة الفرق بين سطح الارض الحقيقي وهذا الالبسويد = صفر عند نقطة محددة نطلق عليها نقطة الاصل</a:t>
            </a:r>
            <a:r>
              <a:rPr lang="en-US" dirty="0"/>
              <a:t> Origin Point </a:t>
            </a:r>
            <a:r>
              <a:rPr lang="ar-EG" dirty="0"/>
              <a:t>أي أننا بهذ الفرض قمنا بتحريك أو ازاحة هذا الالبسويد في المستوي الرأسي</a:t>
            </a:r>
            <a:r>
              <a:rPr lang="en-US" dirty="0"/>
              <a:t> Vertical </a:t>
            </a:r>
            <a:r>
              <a:rPr lang="ar-EG" dirty="0"/>
              <a:t> بهذا الاسلوب نكون قد غيرنا - قليلا - في وضع و شكل هذا المجسم </a:t>
            </a:r>
            <a:r>
              <a:rPr lang="en-US" dirty="0"/>
              <a:t>Ellipsoid </a:t>
            </a:r>
            <a:r>
              <a:rPr lang="ar-EG" dirty="0"/>
              <a:t>العالمي ليناسب هذه المنطقة أحسن تمثيل ، وهنا نطلق علي هذا الشكل الجديد اسم: </a:t>
            </a:r>
            <a:r>
              <a:rPr lang="en-US" dirty="0"/>
              <a:t>Datum  </a:t>
            </a:r>
            <a:r>
              <a:rPr lang="ar-EG" dirty="0"/>
              <a:t>- البعض يسمى هذا بالمرجع الرأسى </a:t>
            </a:r>
            <a:r>
              <a:rPr lang="en-US" dirty="0"/>
              <a:t>Vertical Datum </a:t>
            </a:r>
            <a:r>
              <a:rPr lang="ar-EG" dirty="0"/>
              <a:t>تميزا له عن المراجع الجيوديسية العالمية التى سبق الحديث عنها و التى يسموها أحيانا المراجع الافقية </a:t>
            </a:r>
            <a:r>
              <a:rPr lang="en-US" dirty="0"/>
              <a:t>Horizontal Datum </a:t>
            </a:r>
            <a:r>
              <a:rPr lang="ar-SA" dirty="0"/>
              <a:t>- </a:t>
            </a:r>
            <a:endParaRPr lang="en-US" dirty="0"/>
          </a:p>
          <a:p>
            <a:pPr algn="just" rtl="1"/>
            <a:r>
              <a:rPr lang="ar-EG" dirty="0"/>
              <a:t>أي أن الالبسويد </a:t>
            </a:r>
            <a:r>
              <a:rPr lang="en-US" dirty="0"/>
              <a:t>Ellipsoid   </a:t>
            </a:r>
            <a:r>
              <a:rPr lang="ar-EG" dirty="0"/>
              <a:t> يكون عالمي ، بينما الداتم </a:t>
            </a:r>
            <a:r>
              <a:rPr lang="en-US" dirty="0"/>
              <a:t>Datum </a:t>
            </a:r>
            <a:r>
              <a:rPr lang="ar-EG" dirty="0"/>
              <a:t> يكون محلى أو خاص بمنطقة أو دولة معينة اعتمادا على مجسم </a:t>
            </a:r>
            <a:r>
              <a:rPr lang="en-US" dirty="0"/>
              <a:t>Ellipsoid </a:t>
            </a:r>
            <a:r>
              <a:rPr lang="ar-EG" dirty="0"/>
              <a:t>عالمى</a:t>
            </a:r>
            <a:r>
              <a:rPr lang="en-US" dirty="0"/>
              <a:t>.  </a:t>
            </a:r>
          </a:p>
          <a:p>
            <a:pPr algn="just" rtl="1"/>
            <a:r>
              <a:rPr lang="ar-EG" dirty="0"/>
              <a:t>على سبيل المثال : -</a:t>
            </a:r>
            <a:endParaRPr lang="en-US" dirty="0"/>
          </a:p>
        </p:txBody>
      </p:sp>
    </p:spTree>
    <p:extLst>
      <p:ext uri="{BB962C8B-B14F-4D97-AF65-F5344CB8AC3E}">
        <p14:creationId xmlns:p14="http://schemas.microsoft.com/office/powerpoint/2010/main" val="174628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313" y="397564"/>
            <a:ext cx="11092069" cy="6122505"/>
          </a:xfrm>
        </p:spPr>
        <p:txBody>
          <a:bodyPr/>
          <a:lstStyle/>
          <a:p>
            <a:pPr algn="just" rtl="1"/>
            <a:r>
              <a:rPr lang="ar-EG" dirty="0"/>
              <a:t>- في مصر تم اعتماد المرجع الجيوديسى العالمى </a:t>
            </a:r>
            <a:r>
              <a:rPr lang="en-US" dirty="0"/>
              <a:t> </a:t>
            </a:r>
            <a:r>
              <a:rPr lang="en-US" dirty="0" err="1"/>
              <a:t>Helmert</a:t>
            </a:r>
            <a:r>
              <a:rPr lang="en-US" dirty="0"/>
              <a:t> 1906</a:t>
            </a:r>
            <a:r>
              <a:rPr lang="ar-EG" dirty="0"/>
              <a:t> ، ثم بعد ذلك تم افتراض أن قيمة حيود الجيوئيد (الفرق بين الشكل الحقيقي للارض وشكل هذا المجسم </a:t>
            </a:r>
            <a:r>
              <a:rPr lang="en-US" dirty="0"/>
              <a:t>Ellipsoid</a:t>
            </a:r>
            <a:r>
              <a:rPr lang="ar-EG" dirty="0"/>
              <a:t>) = صفر عند نقطة الاصل المسماه نقطة الزهراء أعلي جبل المقطم بالقاهرة - </a:t>
            </a:r>
            <a:r>
              <a:rPr lang="en-US" dirty="0"/>
              <a:t>Vertical Datum</a:t>
            </a:r>
            <a:r>
              <a:rPr lang="ar-SA" dirty="0"/>
              <a:t> -</a:t>
            </a:r>
            <a:r>
              <a:rPr lang="ar-EG" dirty="0"/>
              <a:t>، وبالتالي حصلنا علي المرجع الجيوديسي الوطنى المصري المعروف  - في برامج الحاسب - باسم</a:t>
            </a:r>
            <a:r>
              <a:rPr lang="en-US" dirty="0"/>
              <a:t> Old Egyptian Datum 1907 </a:t>
            </a:r>
            <a:r>
              <a:rPr lang="ar-SA" dirty="0"/>
              <a:t>، الذى يعرف</a:t>
            </a:r>
            <a:r>
              <a:rPr lang="ar-EG" dirty="0"/>
              <a:t> اختصارا باسم </a:t>
            </a:r>
            <a:r>
              <a:rPr lang="en-US" dirty="0"/>
              <a:t> OED1907</a:t>
            </a:r>
            <a:r>
              <a:rPr lang="ar-EG" dirty="0"/>
              <a:t> .</a:t>
            </a:r>
            <a:endParaRPr lang="en-US" dirty="0"/>
          </a:p>
          <a:p>
            <a:pPr algn="just" rtl="1"/>
            <a:r>
              <a:rPr lang="ar-EG" dirty="0"/>
              <a:t> - في المملكة العربية السعودية تم اعتماد البسويد </a:t>
            </a:r>
            <a:r>
              <a:rPr lang="en-US" dirty="0"/>
              <a:t>International   Ellipsoid 1924 </a:t>
            </a:r>
            <a:r>
              <a:rPr lang="ar-EG" dirty="0"/>
              <a:t> وتم اعتبار نقطة عين العبد (بالقرب من مدينة الخفجي بالمنطقة الشرقية) هي نقطة الاصل ، ومن ثم أصبح لدينا المرجع الجيوديسي السعودي المسمي عين العبد  1970 . </a:t>
            </a:r>
            <a:endParaRPr lang="en-US" dirty="0"/>
          </a:p>
          <a:p>
            <a:endParaRPr lang="en-US" dirty="0"/>
          </a:p>
        </p:txBody>
      </p:sp>
    </p:spTree>
    <p:extLst>
      <p:ext uri="{BB962C8B-B14F-4D97-AF65-F5344CB8AC3E}">
        <p14:creationId xmlns:p14="http://schemas.microsoft.com/office/powerpoint/2010/main" val="385316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3583"/>
            <a:ext cx="10492409" cy="5673380"/>
          </a:xfrm>
        </p:spPr>
        <p:txBody>
          <a:bodyPr/>
          <a:lstStyle/>
          <a:p>
            <a:pPr algn="just" rtl="1"/>
            <a:r>
              <a:rPr lang="ar-SA" b="1" u="sng" dirty="0"/>
              <a:t>الجيوئيد </a:t>
            </a:r>
            <a:r>
              <a:rPr lang="en-US" b="1" u="sng" dirty="0"/>
              <a:t>Geoid </a:t>
            </a:r>
            <a:endParaRPr lang="en-US" dirty="0"/>
          </a:p>
          <a:p>
            <a:pPr algn="just" rtl="1"/>
            <a:r>
              <a:rPr lang="ar-SA" b="1" dirty="0"/>
              <a:t>يعرف بأنه : خط تساوى الجاذبية الأرضية أو مستوى تساوى جهد الجاذبيه</a:t>
            </a:r>
            <a:r>
              <a:rPr lang="ar-SA" b="1" i="1" dirty="0"/>
              <a:t> </a:t>
            </a:r>
            <a:r>
              <a:rPr lang="ar-SA" b="1" dirty="0"/>
              <a:t>الأرضيه. </a:t>
            </a:r>
            <a:r>
              <a:rPr lang="ar-SA" dirty="0"/>
              <a:t>يمثل الشكل الحقيقي لسطح  للارض (السطح الطبوغرافي للارض) وهو سطح غير منتظم وهنا تكون المشكلة فهو  السطح غير منتظم و شديد التعرج وليس له معادلات حسابية أو قوانين رياضية لوصف سطحه وحساب مساحته ، وبالتالي اسقاطه علي الخرائط حتي تعبر عن تضاريس الأرض بدقة . </a:t>
            </a:r>
            <a:endParaRPr lang="ar-SA" dirty="0" smtClean="0"/>
          </a:p>
          <a:p>
            <a:pPr algn="just" rtl="1"/>
            <a:endParaRPr lang="en-US" dirty="0"/>
          </a:p>
          <a:p>
            <a:pPr algn="just"/>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10678" y="2756452"/>
            <a:ext cx="4081670" cy="371060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511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محلى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0922" y="1510748"/>
            <a:ext cx="6321287" cy="40335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9519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70" y="490330"/>
            <a:ext cx="10906539" cy="6056244"/>
          </a:xfrm>
        </p:spPr>
        <p:txBody>
          <a:bodyPr>
            <a:normAutofit fontScale="92500" lnSpcReduction="10000"/>
          </a:bodyPr>
          <a:lstStyle/>
          <a:p>
            <a:pPr algn="just" rtl="1"/>
            <a:r>
              <a:rPr lang="ar-SA" b="1" u="sng" dirty="0"/>
              <a:t>الحيود </a:t>
            </a:r>
            <a:endParaRPr lang="en-US" dirty="0"/>
          </a:p>
          <a:p>
            <a:pPr algn="just" rtl="1"/>
            <a:r>
              <a:rPr lang="ar-EG" dirty="0"/>
              <a:t>يعرف باسم </a:t>
            </a:r>
            <a:r>
              <a:rPr lang="en-US" dirty="0" err="1"/>
              <a:t>Orthometric</a:t>
            </a:r>
            <a:r>
              <a:rPr lang="en-US" dirty="0"/>
              <a:t> Height </a:t>
            </a:r>
            <a:r>
              <a:rPr lang="ar-EG" dirty="0"/>
              <a:t> الارتفاع الارثومترى يرمز له عامة بالرمز</a:t>
            </a:r>
            <a:r>
              <a:rPr lang="en-US" dirty="0"/>
              <a:t>H</a:t>
            </a:r>
            <a:r>
              <a:rPr lang="ar-EG" dirty="0"/>
              <a:t> ، اى ارتفاع النقطة عن سطح الجيوئيد </a:t>
            </a:r>
            <a:r>
              <a:rPr lang="en-US" dirty="0"/>
              <a:t>Geoid</a:t>
            </a:r>
            <a:r>
              <a:rPr lang="ar-EG" dirty="0"/>
              <a:t>. </a:t>
            </a:r>
            <a:endParaRPr lang="en-US" dirty="0"/>
          </a:p>
          <a:p>
            <a:pPr algn="just" rtl="1"/>
            <a:r>
              <a:rPr lang="ar-EG" dirty="0"/>
              <a:t>من المعروف أن الارتفاعات المطلوبة فى معظم التطبيقات الهندسية ، هى الارتفاع عن متوسط مستوى سطح البحر </a:t>
            </a:r>
            <a:r>
              <a:rPr lang="en-US" dirty="0"/>
              <a:t>Mean Sea Level</a:t>
            </a:r>
            <a:r>
              <a:rPr lang="ar-SA" dirty="0"/>
              <a:t> ( </a:t>
            </a:r>
            <a:r>
              <a:rPr lang="en-US" dirty="0"/>
              <a:t>MLS </a:t>
            </a:r>
            <a:r>
              <a:rPr lang="ar-EG" dirty="0"/>
              <a:t> )  ويعرف اصطلاحا باسم المنسوب  أو الارتفاع الارثومترى </a:t>
            </a:r>
            <a:r>
              <a:rPr lang="en-US" dirty="0" err="1"/>
              <a:t>Orthometric</a:t>
            </a:r>
            <a:r>
              <a:rPr lang="en-US" dirty="0"/>
              <a:t> Height</a:t>
            </a:r>
            <a:r>
              <a:rPr lang="ar-EG" dirty="0"/>
              <a:t> . وكى نكون اكثر دقة نقول أن المرجع الاساسى لهذا المنسوب هو الجيوئيد </a:t>
            </a:r>
            <a:r>
              <a:rPr lang="en-US" dirty="0"/>
              <a:t>Geoid</a:t>
            </a:r>
            <a:r>
              <a:rPr lang="ar-EG" dirty="0"/>
              <a:t> لكونه سطح متساوى الجهد يقترب جدا من متوسط سطح البحر مع كونه سطح متعرج غير منتظم ليس له معادلات حسابية ،  وبالتالى لا يمكن استخدامه فى حساب الإحداثيات واسقاط الخرائط ، كما أنه يبتعد عن الالبسيود بمسافات تصل نحو 120 متر ، وهذا الفرق يسمى حيود الجيوئيد أو ارتفاع الجيوئيد </a:t>
            </a:r>
            <a:r>
              <a:rPr lang="en-US" dirty="0"/>
              <a:t>Geoid Height</a:t>
            </a:r>
            <a:r>
              <a:rPr lang="ar-EG" dirty="0"/>
              <a:t>  أو </a:t>
            </a:r>
            <a:r>
              <a:rPr lang="en-US" dirty="0"/>
              <a:t>Geoid Undulation</a:t>
            </a:r>
            <a:r>
              <a:rPr lang="ar-EG" dirty="0"/>
              <a:t>  أو الحيود الجيوديسى .</a:t>
            </a:r>
            <a:endParaRPr lang="en-US" dirty="0"/>
          </a:p>
          <a:p>
            <a:pPr algn="just" rtl="1"/>
            <a:r>
              <a:rPr lang="ar-SA" dirty="0"/>
              <a:t> يتم تحديد متوسط سطح البحر </a:t>
            </a:r>
            <a:r>
              <a:rPr lang="en-US" dirty="0"/>
              <a:t>MLS</a:t>
            </a:r>
            <a:r>
              <a:rPr lang="ar-SA" dirty="0"/>
              <a:t> فى كل دولة فى نقطة محددة  ، وترجع أهمية تحديد هذا النقطة إلى أنها تمثل منسوب صفر الذى ينسب إليه منسوب آية نقطة داخل الحدود السياسية للدولة.</a:t>
            </a:r>
            <a:endParaRPr lang="en-US" dirty="0"/>
          </a:p>
          <a:p>
            <a:pPr algn="just" rtl="1"/>
            <a:r>
              <a:rPr lang="ar-SA" dirty="0"/>
              <a:t>بالنسبة لمصر تم تحديد هذة النقطة بمحطة خاصة بهذا الأمر  بميناء الاسكندرية ، وتم تحديد هذا المتوسط وفق قياسات تمت لفترة بين عامى 1898- 1907 . وبعد تحديد هذا المتوسط تم على أساسه تحديد منسوب عدد من النقاط  التى تعرف باسم روبير </a:t>
            </a:r>
            <a:r>
              <a:rPr lang="en-US" dirty="0"/>
              <a:t>Bench Mark ( BM )</a:t>
            </a:r>
            <a:r>
              <a:rPr lang="ar-SA" dirty="0"/>
              <a:t> . </a:t>
            </a:r>
            <a:endParaRPr lang="en-US" dirty="0"/>
          </a:p>
          <a:p>
            <a:pPr algn="just"/>
            <a:endParaRPr lang="en-US" dirty="0"/>
          </a:p>
        </p:txBody>
      </p:sp>
    </p:spTree>
    <p:extLst>
      <p:ext uri="{BB962C8B-B14F-4D97-AF65-F5344CB8AC3E}">
        <p14:creationId xmlns:p14="http://schemas.microsoft.com/office/powerpoint/2010/main" val="276703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الخرائط الطبوغرافية المصرية</a:t>
            </a:r>
            <a:endParaRPr lang="en-US" dirty="0"/>
          </a:p>
        </p:txBody>
      </p:sp>
      <p:sp>
        <p:nvSpPr>
          <p:cNvPr id="3" name="Content Placeholder 2"/>
          <p:cNvSpPr>
            <a:spLocks noGrp="1"/>
          </p:cNvSpPr>
          <p:nvPr>
            <p:ph idx="1"/>
          </p:nvPr>
        </p:nvSpPr>
        <p:spPr/>
        <p:txBody>
          <a:bodyPr/>
          <a:lstStyle/>
          <a:p>
            <a:pPr algn="just" rtl="1"/>
            <a:r>
              <a:rPr lang="ar-SA" b="1" dirty="0"/>
              <a:t>الخرائط المليونية 1 / 1000000</a:t>
            </a:r>
            <a:endParaRPr lang="en-US" dirty="0"/>
          </a:p>
          <a:p>
            <a:pPr algn="just" rtl="1"/>
            <a:r>
              <a:rPr lang="ar-SA" dirty="0"/>
              <a:t>الخريطة الواحده من هذه الخرائط تغطي مساحه من سطح الارض قدرها 4 درجات من خطوط العرض و 6 درجات من خطوط الطول . و قد أعدت بناءاعلي التقسيم الدولي لهذا المقياس  و بالمواصفات العالميه المقرره لانتاج هذا النوع من الخرائط</a:t>
            </a:r>
            <a:r>
              <a:rPr lang="en-US" dirty="0"/>
              <a:t>.</a:t>
            </a:r>
            <a:r>
              <a:rPr lang="ar-SA" dirty="0"/>
              <a:t>و قد بدأ العمل في هذه الخرائط في عام 1931 و نظام الاحداثيات المستخدم فيها هو إسقاط ميركيتور المستعرض والذي يحقق زوايا و الإتجاهات</a:t>
            </a:r>
            <a:r>
              <a:rPr lang="en-US" dirty="0"/>
              <a:t>  </a:t>
            </a:r>
            <a:r>
              <a:rPr lang="ar-SA" dirty="0"/>
              <a:t>صحيحه .</a:t>
            </a:r>
            <a:endParaRPr lang="en-US" dirty="0"/>
          </a:p>
          <a:p>
            <a:pPr algn="just" rtl="1"/>
            <a:r>
              <a:rPr lang="ar-SA" dirty="0"/>
              <a:t>عدد هذه الخرائط 7 تغطي مساحة الجمهوريه و أجزاء من الدول المجاوره  وهي </a:t>
            </a:r>
            <a:endParaRPr lang="en-US" dirty="0"/>
          </a:p>
          <a:p>
            <a:pPr algn="just" rtl="1"/>
            <a:r>
              <a:rPr lang="ar-SA" dirty="0"/>
              <a:t>( القاهره </a:t>
            </a:r>
            <a:r>
              <a:rPr lang="en-US" dirty="0"/>
              <a:t>- </a:t>
            </a:r>
            <a:r>
              <a:rPr lang="ar-SA" dirty="0"/>
              <a:t>ألاسكندريه - الداخله - أسوان - وادي حلفا - مكه – العوينات ) و أبعاد الخريطه المطبوعه بهذا المقياس  59 سم في إتجاه شرق-غرب × 44.4 سم في ءاتجاه شمال </a:t>
            </a:r>
            <a:r>
              <a:rPr lang="en-US" dirty="0"/>
              <a:t>- </a:t>
            </a:r>
            <a:r>
              <a:rPr lang="ar-SA" dirty="0"/>
              <a:t>جنوب بخلاف الهوامش الجانبية . </a:t>
            </a:r>
            <a:endParaRPr lang="en-US" dirty="0"/>
          </a:p>
          <a:p>
            <a:pPr algn="just"/>
            <a:endParaRPr lang="en-US" dirty="0"/>
          </a:p>
        </p:txBody>
      </p:sp>
    </p:spTree>
    <p:extLst>
      <p:ext uri="{BB962C8B-B14F-4D97-AF65-F5344CB8AC3E}">
        <p14:creationId xmlns:p14="http://schemas.microsoft.com/office/powerpoint/2010/main" val="92041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1550" y="648092"/>
            <a:ext cx="5609524" cy="57539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644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4348" y="278296"/>
            <a:ext cx="5367129" cy="63477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4170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05056" cy="742458"/>
          </a:xfrm>
        </p:spPr>
        <p:txBody>
          <a:bodyPr>
            <a:normAutofit fontScale="90000"/>
          </a:bodyPr>
          <a:lstStyle/>
          <a:p>
            <a:pPr algn="ctr"/>
            <a:r>
              <a:rPr lang="ar-SA" b="1" dirty="0"/>
              <a:t>تاريخ نظم المعلومات الجغرافية </a:t>
            </a:r>
            <a:r>
              <a:rPr lang="en-US" dirty="0"/>
              <a:t/>
            </a:r>
            <a:br>
              <a:rPr lang="en-US" dirty="0"/>
            </a:br>
            <a:endParaRPr lang="en-US" dirty="0"/>
          </a:p>
        </p:txBody>
      </p:sp>
      <p:sp>
        <p:nvSpPr>
          <p:cNvPr id="3" name="Content Placeholder 2"/>
          <p:cNvSpPr>
            <a:spLocks noGrp="1"/>
          </p:cNvSpPr>
          <p:nvPr>
            <p:ph idx="1"/>
          </p:nvPr>
        </p:nvSpPr>
        <p:spPr>
          <a:xfrm>
            <a:off x="838200" y="1107584"/>
            <a:ext cx="11139152" cy="5576551"/>
          </a:xfrm>
        </p:spPr>
        <p:txBody>
          <a:bodyPr>
            <a:normAutofit/>
          </a:bodyPr>
          <a:lstStyle/>
          <a:p>
            <a:pPr algn="just" rtl="1">
              <a:lnSpc>
                <a:spcPct val="150000"/>
              </a:lnSpc>
            </a:pPr>
            <a:r>
              <a:rPr lang="ar-EG" dirty="0"/>
              <a:t>يرجع ظهور مصطلح نظم المعلومات الجغرافية إلى وجود مشروع  نفذته إدارة الموارد بالحكومة الكندية والذى حمل  اسم نظام المعلومات الجغرافى الكندي </a:t>
            </a:r>
            <a:r>
              <a:rPr lang="en-US" dirty="0"/>
              <a:t>Canada Geographic Information System ( CGIS )</a:t>
            </a:r>
            <a:r>
              <a:rPr lang="ar-EG" dirty="0"/>
              <a:t> . وبدأ تنفيذ هذا المشروع عام 1963 بهدف تطوير نظام معلومات رقمى لمعالجة خرائط الموارد الطبيعية فى كندا ، وقد تزامن مع ما فعله </a:t>
            </a:r>
            <a:r>
              <a:rPr lang="ar-EG" b="1" u="sng" dirty="0"/>
              <a:t>هوارد فيشر بجامعة هارفرد </a:t>
            </a:r>
            <a:r>
              <a:rPr lang="en-US" dirty="0"/>
              <a:t>Harvard University </a:t>
            </a:r>
            <a:r>
              <a:rPr lang="ar-EG" dirty="0"/>
              <a:t> الأمريكية عام 1964 حيث أسس معمله الذى أطلق عليه اسم معمل هارفرد لرسوم الكمبيوتر والتحليل المكانى </a:t>
            </a:r>
            <a:r>
              <a:rPr lang="en-US" dirty="0"/>
              <a:t>Harvard Laboratory for Computer and Spatial Analysis </a:t>
            </a:r>
            <a:r>
              <a:rPr lang="ar-EG" dirty="0"/>
              <a:t> . </a:t>
            </a:r>
            <a:endParaRPr lang="en-US" dirty="0" smtClean="0"/>
          </a:p>
          <a:p>
            <a:pPr algn="just" rtl="1">
              <a:lnSpc>
                <a:spcPct val="150000"/>
              </a:lnSpc>
            </a:pPr>
            <a:endParaRPr lang="en-US" dirty="0"/>
          </a:p>
          <a:p>
            <a:pPr algn="just" rtl="1">
              <a:lnSpc>
                <a:spcPct val="150000"/>
              </a:lnSpc>
            </a:pPr>
            <a:endParaRPr lang="en-US" dirty="0"/>
          </a:p>
        </p:txBody>
      </p:sp>
    </p:spTree>
    <p:extLst>
      <p:ext uri="{BB962C8B-B14F-4D97-AF65-F5344CB8AC3E}">
        <p14:creationId xmlns:p14="http://schemas.microsoft.com/office/powerpoint/2010/main" val="174530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5565" y="344557"/>
            <a:ext cx="5698435" cy="62815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2856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1983" y="649357"/>
            <a:ext cx="6414052" cy="58309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0808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546"/>
            <a:ext cx="11113394" cy="6555347"/>
          </a:xfrm>
        </p:spPr>
        <p:txBody>
          <a:bodyPr>
            <a:normAutofit fontScale="92500"/>
          </a:bodyPr>
          <a:lstStyle/>
          <a:p>
            <a:pPr algn="just" rtl="1"/>
            <a:r>
              <a:rPr lang="ar-SA" b="1" dirty="0" smtClean="0"/>
              <a:t>3- </a:t>
            </a:r>
            <a:r>
              <a:rPr lang="ar-EG" b="1" dirty="0" smtClean="0"/>
              <a:t>عرض </a:t>
            </a:r>
            <a:r>
              <a:rPr lang="ar-EG" b="1" dirty="0"/>
              <a:t>البيانات </a:t>
            </a:r>
            <a:r>
              <a:rPr lang="en-US" b="1" dirty="0"/>
              <a:t>Data Display </a:t>
            </a:r>
            <a:r>
              <a:rPr lang="ar-EG" b="1" dirty="0"/>
              <a:t>:</a:t>
            </a:r>
            <a:r>
              <a:rPr lang="ar-EG" dirty="0"/>
              <a:t> </a:t>
            </a:r>
            <a:r>
              <a:rPr lang="ar-SA" dirty="0"/>
              <a:t>ويشمل عرض البيانات المكانية والوصفية ، وعرض البيانات الوصفية بيانيا على شكل أعمدة ، منحنيات ، دوائر نسبية ، وتعد الخرائط من أدوات العرض المفيدة جدا في حفظ وايصال المعلومات الجغرافية.  ويدمج عرض الخرائط مع التقارير أو الأشكال ذات الأبعاد الثلاثية والصور الجوية، أو صور الأقمار الصناعية أو أي شكل يتوافق مع المضمون العلمي للموضوع </a:t>
            </a:r>
            <a:r>
              <a:rPr lang="ar-SA" dirty="0" smtClean="0"/>
              <a:t>.</a:t>
            </a:r>
          </a:p>
          <a:p>
            <a:pPr algn="just" rtl="1">
              <a:lnSpc>
                <a:spcPct val="150000"/>
              </a:lnSpc>
            </a:pPr>
            <a:r>
              <a:rPr lang="ar-SA" b="1" dirty="0" smtClean="0"/>
              <a:t>4- </a:t>
            </a:r>
            <a:r>
              <a:rPr lang="ar-EG" b="1" dirty="0" smtClean="0"/>
              <a:t>استكشاف </a:t>
            </a:r>
            <a:r>
              <a:rPr lang="ar-EG" b="1" dirty="0"/>
              <a:t>البيانات </a:t>
            </a:r>
            <a:r>
              <a:rPr lang="en-US" b="1" dirty="0"/>
              <a:t>Data Exploration</a:t>
            </a:r>
            <a:r>
              <a:rPr lang="en-US" dirty="0"/>
              <a:t> </a:t>
            </a:r>
            <a:r>
              <a:rPr lang="ar-EG" dirty="0"/>
              <a:t>: </a:t>
            </a:r>
            <a:r>
              <a:rPr lang="ar-SA" dirty="0"/>
              <a:t>يتم من خللها فحص البيانات المكانية والوصفية ، وعمل </a:t>
            </a:r>
            <a:r>
              <a:rPr lang="ar-SA" u="sng" dirty="0"/>
              <a:t>الاستفسارات اللازمة قبل التحليل </a:t>
            </a:r>
            <a:r>
              <a:rPr lang="ar-SA" dirty="0"/>
              <a:t>، ويتم في أثنائها ايضا </a:t>
            </a:r>
            <a:r>
              <a:rPr lang="ar-SA" u="sng" dirty="0"/>
              <a:t>عرض البيانات بشكل متفاعل يربط بين الخرائط و الرسوم والجداول،</a:t>
            </a:r>
            <a:r>
              <a:rPr lang="ar-SA" dirty="0"/>
              <a:t> وامكانية تحديد العلاقات بين الظواهر والاستفسار عنها</a:t>
            </a:r>
            <a:r>
              <a:rPr lang="en-US" dirty="0"/>
              <a:t>. </a:t>
            </a:r>
            <a:r>
              <a:rPr lang="ar-SA" dirty="0"/>
              <a:t>ومن الاستفسارات والتساؤلات المهمة، والبسيطة</a:t>
            </a:r>
            <a:r>
              <a:rPr lang="en-US" dirty="0"/>
              <a:t> :</a:t>
            </a:r>
            <a:r>
              <a:rPr lang="ar-SA" b="1" dirty="0"/>
              <a:t>كيف</a:t>
            </a:r>
            <a:r>
              <a:rPr lang="en-US" b="1" dirty="0"/>
              <a:t> How</a:t>
            </a:r>
            <a:r>
              <a:rPr lang="ar-SA" dirty="0"/>
              <a:t> ، </a:t>
            </a:r>
            <a:r>
              <a:rPr lang="ar-SA" b="1" dirty="0"/>
              <a:t>أين</a:t>
            </a:r>
            <a:r>
              <a:rPr lang="en-US" b="1" dirty="0"/>
              <a:t> Where</a:t>
            </a:r>
            <a:r>
              <a:rPr lang="ar-SA" dirty="0"/>
              <a:t> ، </a:t>
            </a:r>
            <a:r>
              <a:rPr lang="ar-SA" b="1" dirty="0"/>
              <a:t>من</a:t>
            </a:r>
            <a:r>
              <a:rPr lang="en-US" b="1" dirty="0"/>
              <a:t> Who</a:t>
            </a:r>
            <a:r>
              <a:rPr lang="ar-SA" b="1" dirty="0"/>
              <a:t>.</a:t>
            </a:r>
            <a:r>
              <a:rPr lang="ar-SA" dirty="0"/>
              <a:t> ومن أمثلة  مجموعة التساؤلات التحليلية</a:t>
            </a:r>
            <a:r>
              <a:rPr lang="en-US" dirty="0"/>
              <a:t> Analytical  </a:t>
            </a:r>
            <a:r>
              <a:rPr lang="ar-SA" dirty="0"/>
              <a:t>أين توجد أفضل المواقع ؟ ، ما هي النوعية السائدة من ؟ و ماذا لو؟ . ومن أمثلة  مجموعة التساؤلات  المتعلقة بالتقارب كم يوجد من ؟</a:t>
            </a:r>
            <a:r>
              <a:rPr lang="en-US" dirty="0"/>
              <a:t>… </a:t>
            </a:r>
            <a:r>
              <a:rPr lang="ar-SA" dirty="0"/>
              <a:t>في محيط</a:t>
            </a:r>
            <a:r>
              <a:rPr lang="en-US" dirty="0"/>
              <a:t> 100 </a:t>
            </a:r>
            <a:r>
              <a:rPr lang="ar-SA" dirty="0"/>
              <a:t>كم؟  ما هو عدد الزبائن على مسافة</a:t>
            </a:r>
            <a:r>
              <a:rPr lang="en-US" dirty="0"/>
              <a:t> 10 </a:t>
            </a:r>
            <a:r>
              <a:rPr lang="ar-SA" dirty="0"/>
              <a:t>كم من ؟ ماهي نسبة محصول القمح في</a:t>
            </a:r>
            <a:r>
              <a:rPr lang="en-US" dirty="0"/>
              <a:t> 500 </a:t>
            </a:r>
            <a:r>
              <a:rPr lang="ar-SA" dirty="0" smtClean="0"/>
              <a:t>متر ؟</a:t>
            </a:r>
            <a:endParaRPr lang="en-US" dirty="0"/>
          </a:p>
          <a:p>
            <a:pPr algn="just" rtl="1"/>
            <a:endParaRPr lang="en-US" dirty="0"/>
          </a:p>
        </p:txBody>
      </p:sp>
    </p:spTree>
    <p:extLst>
      <p:ext uri="{BB962C8B-B14F-4D97-AF65-F5344CB8AC3E}">
        <p14:creationId xmlns:p14="http://schemas.microsoft.com/office/powerpoint/2010/main" val="4166736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231820"/>
            <a:ext cx="11475076" cy="6452315"/>
          </a:xfrm>
        </p:spPr>
        <p:txBody>
          <a:bodyPr/>
          <a:lstStyle/>
          <a:p>
            <a:pPr algn="just" rtl="1">
              <a:lnSpc>
                <a:spcPct val="150000"/>
              </a:lnSpc>
            </a:pPr>
            <a:r>
              <a:rPr lang="ar-SA" b="1" dirty="0" smtClean="0"/>
              <a:t>5- </a:t>
            </a:r>
            <a:r>
              <a:rPr lang="ar-EG" b="1" dirty="0" smtClean="0"/>
              <a:t>تحويل </a:t>
            </a:r>
            <a:r>
              <a:rPr lang="ar-EG" b="1" dirty="0"/>
              <a:t>البيانات </a:t>
            </a:r>
            <a:r>
              <a:rPr lang="en-US" b="1" dirty="0"/>
              <a:t>Transform Data </a:t>
            </a:r>
            <a:r>
              <a:rPr lang="en-US" dirty="0"/>
              <a:t> : </a:t>
            </a:r>
            <a:r>
              <a:rPr lang="ar-SA" dirty="0"/>
              <a:t>وهي تشمل تصحيح الأخطاء الناتجة عن ترقيم البيانات ، وتغيير مسقط الخريطة </a:t>
            </a:r>
            <a:r>
              <a:rPr lang="en-US" b="1" dirty="0"/>
              <a:t>Map </a:t>
            </a:r>
            <a:r>
              <a:rPr lang="ar-SA" b="1" dirty="0"/>
              <a:t>   </a:t>
            </a:r>
            <a:r>
              <a:rPr lang="en-US" b="1" dirty="0"/>
              <a:t>Projection </a:t>
            </a:r>
            <a:r>
              <a:rPr lang="ar-SA" dirty="0"/>
              <a:t>وتحويل شفافات البيانات المكانية من نوع إلي اخر</a:t>
            </a:r>
            <a:r>
              <a:rPr lang="en-US" dirty="0"/>
              <a:t> . </a:t>
            </a:r>
            <a:r>
              <a:rPr lang="ar-SA" dirty="0"/>
              <a:t>والتحويل من النموذج الاتجاهي </a:t>
            </a:r>
            <a:r>
              <a:rPr lang="en-US" b="1" dirty="0"/>
              <a:t>Vector </a:t>
            </a:r>
            <a:r>
              <a:rPr lang="ar-SA" dirty="0"/>
              <a:t>إلي النموذج النقطي </a:t>
            </a:r>
            <a:r>
              <a:rPr lang="en-US" b="1" dirty="0"/>
              <a:t>Raster </a:t>
            </a:r>
            <a:r>
              <a:rPr lang="ar-SA" dirty="0"/>
              <a:t>والعكس</a:t>
            </a:r>
            <a:r>
              <a:rPr lang="en-US" dirty="0"/>
              <a:t> .</a:t>
            </a:r>
          </a:p>
          <a:p>
            <a:pPr algn="just" rtl="1">
              <a:lnSpc>
                <a:spcPct val="150000"/>
              </a:lnSpc>
            </a:pPr>
            <a:r>
              <a:rPr lang="ar-EG" b="1" dirty="0" smtClean="0"/>
              <a:t>6-تحليل </a:t>
            </a:r>
            <a:r>
              <a:rPr lang="ar-EG" b="1" dirty="0"/>
              <a:t>البيانات </a:t>
            </a:r>
            <a:r>
              <a:rPr lang="en-US" b="1" dirty="0"/>
              <a:t>Data Analysis </a:t>
            </a:r>
            <a:r>
              <a:rPr lang="ar-EG" b="1" dirty="0"/>
              <a:t>:</a:t>
            </a:r>
            <a:r>
              <a:rPr lang="ar-EG" dirty="0"/>
              <a:t> </a:t>
            </a:r>
            <a:r>
              <a:rPr lang="ar-SA" dirty="0"/>
              <a:t>وهي تعد من أهم وظائف نظم المعلومات الجغرافية  كونها المرحلة التي سوف يتم اتخاذ القرار بناءاً على نتائجها . وتعتمد عملية تحليل البيانات على النموذج ( المصفوفة  </a:t>
            </a:r>
            <a:r>
              <a:rPr lang="en-US" dirty="0"/>
              <a:t>Raster   </a:t>
            </a:r>
            <a:r>
              <a:rPr lang="ar-SA" dirty="0"/>
              <a:t>أو الاتجاهي  </a:t>
            </a:r>
            <a:r>
              <a:rPr lang="en-US" dirty="0"/>
              <a:t> Vector</a:t>
            </a:r>
            <a:r>
              <a:rPr lang="ar-SA" dirty="0"/>
              <a:t> ) </a:t>
            </a:r>
            <a:endParaRPr lang="ar-SA" dirty="0" smtClean="0"/>
          </a:p>
          <a:p>
            <a:pPr algn="just" rtl="1">
              <a:lnSpc>
                <a:spcPct val="150000"/>
              </a:lnSpc>
            </a:pPr>
            <a:r>
              <a:rPr lang="en-US" dirty="0" smtClean="0"/>
              <a:t>  </a:t>
            </a:r>
            <a:r>
              <a:rPr lang="ar-SA" dirty="0"/>
              <a:t>فلكل منهما عمليات تناسب تركيبه</a:t>
            </a:r>
            <a:r>
              <a:rPr lang="en-US" dirty="0"/>
              <a:t> .</a:t>
            </a:r>
            <a:r>
              <a:rPr lang="ar-SA" dirty="0"/>
              <a:t> وتوجد ست عمليات أساسية يشاع استخدامها لتحليل المعلومات المصفوفة</a:t>
            </a:r>
            <a:r>
              <a:rPr lang="en-US" dirty="0"/>
              <a:t> Raster </a:t>
            </a:r>
            <a:r>
              <a:rPr lang="ar-SA" dirty="0"/>
              <a:t>، وخمس عمليات يشاع استخدامها لتحليل المعلومات الاتجاهية</a:t>
            </a:r>
            <a:r>
              <a:rPr lang="en-US" dirty="0"/>
              <a:t> Vector</a:t>
            </a:r>
            <a:r>
              <a:rPr lang="ar-SA" dirty="0"/>
              <a:t>:- </a:t>
            </a:r>
            <a:endParaRPr lang="ar-SA" dirty="0" smtClean="0"/>
          </a:p>
          <a:p>
            <a:pPr algn="just" rtl="1">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636982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27783" cy="652306"/>
          </a:xfrm>
        </p:spPr>
        <p:txBody>
          <a:bodyPr>
            <a:normAutofit fontScale="90000"/>
          </a:bodyPr>
          <a:lstStyle/>
          <a:p>
            <a:pPr algn="ctr" rtl="1"/>
            <a:r>
              <a:rPr lang="ar-SA" b="1" dirty="0"/>
              <a:t>التحليل المكاني لنموذج المصفوفة </a:t>
            </a:r>
            <a:r>
              <a:rPr lang="en-US" b="1" dirty="0" smtClean="0"/>
              <a:t>Raster</a:t>
            </a:r>
            <a:r>
              <a:rPr lang="en-US" dirty="0"/>
              <a:t/>
            </a:r>
            <a:br>
              <a:rPr lang="en-US" dirty="0"/>
            </a:br>
            <a:endParaRPr lang="en-US" dirty="0"/>
          </a:p>
        </p:txBody>
      </p:sp>
      <p:sp>
        <p:nvSpPr>
          <p:cNvPr id="3" name="Content Placeholder 2"/>
          <p:cNvSpPr>
            <a:spLocks noGrp="1"/>
          </p:cNvSpPr>
          <p:nvPr>
            <p:ph idx="1"/>
          </p:nvPr>
        </p:nvSpPr>
        <p:spPr>
          <a:xfrm>
            <a:off x="270456" y="1146220"/>
            <a:ext cx="11616744" cy="5525036"/>
          </a:xfrm>
        </p:spPr>
        <p:txBody>
          <a:bodyPr>
            <a:normAutofit lnSpcReduction="10000"/>
          </a:bodyPr>
          <a:lstStyle/>
          <a:p>
            <a:pPr algn="just" rtl="1"/>
            <a:r>
              <a:rPr lang="ar-SA" dirty="0"/>
              <a:t>يعتمد هذا النموذج على تحديد الظاهرات بواسطة شبكة من المربعات المتناهية في الصغر تسمى    </a:t>
            </a:r>
            <a:r>
              <a:rPr lang="en-US" dirty="0"/>
              <a:t>Pixels</a:t>
            </a:r>
            <a:r>
              <a:rPr lang="ar-SA" dirty="0"/>
              <a:t> لكل منها قيمة رقمية لونية ، ويتم تمييز كل منها عن طريق تمييز مواقع  المربعات التي تحتلها بالنسبة لأرقام السطور والأعمدة المكونة لشبكة المربعات .و تحتاج هذة التقنية فى تحليلها إلى البيانات المتصلة وهى التى يمكن أن تأخذ أى قيمة ( أرقام صحيحة وكسور ) مثل المناسيب ودرجات الحرارة .  ويناسب هذا النظام العمليات </a:t>
            </a:r>
            <a:r>
              <a:rPr lang="ar-SA" dirty="0" smtClean="0"/>
              <a:t>الاتية </a:t>
            </a:r>
            <a:r>
              <a:rPr lang="en-US" dirty="0" smtClean="0"/>
              <a:t> </a:t>
            </a:r>
            <a:r>
              <a:rPr lang="en-US" dirty="0"/>
              <a:t>:</a:t>
            </a:r>
            <a:r>
              <a:rPr lang="ar-SA" dirty="0"/>
              <a:t>- </a:t>
            </a:r>
            <a:endParaRPr lang="ar-SA" dirty="0" smtClean="0"/>
          </a:p>
          <a:p>
            <a:pPr algn="just" rtl="1"/>
            <a:r>
              <a:rPr lang="ar-SA" b="1" dirty="0"/>
              <a:t>تحليل السطوح</a:t>
            </a:r>
            <a:r>
              <a:rPr lang="en-US" b="1" dirty="0"/>
              <a:t> Surface Analysis </a:t>
            </a:r>
            <a:r>
              <a:rPr lang="ar-SA" b="1" dirty="0"/>
              <a:t> : </a:t>
            </a:r>
            <a:r>
              <a:rPr lang="ar-SA" dirty="0"/>
              <a:t>يستخدم في اشتقاق خصائص السطح عن طريق تصميم ما يلي</a:t>
            </a:r>
            <a:r>
              <a:rPr lang="en-US" dirty="0"/>
              <a:t> :</a:t>
            </a:r>
            <a:r>
              <a:rPr lang="ar-SA" dirty="0"/>
              <a:t>-</a:t>
            </a:r>
            <a:endParaRPr lang="en-US" dirty="0"/>
          </a:p>
          <a:p>
            <a:pPr algn="just" rtl="1"/>
            <a:r>
              <a:rPr lang="en-US" dirty="0"/>
              <a:t>-  </a:t>
            </a:r>
            <a:r>
              <a:rPr lang="ar-SA" dirty="0"/>
              <a:t>نموذج الارتفاع الرقمي لسطح الأرض</a:t>
            </a:r>
            <a:r>
              <a:rPr lang="en-US" dirty="0"/>
              <a:t> Digital Elevation Model (DEM)</a:t>
            </a:r>
          </a:p>
          <a:p>
            <a:pPr algn="just" rtl="1"/>
            <a:r>
              <a:rPr lang="en-US" dirty="0"/>
              <a:t>-  </a:t>
            </a:r>
            <a:r>
              <a:rPr lang="ar-SA" dirty="0"/>
              <a:t>خريطة الإنحدارات   </a:t>
            </a:r>
            <a:r>
              <a:rPr lang="en-US" dirty="0"/>
              <a:t>Map of Slope</a:t>
            </a:r>
            <a:r>
              <a:rPr lang="ar-SA" dirty="0"/>
              <a:t> . </a:t>
            </a:r>
            <a:endParaRPr lang="en-US" dirty="0"/>
          </a:p>
          <a:p>
            <a:pPr algn="just" rtl="1"/>
            <a:r>
              <a:rPr lang="en-US" dirty="0"/>
              <a:t>-  </a:t>
            </a:r>
            <a:r>
              <a:rPr lang="ar-SA" dirty="0"/>
              <a:t>خريطة اتجاه الانحدار </a:t>
            </a:r>
            <a:r>
              <a:rPr lang="en-US" dirty="0"/>
              <a:t>Map of Aspect </a:t>
            </a:r>
          </a:p>
          <a:p>
            <a:pPr algn="just" rtl="1"/>
            <a:r>
              <a:rPr lang="en-US" dirty="0"/>
              <a:t>-  </a:t>
            </a:r>
            <a:r>
              <a:rPr lang="ar-SA" dirty="0"/>
              <a:t>الخريطة الكنتورية </a:t>
            </a:r>
            <a:r>
              <a:rPr lang="en-US" dirty="0"/>
              <a:t>Map Contour </a:t>
            </a:r>
          </a:p>
          <a:p>
            <a:pPr algn="just" rtl="1"/>
            <a:r>
              <a:rPr lang="en-US" dirty="0"/>
              <a:t>-  </a:t>
            </a:r>
            <a:r>
              <a:rPr lang="ar-SA" dirty="0"/>
              <a:t>خريطة الجريان السطحي </a:t>
            </a:r>
            <a:r>
              <a:rPr lang="en-US" dirty="0"/>
              <a:t>Watershed Map </a:t>
            </a:r>
          </a:p>
          <a:p>
            <a:pPr algn="just" rtl="1"/>
            <a:r>
              <a:rPr lang="en-US" dirty="0"/>
              <a:t>-  </a:t>
            </a:r>
            <a:r>
              <a:rPr lang="ar-SA" dirty="0"/>
              <a:t>خريطة مدى الرؤية </a:t>
            </a:r>
            <a:r>
              <a:rPr lang="en-US" dirty="0" err="1"/>
              <a:t>Viewshed</a:t>
            </a:r>
            <a:r>
              <a:rPr lang="en-US" dirty="0"/>
              <a:t> Map</a:t>
            </a:r>
            <a:endParaRPr lang="ar-SA" dirty="0" smtClean="0"/>
          </a:p>
          <a:p>
            <a:pPr algn="just" rtl="1"/>
            <a:endParaRPr lang="en-US" dirty="0"/>
          </a:p>
          <a:p>
            <a:pPr algn="just" rtl="1"/>
            <a:endParaRPr lang="en-US" dirty="0"/>
          </a:p>
        </p:txBody>
      </p:sp>
    </p:spTree>
    <p:extLst>
      <p:ext uri="{BB962C8B-B14F-4D97-AF65-F5344CB8AC3E}">
        <p14:creationId xmlns:p14="http://schemas.microsoft.com/office/powerpoint/2010/main" val="1142870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2592" y="1120463"/>
            <a:ext cx="6915954" cy="479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8528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244698"/>
            <a:ext cx="11655381" cy="6336405"/>
          </a:xfrm>
        </p:spPr>
        <p:txBody>
          <a:bodyPr>
            <a:normAutofit fontScale="92500"/>
          </a:bodyPr>
          <a:lstStyle/>
          <a:p>
            <a:pPr algn="just" rtl="1">
              <a:lnSpc>
                <a:spcPct val="150000"/>
              </a:lnSpc>
            </a:pPr>
            <a:r>
              <a:rPr lang="ar-SA" b="1" dirty="0"/>
              <a:t>تحليل المسافات</a:t>
            </a:r>
            <a:r>
              <a:rPr lang="en-US" b="1" dirty="0"/>
              <a:t> Distance Analysis  </a:t>
            </a:r>
            <a:r>
              <a:rPr lang="ar-SA" b="1" dirty="0"/>
              <a:t> :</a:t>
            </a:r>
            <a:r>
              <a:rPr lang="ar-SA" dirty="0"/>
              <a:t> ويستخدم هذا التحليل في انتاج خرائط المسافات التي يحدد عليها البعد بين النقط </a:t>
            </a:r>
            <a:r>
              <a:rPr lang="en-US" dirty="0"/>
              <a:t>)</a:t>
            </a:r>
            <a:r>
              <a:rPr lang="ar-SA" dirty="0"/>
              <a:t>المربعات</a:t>
            </a:r>
            <a:r>
              <a:rPr lang="en-US" dirty="0"/>
              <a:t>( </a:t>
            </a:r>
            <a:r>
              <a:rPr lang="ar-SA" dirty="0"/>
              <a:t>التي تتوزع عليها الظاهرات، وإنتاج خرائط المسافات التي تحدد أقل تكلفة بين كل نقطة</a:t>
            </a:r>
            <a:r>
              <a:rPr lang="en-US" dirty="0"/>
              <a:t> )</a:t>
            </a:r>
            <a:r>
              <a:rPr lang="ar-SA" dirty="0"/>
              <a:t>مربع </a:t>
            </a:r>
            <a:r>
              <a:rPr lang="en-US" dirty="0"/>
              <a:t>( </a:t>
            </a:r>
            <a:r>
              <a:rPr lang="ar-SA" dirty="0"/>
              <a:t>ومركز معين، كما يستخدم هذا التحليل أيضا في رسم النطاقات المحيطة بعناصر الخريطة</a:t>
            </a:r>
            <a:r>
              <a:rPr lang="en-US" dirty="0"/>
              <a:t> Buffer Zone   </a:t>
            </a:r>
            <a:r>
              <a:rPr lang="ar-SA" dirty="0"/>
              <a:t>وهو ما يعرف بنطاق الحرم الذي يحدد على أساس شرط معين .</a:t>
            </a:r>
            <a:endParaRPr lang="en-US" dirty="0"/>
          </a:p>
          <a:p>
            <a:pPr algn="just" rtl="1">
              <a:lnSpc>
                <a:spcPct val="150000"/>
              </a:lnSpc>
            </a:pPr>
            <a:r>
              <a:rPr lang="ar-SA" b="1" dirty="0" smtClean="0"/>
              <a:t>إعادة </a:t>
            </a:r>
            <a:r>
              <a:rPr lang="ar-SA" b="1" dirty="0"/>
              <a:t>التصنيف و التجميع</a:t>
            </a:r>
            <a:r>
              <a:rPr lang="en-US" b="1" dirty="0"/>
              <a:t> Reclassify &amp; Aggregation  </a:t>
            </a:r>
            <a:r>
              <a:rPr lang="ar-SA" b="1" dirty="0"/>
              <a:t>: </a:t>
            </a:r>
            <a:r>
              <a:rPr lang="ar-SA" dirty="0"/>
              <a:t>يستخدم فى إعادة تصنيف عناصر الخريطة ، فيتم إنتاج خريطة الفئات من خريطة التوزيع ،  ويعني بالتجميع تبسيط مستوى التفاصيل على الخريطة ، وهو تحويل خريطة الكثافة الموزعة على مستوى وحدات صغيرة إلي مستوى وحدات أكبر</a:t>
            </a:r>
            <a:r>
              <a:rPr lang="en-US" dirty="0"/>
              <a:t> .</a:t>
            </a:r>
          </a:p>
          <a:p>
            <a:pPr algn="just" rtl="1">
              <a:lnSpc>
                <a:spcPct val="150000"/>
              </a:lnSpc>
            </a:pPr>
            <a:r>
              <a:rPr lang="ar-SA" b="1" dirty="0"/>
              <a:t>التحليل الثلاثى  الابعاد</a:t>
            </a:r>
            <a:r>
              <a:rPr lang="ar-SA" dirty="0"/>
              <a:t> </a:t>
            </a:r>
            <a:r>
              <a:rPr lang="en-US" b="1" dirty="0"/>
              <a:t>3D Analysis </a:t>
            </a:r>
            <a:r>
              <a:rPr lang="ar-SA" b="1" dirty="0"/>
              <a:t> : </a:t>
            </a:r>
            <a:r>
              <a:rPr lang="ar-SA" dirty="0"/>
              <a:t>هو إنتاج خرائط ثلاثية الأبعاد</a:t>
            </a:r>
            <a:r>
              <a:rPr lang="ar-SA" b="1" dirty="0"/>
              <a:t> </a:t>
            </a:r>
            <a:r>
              <a:rPr lang="ar-SA" dirty="0"/>
              <a:t>على أساس نموذج الارتفاع الرقمي الذي يوضح توزيع نقط المناسيب ، وتحويله إلي نموذج يربط بين مناسيب سطح الأرض ويسمى نموذج شبكة المثلثات غير المنتظمة </a:t>
            </a:r>
            <a:r>
              <a:rPr lang="en-US" dirty="0"/>
              <a:t>Triangulated Irregular Network(TIN)</a:t>
            </a:r>
            <a:r>
              <a:rPr lang="ar-SA" dirty="0"/>
              <a:t> .</a:t>
            </a:r>
            <a:endParaRPr lang="en-US" dirty="0"/>
          </a:p>
          <a:p>
            <a:pPr algn="just" rtl="1">
              <a:lnSpc>
                <a:spcPct val="150000"/>
              </a:lnSpc>
            </a:pPr>
            <a:endParaRPr lang="en-US" dirty="0"/>
          </a:p>
        </p:txBody>
      </p:sp>
    </p:spTree>
    <p:extLst>
      <p:ext uri="{BB962C8B-B14F-4D97-AF65-F5344CB8AC3E}">
        <p14:creationId xmlns:p14="http://schemas.microsoft.com/office/powerpoint/2010/main" val="2121238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79299" cy="781095"/>
          </a:xfrm>
        </p:spPr>
        <p:txBody>
          <a:bodyPr/>
          <a:lstStyle/>
          <a:p>
            <a:pPr algn="ctr" rtl="1"/>
            <a:r>
              <a:rPr lang="ar-SA" b="1" dirty="0"/>
              <a:t>التحليل المكاني للنموذج الاتجاهي</a:t>
            </a:r>
            <a:r>
              <a:rPr lang="en-US" b="1" dirty="0"/>
              <a:t> Vector</a:t>
            </a:r>
            <a:endParaRPr lang="en-US" dirty="0"/>
          </a:p>
        </p:txBody>
      </p:sp>
      <p:sp>
        <p:nvSpPr>
          <p:cNvPr id="3" name="Content Placeholder 2"/>
          <p:cNvSpPr>
            <a:spLocks noGrp="1"/>
          </p:cNvSpPr>
          <p:nvPr>
            <p:ph idx="1"/>
          </p:nvPr>
        </p:nvSpPr>
        <p:spPr>
          <a:xfrm>
            <a:off x="270457" y="1275008"/>
            <a:ext cx="11552350" cy="5370491"/>
          </a:xfrm>
        </p:spPr>
        <p:txBody>
          <a:bodyPr/>
          <a:lstStyle/>
          <a:p>
            <a:pPr algn="just" rtl="1">
              <a:lnSpc>
                <a:spcPct val="150000"/>
              </a:lnSpc>
            </a:pPr>
            <a:r>
              <a:rPr lang="ar-SA" dirty="0"/>
              <a:t>يعتمد هذا النظام على تحديد الظاهرات بواسطة إحداثياتها الافقية و الرأسية . ويستخدم هذا النموذج في تحليل شبكات الطرق والمياه والكهرباء والصرف الصحي والاتصالات وما إليها ، وكذلك كفاءة الخدمات التي ترتبط بكل نوع من هذه الشبكات. و تحتاج هذة التقنية فى تحليلها إلى البيانات غير المثصلة ( الوثابة ) مثل عدد الفصول فى المدرسة ، وعدد السيارات فى الشوارع  وغيرها . ويناسب هذا النموذج العمليات التالية</a:t>
            </a:r>
            <a:r>
              <a:rPr lang="en-US" dirty="0"/>
              <a:t> :</a:t>
            </a:r>
            <a:r>
              <a:rPr lang="ar-SA" dirty="0" smtClean="0"/>
              <a:t>-</a:t>
            </a:r>
          </a:p>
          <a:p>
            <a:pPr algn="just" rtl="1"/>
            <a:endParaRPr lang="en-US" dirty="0"/>
          </a:p>
        </p:txBody>
      </p:sp>
    </p:spTree>
    <p:extLst>
      <p:ext uri="{BB962C8B-B14F-4D97-AF65-F5344CB8AC3E}">
        <p14:creationId xmlns:p14="http://schemas.microsoft.com/office/powerpoint/2010/main" val="1910249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0873" y="887104"/>
            <a:ext cx="6755640" cy="5036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453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296214"/>
            <a:ext cx="11500834" cy="6349285"/>
          </a:xfrm>
        </p:spPr>
        <p:txBody>
          <a:bodyPr>
            <a:normAutofit fontScale="92500"/>
          </a:bodyPr>
          <a:lstStyle/>
          <a:p>
            <a:pPr algn="just" rtl="1"/>
            <a:r>
              <a:rPr lang="ar-SA" b="1" dirty="0"/>
              <a:t>تحديد المسار الأنسب</a:t>
            </a:r>
            <a:r>
              <a:rPr lang="en-US" b="1" dirty="0"/>
              <a:t> The Best Route</a:t>
            </a:r>
            <a:endParaRPr lang="en-US" dirty="0"/>
          </a:p>
          <a:p>
            <a:pPr algn="just" rtl="1"/>
            <a:r>
              <a:rPr lang="ar-SA" dirty="0"/>
              <a:t>وفيه يتم حساب المسار الأنسب الذي يؤدي إلي مواقع معينة ، أو من موقع معين إلي موقع اخر معين خلل شبكة الطرق ، وقد يكون المسار الأنسب هو المسار الأقرب</a:t>
            </a:r>
            <a:r>
              <a:rPr lang="en-US" dirty="0"/>
              <a:t> The Shortest Route </a:t>
            </a:r>
            <a:r>
              <a:rPr lang="ar-SA" dirty="0"/>
              <a:t>أو المسار الأسرع</a:t>
            </a:r>
            <a:r>
              <a:rPr lang="en-US" dirty="0"/>
              <a:t> The Quickest Route </a:t>
            </a:r>
            <a:r>
              <a:rPr lang="ar-SA" dirty="0"/>
              <a:t> .</a:t>
            </a:r>
            <a:endParaRPr lang="en-US" dirty="0"/>
          </a:p>
          <a:p>
            <a:pPr algn="just" rtl="1"/>
            <a:r>
              <a:rPr lang="ar-SA" b="1" dirty="0" smtClean="0"/>
              <a:t>سهولة </a:t>
            </a:r>
            <a:r>
              <a:rPr lang="ar-SA" b="1" dirty="0"/>
              <a:t>الوصول </a:t>
            </a:r>
            <a:r>
              <a:rPr lang="en-US" b="1" dirty="0"/>
              <a:t>Accessibility </a:t>
            </a:r>
            <a:endParaRPr lang="en-US" dirty="0"/>
          </a:p>
          <a:p>
            <a:pPr algn="just" rtl="1"/>
            <a:r>
              <a:rPr lang="ar-SA" dirty="0"/>
              <a:t>وفيه يتم حساب اقرب تسهيلت مقدمة لأي موقع داخل الشبكة ، كأن يحدد اقرب الخدمات المتاحة لموقع ما على الشبكة</a:t>
            </a:r>
            <a:r>
              <a:rPr lang="en-US" dirty="0"/>
              <a:t> .</a:t>
            </a:r>
          </a:p>
          <a:p>
            <a:pPr algn="just" rtl="1"/>
            <a:r>
              <a:rPr lang="ar-SA" b="1" dirty="0" smtClean="0"/>
              <a:t>تحديد </a:t>
            </a:r>
            <a:r>
              <a:rPr lang="ar-SA" b="1" dirty="0"/>
              <a:t>مناطق الخدمات</a:t>
            </a:r>
            <a:r>
              <a:rPr lang="en-US" b="1" dirty="0"/>
              <a:t> The Service Area</a:t>
            </a:r>
            <a:endParaRPr lang="en-US" dirty="0"/>
          </a:p>
          <a:p>
            <a:pPr algn="just" rtl="1"/>
            <a:r>
              <a:rPr lang="ar-SA" dirty="0"/>
              <a:t>وفيه يتم حساب النطاق الدي تغطيه خدمة معينة حول أي نقطة على الشبكة </a:t>
            </a:r>
            <a:endParaRPr lang="en-US" dirty="0"/>
          </a:p>
          <a:p>
            <a:pPr algn="just" rtl="1"/>
            <a:r>
              <a:rPr lang="ar-SA" b="1" dirty="0" smtClean="0"/>
              <a:t>تحليل </a:t>
            </a:r>
            <a:r>
              <a:rPr lang="ar-SA" b="1" dirty="0"/>
              <a:t>الاتجاه</a:t>
            </a:r>
            <a:r>
              <a:rPr lang="en-US" b="1" dirty="0"/>
              <a:t> Directions Analysis  </a:t>
            </a:r>
            <a:endParaRPr lang="en-US" dirty="0"/>
          </a:p>
          <a:p>
            <a:pPr algn="just" rtl="1"/>
            <a:r>
              <a:rPr lang="ar-SA" dirty="0"/>
              <a:t>وفيه يتم إنتاج تقرير عن المسارات  التي يمكن تتبعها عند التحرك من موقع إلي موقع على الشبكة ، ويتناول التقرير أسماء الشوارع التي سوف يسلكها المستخدم وأبعادها وزمن الرحلة والمسافة الإجمالية لها</a:t>
            </a:r>
            <a:r>
              <a:rPr lang="en-US" dirty="0"/>
              <a:t>.</a:t>
            </a:r>
          </a:p>
          <a:p>
            <a:pPr algn="just" rtl="1"/>
            <a:r>
              <a:rPr lang="ar-SA" dirty="0"/>
              <a:t> </a:t>
            </a:r>
            <a:r>
              <a:rPr lang="ar-SA" b="1" dirty="0"/>
              <a:t> إنتاج الحرم</a:t>
            </a:r>
            <a:r>
              <a:rPr lang="en-US" b="1" dirty="0"/>
              <a:t> Buffer Generation  </a:t>
            </a:r>
            <a:endParaRPr lang="en-US" dirty="0"/>
          </a:p>
          <a:p>
            <a:pPr algn="just" rtl="1"/>
            <a:r>
              <a:rPr lang="ar-SA" dirty="0"/>
              <a:t>وفيه يتم وضع شروط معينة للتحليل ، كأن يحدد المسار الأنسب بشرط أن يبعد عن الساحل بمسافة معينة  . </a:t>
            </a:r>
            <a:endParaRPr lang="en-US" dirty="0"/>
          </a:p>
          <a:p>
            <a:pPr algn="just" rtl="1"/>
            <a:endParaRPr lang="en-US" dirty="0"/>
          </a:p>
        </p:txBody>
      </p:sp>
    </p:spTree>
    <p:extLst>
      <p:ext uri="{BB962C8B-B14F-4D97-AF65-F5344CB8AC3E}">
        <p14:creationId xmlns:p14="http://schemas.microsoft.com/office/powerpoint/2010/main" val="3011470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4557"/>
            <a:ext cx="10770704" cy="5832406"/>
          </a:xfrm>
        </p:spPr>
        <p:txBody>
          <a:bodyPr/>
          <a:lstStyle/>
          <a:p>
            <a:pPr algn="just" rtl="1">
              <a:lnSpc>
                <a:spcPct val="150000"/>
              </a:lnSpc>
            </a:pPr>
            <a:r>
              <a:rPr lang="ar-EG" dirty="0"/>
              <a:t>وعندما انضم روجر توميلنسن </a:t>
            </a:r>
            <a:r>
              <a:rPr lang="en-US" dirty="0"/>
              <a:t>Roger Tomlinson</a:t>
            </a:r>
            <a:r>
              <a:rPr lang="ar-EG" dirty="0"/>
              <a:t> إلى المشروع الكندى فى نهاية الستينيات أحدث طفرة غير مسبوقه فى معالجة البيانات الجغرافية فى صورتها الرقمية ، وقد ساعد التطور الذى أحدثه مساعدة ملموسة لدى متخذى القرار فى إدارة الموارد الطبيعية الكندية .</a:t>
            </a:r>
            <a:endParaRPr lang="en-US" dirty="0"/>
          </a:p>
          <a:p>
            <a:pPr algn="just" rtl="1">
              <a:lnSpc>
                <a:spcPct val="150000"/>
              </a:lnSpc>
            </a:pPr>
            <a:r>
              <a:rPr lang="ar-EG" dirty="0"/>
              <a:t>ومع نهاية عقد السبعينيات من القرن الماضى قام جاك دانجرموند </a:t>
            </a:r>
            <a:r>
              <a:rPr lang="en-US" dirty="0"/>
              <a:t>Jack </a:t>
            </a:r>
            <a:r>
              <a:rPr lang="en-US" dirty="0" err="1"/>
              <a:t>Dangermond</a:t>
            </a:r>
            <a:r>
              <a:rPr lang="ar-EG" dirty="0"/>
              <a:t> بتأسيس شركته الخاصة التى حملت اسم معهد أبحاث النظم البيئية </a:t>
            </a:r>
            <a:r>
              <a:rPr lang="en-US" dirty="0"/>
              <a:t>Environmental Systems Research Institute ( ESRI )</a:t>
            </a:r>
            <a:r>
              <a:rPr lang="ar-EG" dirty="0"/>
              <a:t> ، وهى الشركة الاكثر اهمية فى تاريخ نظم المعلومات الجغرافية حتى الأن . </a:t>
            </a:r>
            <a:endParaRPr lang="en-US" dirty="0"/>
          </a:p>
          <a:p>
            <a:pPr>
              <a:lnSpc>
                <a:spcPct val="150000"/>
              </a:lnSpc>
            </a:pPr>
            <a:endParaRPr lang="en-US" dirty="0"/>
          </a:p>
        </p:txBody>
      </p:sp>
    </p:spTree>
    <p:extLst>
      <p:ext uri="{BB962C8B-B14F-4D97-AF65-F5344CB8AC3E}">
        <p14:creationId xmlns:p14="http://schemas.microsoft.com/office/powerpoint/2010/main" val="3853856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t>الفرق بين تقنتى الفيكتور </a:t>
            </a:r>
            <a:r>
              <a:rPr lang="en-US" b="1" dirty="0"/>
              <a:t>Vector </a:t>
            </a:r>
            <a:r>
              <a:rPr lang="ar-SA" b="1" dirty="0"/>
              <a:t> و الراستر </a:t>
            </a:r>
            <a:r>
              <a:rPr lang="en-US" b="1" dirty="0" smtClean="0"/>
              <a:t>Raster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6125996"/>
              </p:ext>
            </p:extLst>
          </p:nvPr>
        </p:nvGraphicFramePr>
        <p:xfrm>
          <a:off x="838200" y="1825625"/>
          <a:ext cx="10515600" cy="4696587"/>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ctr" rtl="1">
                        <a:lnSpc>
                          <a:spcPct val="107000"/>
                        </a:lnSpc>
                        <a:spcAft>
                          <a:spcPts val="0"/>
                        </a:spcAft>
                      </a:pPr>
                      <a:r>
                        <a:rPr lang="ar-SA" sz="3200" b="1">
                          <a:effectLst/>
                          <a:latin typeface="Calibri" panose="020F0502020204030204" pitchFamily="34" charset="0"/>
                          <a:ea typeface="Times New Roman" panose="02020603050405020304" pitchFamily="18" charset="0"/>
                          <a:cs typeface="Simplified Arabic" panose="02020603050405020304" pitchFamily="18" charset="-78"/>
                        </a:rPr>
                        <a:t>راستر </a:t>
                      </a:r>
                      <a:r>
                        <a:rPr lang="en-US" sz="3200" b="1">
                          <a:effectLst/>
                          <a:latin typeface="Simplified Arabic" panose="02020603050405020304" pitchFamily="18" charset="-78"/>
                          <a:ea typeface="Times New Roman" panose="02020603050405020304" pitchFamily="18" charset="0"/>
                          <a:cs typeface="Arial" panose="020B0604020202020204" pitchFamily="34" charset="0"/>
                        </a:rPr>
                        <a:t>Raster</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3200" b="1" dirty="0">
                          <a:effectLst/>
                          <a:latin typeface="Calibri" panose="020F0502020204030204" pitchFamily="34" charset="0"/>
                          <a:ea typeface="Times New Roman" panose="02020603050405020304" pitchFamily="18" charset="0"/>
                          <a:cs typeface="Simplified Arabic" panose="02020603050405020304" pitchFamily="18" charset="-78"/>
                        </a:rPr>
                        <a:t>الفيكتور </a:t>
                      </a:r>
                      <a:r>
                        <a:rPr lang="en-US" sz="3200" b="1" dirty="0">
                          <a:effectLst/>
                          <a:latin typeface="Simplified Arabic" panose="02020603050405020304" pitchFamily="18" charset="-78"/>
                          <a:ea typeface="Times New Roman" panose="02020603050405020304" pitchFamily="18" charset="0"/>
                          <a:cs typeface="Arial" panose="020B0604020202020204" pitchFamily="34" charset="0"/>
                        </a:rPr>
                        <a:t>Vector</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ctr" rtl="1">
                        <a:lnSpc>
                          <a:spcPct val="107000"/>
                        </a:lnSpc>
                        <a:spcAft>
                          <a:spcPts val="0"/>
                        </a:spcAft>
                      </a:pPr>
                      <a:r>
                        <a:rPr lang="ar-SA" sz="3200" b="1">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انخفاض فى الدقة المكانية</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32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دقة مكانية عاليه</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ctr" rtl="1">
                        <a:lnSpc>
                          <a:spcPct val="107000"/>
                        </a:lnSpc>
                        <a:spcAft>
                          <a:spcPts val="0"/>
                        </a:spcAft>
                      </a:pPr>
                      <a:r>
                        <a:rPr lang="ar-SA" sz="3200" b="1">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تحليل بطىء وعرض بطىء</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32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تحليل سريع وسرعة عرض</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ctr" rtl="1">
                        <a:lnSpc>
                          <a:spcPct val="107000"/>
                        </a:lnSpc>
                        <a:spcAft>
                          <a:spcPts val="0"/>
                        </a:spcAft>
                      </a:pPr>
                      <a:r>
                        <a:rPr lang="ar-SA" sz="3200" b="1">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ملفات ذات حجم كبير </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32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 الملفات صغيرة الحجم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ctr" rtl="1">
                        <a:lnSpc>
                          <a:spcPct val="107000"/>
                        </a:lnSpc>
                        <a:spcAft>
                          <a:spcPts val="0"/>
                        </a:spcAft>
                      </a:pPr>
                      <a:r>
                        <a:rPr lang="ar-SA" sz="3200" b="1">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يتطلب تكنولوجيا منخفظة ونظم ليست مرتفعة السعر</a:t>
                      </a:r>
                      <a:endParaRPr lang="en-US" sz="3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32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يتطلب تكنولوجيا عالية ونظم غالية الثمن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ctr" rtl="1">
                        <a:lnSpc>
                          <a:spcPct val="107000"/>
                        </a:lnSpc>
                        <a:spcAft>
                          <a:spcPts val="0"/>
                        </a:spcAft>
                      </a:pPr>
                      <a:r>
                        <a:rPr lang="ar-SA" sz="32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يستخدم فى التطبيقات الخاصة بالتغيرات المستمرة مثل الخصائص البيئية وتغير اتجاهات الخطوط</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32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يستخدم فى التطبيقات ذات الظروف الثابتة مثل التخطيط العمرانى واختيار المواقع وادارة الازمات</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766593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30" y="167425"/>
            <a:ext cx="11423560" cy="6362164"/>
          </a:xfrm>
        </p:spPr>
        <p:txBody>
          <a:bodyPr>
            <a:normAutofit lnSpcReduction="10000"/>
          </a:bodyPr>
          <a:lstStyle/>
          <a:p>
            <a:pPr algn="just" rtl="1"/>
            <a:r>
              <a:rPr lang="ar-SA" b="1" dirty="0" smtClean="0"/>
              <a:t>7- النمذجة  </a:t>
            </a:r>
            <a:r>
              <a:rPr lang="en-US" b="1" dirty="0"/>
              <a:t>Modelling</a:t>
            </a:r>
            <a:r>
              <a:rPr lang="ar-SA" b="1" dirty="0"/>
              <a:t>: </a:t>
            </a:r>
            <a:r>
              <a:rPr lang="ar-SA" dirty="0"/>
              <a:t>النموذج هو تمثيل بسيط للظاهرة أو النظام يوضح المراحل المختلفة لتطور الظاهرة وعلاقتها بالمتغيرات المكانية وغير المكانية التي تؤثر فيها وتتأثر بها،  وإعادة تصنيف تلك العالقات ونتائجها</a:t>
            </a:r>
            <a:r>
              <a:rPr lang="en-US" dirty="0"/>
              <a:t> .</a:t>
            </a:r>
            <a:r>
              <a:rPr lang="ar-SA" dirty="0"/>
              <a:t>وتستخدم نظم المعلومات الجغ ا رفية في بناء ثلثة أنواع من النماذج هي</a:t>
            </a:r>
            <a:r>
              <a:rPr lang="en-US" dirty="0"/>
              <a:t> :</a:t>
            </a:r>
          </a:p>
          <a:p>
            <a:pPr lvl="0" algn="just" rtl="1"/>
            <a:r>
              <a:rPr lang="en-US" dirty="0"/>
              <a:t> </a:t>
            </a:r>
            <a:r>
              <a:rPr lang="ar-SA" dirty="0"/>
              <a:t>النموذج الواقعي</a:t>
            </a:r>
            <a:r>
              <a:rPr lang="en-US" dirty="0"/>
              <a:t> )</a:t>
            </a:r>
            <a:r>
              <a:rPr lang="ar-SA" dirty="0"/>
              <a:t>الحقيقي</a:t>
            </a:r>
            <a:r>
              <a:rPr lang="en-US" dirty="0"/>
              <a:t>( Real Model </a:t>
            </a:r>
          </a:p>
          <a:p>
            <a:pPr lvl="0" algn="just" rtl="1"/>
            <a:r>
              <a:rPr lang="en-US" dirty="0"/>
              <a:t> </a:t>
            </a:r>
            <a:r>
              <a:rPr lang="ar-SA" dirty="0"/>
              <a:t>النموذج الدائري</a:t>
            </a:r>
            <a:r>
              <a:rPr lang="en-US" dirty="0"/>
              <a:t> Cyclical Model  </a:t>
            </a:r>
          </a:p>
          <a:p>
            <a:pPr lvl="0" algn="just" rtl="1"/>
            <a:r>
              <a:rPr lang="en-US" dirty="0"/>
              <a:t> </a:t>
            </a:r>
            <a:r>
              <a:rPr lang="ar-SA" dirty="0"/>
              <a:t>النموذج الرياضي</a:t>
            </a:r>
            <a:r>
              <a:rPr lang="en-US" dirty="0"/>
              <a:t> Mathematical Model  </a:t>
            </a:r>
            <a:endParaRPr lang="ar-SA" dirty="0" smtClean="0"/>
          </a:p>
          <a:p>
            <a:pPr algn="just" rtl="1"/>
            <a:r>
              <a:rPr lang="ar-SA" b="1" dirty="0" smtClean="0"/>
              <a:t>8- إخراج </a:t>
            </a:r>
            <a:r>
              <a:rPr lang="ar-SA" b="1" dirty="0"/>
              <a:t>المعلومات </a:t>
            </a:r>
            <a:r>
              <a:rPr lang="en-US" b="1" dirty="0"/>
              <a:t>Information  Output </a:t>
            </a:r>
            <a:r>
              <a:rPr lang="ar-SA" b="1" dirty="0"/>
              <a:t>: </a:t>
            </a:r>
            <a:r>
              <a:rPr lang="ar-SA" dirty="0"/>
              <a:t>يعتمد نوع المعلومات التي تخرجها نظم المعلومات الجغرافية على المستخدم والهدف من بناء النظام ، وقدرة البرنامج المستخدم في الإخراج ، ومعظم مخرجات نظم المعلومات الجغرافية تكون من</a:t>
            </a:r>
            <a:r>
              <a:rPr lang="en-US" dirty="0"/>
              <a:t>: </a:t>
            </a:r>
          </a:p>
          <a:p>
            <a:pPr lvl="0" algn="just" rtl="1"/>
            <a:r>
              <a:rPr lang="ar-SA" dirty="0"/>
              <a:t>  الخرائط </a:t>
            </a:r>
            <a:r>
              <a:rPr lang="en-US" dirty="0"/>
              <a:t> Maps</a:t>
            </a:r>
          </a:p>
          <a:p>
            <a:pPr lvl="0" algn="just" rtl="1"/>
            <a:r>
              <a:rPr lang="ar-SA" dirty="0"/>
              <a:t>الجداول </a:t>
            </a:r>
            <a:r>
              <a:rPr lang="en-US" dirty="0"/>
              <a:t> Tables</a:t>
            </a:r>
          </a:p>
          <a:p>
            <a:pPr lvl="0" algn="just" rtl="1"/>
            <a:r>
              <a:rPr lang="ar-SA" dirty="0"/>
              <a:t>التقارير</a:t>
            </a:r>
            <a:r>
              <a:rPr lang="en-US" dirty="0"/>
              <a:t> Reports</a:t>
            </a:r>
          </a:p>
          <a:p>
            <a:pPr lvl="0" algn="just" rtl="1"/>
            <a:r>
              <a:rPr lang="ar-SA" dirty="0"/>
              <a:t>الأشكال البيانية  </a:t>
            </a:r>
            <a:r>
              <a:rPr lang="en-US" dirty="0"/>
              <a:t>Graphs</a:t>
            </a:r>
          </a:p>
          <a:p>
            <a:pPr lvl="0" algn="just" rtl="1"/>
            <a:r>
              <a:rPr lang="ar-SA" dirty="0"/>
              <a:t>النماذج</a:t>
            </a:r>
            <a:r>
              <a:rPr lang="en-US" dirty="0"/>
              <a:t> Models </a:t>
            </a:r>
          </a:p>
          <a:p>
            <a:pPr lvl="0" algn="just" rtl="1"/>
            <a:endParaRPr lang="en-US" dirty="0"/>
          </a:p>
          <a:p>
            <a:pPr algn="just"/>
            <a:endParaRPr lang="en-US" dirty="0"/>
          </a:p>
        </p:txBody>
      </p:sp>
    </p:spTree>
    <p:extLst>
      <p:ext uri="{BB962C8B-B14F-4D97-AF65-F5344CB8AC3E}">
        <p14:creationId xmlns:p14="http://schemas.microsoft.com/office/powerpoint/2010/main" val="1847558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9451" cy="909883"/>
          </a:xfrm>
        </p:spPr>
        <p:txBody>
          <a:bodyPr/>
          <a:lstStyle/>
          <a:p>
            <a:pPr algn="ctr"/>
            <a:r>
              <a:rPr lang="ar-EG" b="1" dirty="0"/>
              <a:t>نظم المعلومات الجغرافية أداة أم تقنية أم علم </a:t>
            </a:r>
            <a:r>
              <a:rPr lang="ar-SA" b="1" dirty="0"/>
              <a:t> ؟</a:t>
            </a:r>
            <a:endParaRPr lang="en-US" dirty="0"/>
          </a:p>
        </p:txBody>
      </p:sp>
      <p:sp>
        <p:nvSpPr>
          <p:cNvPr id="3" name="Content Placeholder 2"/>
          <p:cNvSpPr>
            <a:spLocks noGrp="1"/>
          </p:cNvSpPr>
          <p:nvPr>
            <p:ph idx="1"/>
          </p:nvPr>
        </p:nvSpPr>
        <p:spPr>
          <a:xfrm>
            <a:off x="838200" y="1275008"/>
            <a:ext cx="11113394" cy="5422005"/>
          </a:xfrm>
        </p:spPr>
        <p:txBody>
          <a:bodyPr>
            <a:normAutofit/>
          </a:bodyPr>
          <a:lstStyle/>
          <a:p>
            <a:pPr algn="just" rtl="1"/>
            <a:r>
              <a:rPr lang="ar-EG" dirty="0"/>
              <a:t>كثيرا ما تحدث نقاشات بين دارسى ومستخدمى نظم المعلومات حول هل نحن نستخدم أدة أم تقنية أم هو علم قائم بذاته ؟</a:t>
            </a:r>
            <a:endParaRPr lang="en-US" dirty="0"/>
          </a:p>
          <a:p>
            <a:pPr algn="just" rtl="1"/>
            <a:r>
              <a:rPr lang="ar-EG" dirty="0"/>
              <a:t>سوف نحاول هنا أن نطرح أجابة عن هذا السؤال أنطلاقا من وجهة الكاتب :-</a:t>
            </a:r>
            <a:endParaRPr lang="en-US" dirty="0"/>
          </a:p>
          <a:p>
            <a:pPr algn="just" rtl="1"/>
            <a:r>
              <a:rPr lang="ar-EG" dirty="0"/>
              <a:t>تعد نظم المعلومات الجغرافية الحالات الثلاثة معا ، والفرق يأتى من استخدام الشخص </a:t>
            </a:r>
            <a:r>
              <a:rPr lang="en-US" dirty="0"/>
              <a:t>User</a:t>
            </a:r>
            <a:r>
              <a:rPr lang="ar-SA" dirty="0"/>
              <a:t> لهذة التقنية ، فإذا ما اُستخدمت لرسم الخرائط الرقمية فهو هنا يتعامل مع نظم المعلومات الجغرافية </a:t>
            </a:r>
            <a:r>
              <a:rPr lang="ar-SA" b="1" dirty="0"/>
              <a:t>كأداة</a:t>
            </a:r>
            <a:r>
              <a:rPr lang="ar-SA" dirty="0"/>
              <a:t> </a:t>
            </a:r>
            <a:r>
              <a:rPr lang="en-US" b="1" dirty="0" smtClean="0"/>
              <a:t>Tool</a:t>
            </a:r>
            <a:r>
              <a:rPr lang="ar-SA" dirty="0" smtClean="0"/>
              <a:t>وهو </a:t>
            </a:r>
            <a:r>
              <a:rPr lang="ar-SA" dirty="0"/>
              <a:t>بذلك يبخس تلك التقنية والبرنامج </a:t>
            </a:r>
            <a:r>
              <a:rPr lang="en-US" dirty="0"/>
              <a:t>Software</a:t>
            </a:r>
            <a:r>
              <a:rPr lang="ar-SA" dirty="0"/>
              <a:t> المستخدم حقة ، </a:t>
            </a:r>
            <a:r>
              <a:rPr lang="ar-EG" dirty="0"/>
              <a:t>حيث أن البرنامج بما لدية من إمكانات هائلة تساعد على إجراء حسابات و تحليل البيانات على عدة مستويات واستخراج خرائط جديدة مبنية على تلك الحسابات أو التحليل ، فإذا ما استخدم المستخدم </a:t>
            </a:r>
            <a:r>
              <a:rPr lang="en-US" dirty="0"/>
              <a:t>User</a:t>
            </a:r>
            <a:r>
              <a:rPr lang="ar-EG" dirty="0"/>
              <a:t> البرنامج على هذا النحو يكون متعاملا مع نظم المعلومات الجغرافية </a:t>
            </a:r>
            <a:r>
              <a:rPr lang="ar-EG" b="1" dirty="0" smtClean="0"/>
              <a:t>كتقنية</a:t>
            </a:r>
            <a:r>
              <a:rPr lang="en-US" b="1" dirty="0"/>
              <a:t> Technique</a:t>
            </a:r>
            <a:r>
              <a:rPr lang="ar-EG" dirty="0" smtClean="0"/>
              <a:t> </a:t>
            </a:r>
            <a:r>
              <a:rPr lang="ar-EG" dirty="0"/>
              <a:t>. أما إذا ما طور المستخدم </a:t>
            </a:r>
            <a:r>
              <a:rPr lang="en-US" dirty="0"/>
              <a:t>User</a:t>
            </a:r>
            <a:r>
              <a:rPr lang="ar-EG" dirty="0"/>
              <a:t> نفسه وبدأ يقوم بإجراء عمليات برمجة بغرض تحقيق هدف ما يكون المستخدم فى هذة الحالة يتعامل مع نظم المعلومات الجغرافية </a:t>
            </a:r>
            <a:r>
              <a:rPr lang="ar-EG" b="1" dirty="0"/>
              <a:t>كعلم</a:t>
            </a:r>
            <a:r>
              <a:rPr lang="ar-EG" dirty="0"/>
              <a:t> </a:t>
            </a:r>
            <a:r>
              <a:rPr lang="en-US" dirty="0"/>
              <a:t>Science</a:t>
            </a:r>
            <a:r>
              <a:rPr lang="ar-EG" dirty="0" smtClean="0"/>
              <a:t>.  </a:t>
            </a:r>
            <a:endParaRPr lang="en-US" dirty="0"/>
          </a:p>
          <a:p>
            <a:pPr algn="just"/>
            <a:endParaRPr lang="en-US" dirty="0"/>
          </a:p>
        </p:txBody>
      </p:sp>
    </p:spTree>
    <p:extLst>
      <p:ext uri="{BB962C8B-B14F-4D97-AF65-F5344CB8AC3E}">
        <p14:creationId xmlns:p14="http://schemas.microsoft.com/office/powerpoint/2010/main" val="2714333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a:t>مكونات نظم المعلومات الجغرافية</a:t>
            </a:r>
            <a:endParaRPr lang="en-US"/>
          </a:p>
        </p:txBody>
      </p:sp>
      <p:sp>
        <p:nvSpPr>
          <p:cNvPr id="3" name="Content Placeholder 2"/>
          <p:cNvSpPr>
            <a:spLocks noGrp="1"/>
          </p:cNvSpPr>
          <p:nvPr>
            <p:ph idx="1"/>
          </p:nvPr>
        </p:nvSpPr>
        <p:spPr>
          <a:xfrm>
            <a:off x="838200" y="1446663"/>
            <a:ext cx="10939818" cy="5117910"/>
          </a:xfrm>
        </p:spPr>
        <p:txBody>
          <a:bodyPr>
            <a:normAutofit fontScale="85000" lnSpcReduction="20000"/>
          </a:bodyPr>
          <a:lstStyle/>
          <a:p>
            <a:pPr algn="just" rtl="1"/>
            <a:r>
              <a:rPr lang="ar-EG" b="1" dirty="0"/>
              <a:t>الأفراد </a:t>
            </a:r>
            <a:r>
              <a:rPr lang="en-US" b="1" dirty="0"/>
              <a:t>Users</a:t>
            </a:r>
            <a:endParaRPr lang="en-US" dirty="0"/>
          </a:p>
          <a:p>
            <a:pPr algn="just" rtl="1"/>
            <a:r>
              <a:rPr lang="ar-EG" dirty="0"/>
              <a:t>يعد هذا المكون أهم مكونات نظام المعلومات الجغرافى حيث أن الأفراد هم المسؤولين عن كفاءة النظام أو عدم كفاءته ، لذا يجب تأهيل وتدريب الفرد المتخصص في نظم المعلومات الجغرافية . ويمكن تصنيف هؤلاء الأفراد إلى :</a:t>
            </a:r>
            <a:endParaRPr lang="en-US" dirty="0"/>
          </a:p>
          <a:p>
            <a:pPr algn="just" rtl="1"/>
            <a:r>
              <a:rPr lang="ar-EG" dirty="0"/>
              <a:t>2-5-4-1  المتخصصون بنظم المعلومات فنيا ( تكنولوجيا ) </a:t>
            </a:r>
            <a:r>
              <a:rPr lang="en-US" dirty="0"/>
              <a:t>Specialists Information Systems</a:t>
            </a:r>
            <a:r>
              <a:rPr lang="ar-EG" dirty="0"/>
              <a:t> : من يقومون بتطوير وادارة وصيانة النظام المعلوماتى ، ونظرا لدورهم الفنى الهام يعتبرهم البعض جزءٌ لا يتجزأ من النظام </a:t>
            </a:r>
            <a:endParaRPr lang="en-US" dirty="0"/>
          </a:p>
          <a:p>
            <a:pPr algn="just" rtl="1"/>
            <a:r>
              <a:rPr lang="ar-EG" dirty="0"/>
              <a:t>2-5-4-2 </a:t>
            </a:r>
            <a:r>
              <a:rPr lang="ar-SA" b="1" dirty="0"/>
              <a:t>محللو النظام </a:t>
            </a:r>
            <a:r>
              <a:rPr lang="en-US" dirty="0"/>
              <a:t>System analysts</a:t>
            </a:r>
            <a:r>
              <a:rPr lang="ar-SA" b="1" dirty="0"/>
              <a:t> : </a:t>
            </a:r>
            <a:r>
              <a:rPr lang="ar-EG" dirty="0"/>
              <a:t>يعتبر محلل النظام خبيرا في تعريف المشكلة وإعداد الوثائق التي تحدد أسلوب استخدام الحاسب في الحل</a:t>
            </a:r>
            <a:r>
              <a:rPr lang="en-US" dirty="0"/>
              <a:t>. </a:t>
            </a:r>
          </a:p>
          <a:p>
            <a:pPr algn="just" rtl="1"/>
            <a:r>
              <a:rPr lang="ar-EG" dirty="0"/>
              <a:t>2-5-4-3 المبرمجون</a:t>
            </a:r>
            <a:r>
              <a:rPr lang="en-US" dirty="0"/>
              <a:t>: Programmers  </a:t>
            </a:r>
            <a:r>
              <a:rPr lang="ar-EG" dirty="0"/>
              <a:t>يستخدم المبرمجون الوثائق التي تم إعدادها بواسطة محللي النظام لإعداد البرامج التي تقوم بتحويل البيانات إلى المعلومات التي يحتاجها المستخدمون النهائيون</a:t>
            </a:r>
            <a:r>
              <a:rPr lang="en-US" dirty="0"/>
              <a:t>.</a:t>
            </a:r>
          </a:p>
          <a:p>
            <a:pPr algn="just" rtl="1"/>
            <a:r>
              <a:rPr lang="ar-EG" dirty="0"/>
              <a:t>2-5-4-4  مديرو قواعد البيانات </a:t>
            </a:r>
            <a:r>
              <a:rPr lang="en-US" dirty="0"/>
              <a:t>Database Administrators</a:t>
            </a:r>
            <a:r>
              <a:rPr lang="ar-EG" dirty="0"/>
              <a:t>: يعمل مدير قواعد البيانات مع المستخدمين النهائيين ومحللي النظم لإنشاء قواعد البيانات التي تحوي البيانات اللازمة لإنتاج المعلومات المطلوبة</a:t>
            </a:r>
            <a:r>
              <a:rPr lang="en-US" dirty="0"/>
              <a:t>.</a:t>
            </a:r>
          </a:p>
          <a:p>
            <a:pPr algn="just" rtl="1"/>
            <a:r>
              <a:rPr lang="ar-EG" dirty="0"/>
              <a:t>2-5-4-5 المستخدمون النهائيون </a:t>
            </a:r>
            <a:r>
              <a:rPr lang="en-US" dirty="0"/>
              <a:t>End Users </a:t>
            </a:r>
            <a:r>
              <a:rPr lang="ar-SA" dirty="0"/>
              <a:t> : وهم الأفراد المستخدمون للنظام أو المعلومات التى ينتجها النظام .</a:t>
            </a:r>
            <a:endParaRPr lang="en-US" dirty="0"/>
          </a:p>
          <a:p>
            <a:pPr algn="just"/>
            <a:endParaRPr lang="en-US" dirty="0"/>
          </a:p>
        </p:txBody>
      </p:sp>
    </p:spTree>
    <p:extLst>
      <p:ext uri="{BB962C8B-B14F-4D97-AF65-F5344CB8AC3E}">
        <p14:creationId xmlns:p14="http://schemas.microsoft.com/office/powerpoint/2010/main" val="4094371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684"/>
            <a:ext cx="10816988" cy="5467279"/>
          </a:xfrm>
        </p:spPr>
        <p:txBody>
          <a:bodyPr>
            <a:normAutofit lnSpcReduction="10000"/>
          </a:bodyPr>
          <a:lstStyle/>
          <a:p>
            <a:pPr algn="just" rtl="1"/>
            <a:r>
              <a:rPr lang="ar-EG" b="1" dirty="0"/>
              <a:t>لذا قد يتساءل سائل ما هى نقاط الإختلاف و الإتفاق بين كلا النظامين ؟</a:t>
            </a:r>
            <a:endParaRPr lang="en-US" dirty="0"/>
          </a:p>
          <a:p>
            <a:pPr algn="just" rtl="1"/>
            <a:r>
              <a:rPr lang="ar-EG" b="1" dirty="0"/>
              <a:t>2-6-1-نقاط الإختلاف </a:t>
            </a:r>
            <a:endParaRPr lang="en-US" dirty="0"/>
          </a:p>
          <a:p>
            <a:pPr algn="just" rtl="1"/>
            <a:r>
              <a:rPr lang="ar-EG" dirty="0"/>
              <a:t>سوف نبدأ بعرض نقاط الإختلاف ربما تسهل علينا إستيعاب نقاط الإتفاق . فقد سبق واشرنا إلى أن نظم المعلومات الكارتوجرافية تعنى رسم الخرائط بمساعدة الكمبيوتر </a:t>
            </a:r>
            <a:r>
              <a:rPr lang="en-US" dirty="0"/>
              <a:t>Computer Aided</a:t>
            </a:r>
            <a:r>
              <a:rPr lang="en-US" b="1" dirty="0"/>
              <a:t> </a:t>
            </a:r>
            <a:r>
              <a:rPr lang="en-US" dirty="0"/>
              <a:t>Cartography( CAC)</a:t>
            </a:r>
            <a:r>
              <a:rPr lang="ar-EG" dirty="0"/>
              <a:t> ، أى مجرد الرسم وبالتالى الحفظ وسهولة الإسترجاع للتعديل بحذف أو إضافة معلومات بغرض التصحيح أو التحديث .</a:t>
            </a:r>
            <a:endParaRPr lang="en-US" dirty="0"/>
          </a:p>
          <a:p>
            <a:pPr algn="just" rtl="1"/>
            <a:r>
              <a:rPr lang="ar-EG" dirty="0"/>
              <a:t>  وبالتالى فهى نظم ليس لديها إمكانية المساعدة فى تحليل البيانات ، وذلك لأنها غير مجهزة أو مهيأة لأن تقيم علاقة تفاعلية بين المعلومة الجغرافية بشقيها المكانى و الرقمى  ، أو بمعنى أخر عدم قدرتها على أن تقيم علاقات تفاعلية اوتوماتيكية بين المعلومة المكانية بإحداثياتها وقواعد بياناتها ، والسبب الأساسى فى عدم قدرتها على إنجاز هذه المهمة هى إفتقادها عملية الإسناد الجغرافى أو الإحدائى </a:t>
            </a:r>
            <a:r>
              <a:rPr lang="en-US" dirty="0" err="1"/>
              <a:t>Georeferencing</a:t>
            </a:r>
            <a:r>
              <a:rPr lang="en-US" dirty="0"/>
              <a:t> </a:t>
            </a:r>
            <a:r>
              <a:rPr lang="ar-EG" dirty="0"/>
              <a:t> أي ربط أي عنصر من عناصر الخريطة بإحداثياته الحقيقية على سطح الأرض .</a:t>
            </a:r>
            <a:endParaRPr lang="en-US" dirty="0"/>
          </a:p>
          <a:p>
            <a:pPr algn="just" rtl="1"/>
            <a:r>
              <a:rPr lang="ar-EG" dirty="0"/>
              <a:t> </a:t>
            </a:r>
            <a:endParaRPr lang="en-US" dirty="0"/>
          </a:p>
        </p:txBody>
      </p:sp>
    </p:spTree>
    <p:extLst>
      <p:ext uri="{BB962C8B-B14F-4D97-AF65-F5344CB8AC3E}">
        <p14:creationId xmlns:p14="http://schemas.microsoft.com/office/powerpoint/2010/main" val="3607394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00250"/>
            <a:ext cx="10926171" cy="6305265"/>
          </a:xfrm>
        </p:spPr>
        <p:txBody>
          <a:bodyPr/>
          <a:lstStyle/>
          <a:p>
            <a:pPr algn="just" rtl="1"/>
            <a:r>
              <a:rPr lang="ar-EG" dirty="0"/>
              <a:t>فى حين أن نظم المعلومات الجغرافية مهيأة أن تنجز هذه المهمة بإعتبار أن الإسناد الجغرافى أو الإحداثى من أولى الأمور التى يجب أن يطمئن مستخدم نظم المعلومات الجغرافية إلى صحتها ، كى يضمن أن رسمه للخرائط( المعلومات المكانية ) داخل النظام يتم على أساس جغرافى ( إحداثى ) صحيح ، وأن  قواعد البيانات ( المعلومات الرقمية ) هى الأخرى يتم إعدادها وفق أساس  جغرافى ( إحداثى ) صحيح وبالتالى يمكن أن تكون هناك علاقة تفاعلية بين المعلومة الجغرافية بشقيها المكانى و الرقمى والتى يتم فى ضوئها عملية التحليل الجغرافى </a:t>
            </a:r>
            <a:endParaRPr lang="en-US" dirty="0"/>
          </a:p>
          <a:p>
            <a:pPr algn="just" rtl="1"/>
            <a:r>
              <a:rPr lang="ar-EG" dirty="0"/>
              <a:t> لذا وكما سوف يتضح لنا فيما بعد ، أن عمليتى الإسناد الجغرافى </a:t>
            </a:r>
            <a:r>
              <a:rPr lang="en-US" dirty="0" err="1"/>
              <a:t>Georeferencing</a:t>
            </a:r>
            <a:r>
              <a:rPr lang="en-US" dirty="0"/>
              <a:t>  </a:t>
            </a:r>
            <a:r>
              <a:rPr lang="ar-EG" dirty="0"/>
              <a:t>، و تصحيح الخريطة </a:t>
            </a:r>
            <a:r>
              <a:rPr lang="en-US" dirty="0"/>
              <a:t>Rectification </a:t>
            </a:r>
            <a:r>
              <a:rPr lang="ar-EG" dirty="0"/>
              <a:t> من أولى الإجراءاءت التى يجب أن تتم قبل الشروع فى إعداد قواعد البيانات المكانية والرقمية ، وأن يطمئن المستخدم أتمامها بشكل صحيح .</a:t>
            </a:r>
            <a:endParaRPr lang="en-US" dirty="0"/>
          </a:p>
          <a:p>
            <a:endParaRPr lang="en-US" dirty="0"/>
          </a:p>
        </p:txBody>
      </p:sp>
    </p:spTree>
    <p:extLst>
      <p:ext uri="{BB962C8B-B14F-4D97-AF65-F5344CB8AC3E}">
        <p14:creationId xmlns:p14="http://schemas.microsoft.com/office/powerpoint/2010/main" val="2616362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012"/>
            <a:ext cx="10926170" cy="6455391"/>
          </a:xfrm>
        </p:spPr>
        <p:txBody>
          <a:bodyPr/>
          <a:lstStyle/>
          <a:p>
            <a:pPr algn="just" rtl="1"/>
            <a:r>
              <a:rPr lang="ar-EG" b="1" dirty="0"/>
              <a:t>2-6-2-نقاط الإتفاق </a:t>
            </a:r>
            <a:endParaRPr lang="en-US" dirty="0"/>
          </a:p>
          <a:p>
            <a:pPr algn="just" rtl="1"/>
            <a:r>
              <a:rPr lang="ar-EG" dirty="0"/>
              <a:t>علم الخرائط </a:t>
            </a:r>
            <a:r>
              <a:rPr lang="en-US" dirty="0"/>
              <a:t>Cartography</a:t>
            </a:r>
            <a:r>
              <a:rPr lang="ar-EG" dirty="0"/>
              <a:t> هو علم وفن فى آن واحد ، هو في حد ذاته لغة للتعبير عن العلاقات المكانية تستخدم فيها الرموز الكمية والنوعية والألوان والنصوص بديلا عن أبجديات اللغات المعروفة ، كما تستخدم فيها معلومات مجسم الأرض و نظم الإحداثيات الفلكية والمساقط بمثابة البلاغة فى اللغة  ، وبالتالي لا مجال إلى غض النظر هذا العلم وعن أصوله وقواعده  ونظرياته ، وإستبداله بالكلية بنظم المعلومات الجغرافية ، فدارس هذا العلم بمبادئة وأصولة يسهل عليه إستيعاب نظم المعلومات الجغرافية والتعامل معها . </a:t>
            </a:r>
            <a:endParaRPr lang="en-US" dirty="0"/>
          </a:p>
          <a:p>
            <a:pPr algn="just"/>
            <a:endParaRPr lang="en-US" dirty="0"/>
          </a:p>
          <a:p>
            <a:endParaRPr lang="en-US" dirty="0"/>
          </a:p>
        </p:txBody>
      </p:sp>
    </p:spTree>
    <p:extLst>
      <p:ext uri="{BB962C8B-B14F-4D97-AF65-F5344CB8AC3E}">
        <p14:creationId xmlns:p14="http://schemas.microsoft.com/office/powerpoint/2010/main" val="43898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3"/>
            <a:ext cx="11023242" cy="5983780"/>
          </a:xfrm>
        </p:spPr>
        <p:txBody>
          <a:bodyPr>
            <a:normAutofit lnSpcReduction="10000"/>
          </a:bodyPr>
          <a:lstStyle/>
          <a:p>
            <a:pPr algn="just" rtl="1">
              <a:lnSpc>
                <a:spcPct val="150000"/>
              </a:lnSpc>
            </a:pPr>
            <a:r>
              <a:rPr lang="ar-EG" dirty="0"/>
              <a:t>وبدأ الشيوع العالمى فى استخدام هذه التقنية فى عِقد  التسعينيات ، كما ظهرت عدة تقنيات داعمة ومكملة لنظم المعلومات الجغرافية مثل نظام تحديد لمواقع الأرضية </a:t>
            </a:r>
            <a:r>
              <a:rPr lang="en-US" dirty="0"/>
              <a:t>Global Positioning System ( GPS)</a:t>
            </a:r>
            <a:r>
              <a:rPr lang="ar-EG" dirty="0"/>
              <a:t> والاستشعار عن بعد عالى الدقة المساحية </a:t>
            </a:r>
            <a:r>
              <a:rPr lang="en-US" dirty="0"/>
              <a:t>High Resolution Remote Sensing</a:t>
            </a:r>
            <a:r>
              <a:rPr lang="ar-EG" dirty="0"/>
              <a:t>  . </a:t>
            </a:r>
            <a:endParaRPr lang="en-US" dirty="0"/>
          </a:p>
          <a:p>
            <a:pPr algn="just" rtl="1">
              <a:lnSpc>
                <a:spcPct val="150000"/>
              </a:lnSpc>
            </a:pPr>
            <a:r>
              <a:rPr lang="ar-EG" dirty="0"/>
              <a:t>وبتطور أجهزة الحاسب خلال الألفية الثالثة بداْ استخدام الوسائط المتعددة وشبكة الإنترنت </a:t>
            </a:r>
            <a:r>
              <a:rPr lang="ar-SA" dirty="0" smtClean="0"/>
              <a:t>.</a:t>
            </a:r>
          </a:p>
          <a:p>
            <a:pPr algn="just" rtl="1">
              <a:lnSpc>
                <a:spcPct val="150000"/>
              </a:lnSpc>
            </a:pPr>
            <a:r>
              <a:rPr lang="ar-SA" dirty="0" smtClean="0"/>
              <a:t>ومع </a:t>
            </a:r>
            <a:r>
              <a:rPr lang="ar-SA" dirty="0"/>
              <a:t>نهايات القرن العشرين أصبح من الممكن عرض بيانات</a:t>
            </a:r>
            <a:r>
              <a:rPr lang="en-US" dirty="0"/>
              <a:t> GIS </a:t>
            </a:r>
            <a:r>
              <a:rPr lang="ar-SA" dirty="0"/>
              <a:t>عبر الإنترنت بفضل الالتزام بمعايير وصيغ نقل جديدة تم الاتفاق عليها وانتشار العديد من </a:t>
            </a:r>
            <a:r>
              <a:rPr lang="ar-SA" dirty="0">
                <a:hlinkClick r:id="rId2" tooltip="البرامجيات مفتوحة المصدر"/>
              </a:rPr>
              <a:t>البرمجيات مفتوحة المصدر</a:t>
            </a:r>
            <a:r>
              <a:rPr lang="en-US" dirty="0"/>
              <a:t> Open Source </a:t>
            </a:r>
            <a:r>
              <a:rPr lang="ar-SA" dirty="0"/>
              <a:t>على شبكة الإنرنت ومنها </a:t>
            </a:r>
            <a:r>
              <a:rPr lang="en-US" dirty="0" err="1"/>
              <a:t>MapWindow</a:t>
            </a:r>
            <a:r>
              <a:rPr lang="en-US" dirty="0"/>
              <a:t>  </a:t>
            </a:r>
            <a:r>
              <a:rPr lang="ar-SA" dirty="0"/>
              <a:t>، و</a:t>
            </a:r>
            <a:r>
              <a:rPr lang="en-US" dirty="0"/>
              <a:t>QGIS</a:t>
            </a:r>
            <a:r>
              <a:rPr lang="ar-SA" dirty="0"/>
              <a:t> ، و </a:t>
            </a:r>
            <a:r>
              <a:rPr lang="en-US" dirty="0"/>
              <a:t>SAGA GIS </a:t>
            </a:r>
            <a:r>
              <a:rPr lang="ar-SA" dirty="0"/>
              <a:t> ، و </a:t>
            </a:r>
            <a:r>
              <a:rPr lang="en-US" dirty="0" err="1"/>
              <a:t>uDig</a:t>
            </a:r>
            <a:r>
              <a:rPr lang="en-US" dirty="0"/>
              <a:t> </a:t>
            </a:r>
            <a:r>
              <a:rPr lang="ar-SA" dirty="0"/>
              <a:t>. </a:t>
            </a:r>
            <a:endParaRPr lang="en-US" dirty="0"/>
          </a:p>
          <a:p>
            <a:pPr algn="just" rtl="1">
              <a:lnSpc>
                <a:spcPct val="150000"/>
              </a:lnSpc>
            </a:pPr>
            <a:endParaRPr lang="en-US" dirty="0"/>
          </a:p>
        </p:txBody>
      </p:sp>
    </p:spTree>
    <p:extLst>
      <p:ext uri="{BB962C8B-B14F-4D97-AF65-F5344CB8AC3E}">
        <p14:creationId xmlns:p14="http://schemas.microsoft.com/office/powerpoint/2010/main" val="3592106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التعريف بنظم المعلومات الجغرافية </a:t>
            </a:r>
            <a:endParaRPr lang="en-US" dirty="0"/>
          </a:p>
        </p:txBody>
      </p:sp>
      <p:sp>
        <p:nvSpPr>
          <p:cNvPr id="3" name="Content Placeholder 2"/>
          <p:cNvSpPr>
            <a:spLocks noGrp="1"/>
          </p:cNvSpPr>
          <p:nvPr>
            <p:ph idx="1"/>
          </p:nvPr>
        </p:nvSpPr>
        <p:spPr>
          <a:xfrm>
            <a:off x="838200" y="1825625"/>
            <a:ext cx="11190668" cy="4910026"/>
          </a:xfrm>
        </p:spPr>
        <p:txBody>
          <a:bodyPr/>
          <a:lstStyle/>
          <a:p>
            <a:pPr algn="justLow" rtl="1"/>
            <a:r>
              <a:rPr lang="ar-EG" dirty="0"/>
              <a:t>سميث  </a:t>
            </a:r>
            <a:r>
              <a:rPr lang="en-US" dirty="0"/>
              <a:t>Smith </a:t>
            </a:r>
            <a:r>
              <a:rPr lang="ar-EG" dirty="0"/>
              <a:t> عام 1978 بأنها نظام قاعدة المعلومات الذى يحتوى على معلومات مكانية مرتبة بالإضافة لاحتوائة على مجموعة من العمليات التى تقوم بالإجابة على الاستفسارات عن ظاهرة مكانية من قاعدة المعلومات </a:t>
            </a:r>
            <a:r>
              <a:rPr lang="ar-EG" dirty="0" smtClean="0"/>
              <a:t>.</a:t>
            </a:r>
            <a:endParaRPr lang="en-US" dirty="0" smtClean="0"/>
          </a:p>
          <a:p>
            <a:pPr algn="justLow" rtl="1"/>
            <a:r>
              <a:rPr lang="ar-SA" dirty="0"/>
              <a:t>و عرفها كوين </a:t>
            </a:r>
            <a:r>
              <a:rPr lang="en-US" dirty="0"/>
              <a:t>Cowen</a:t>
            </a:r>
            <a:r>
              <a:rPr lang="ar-EG" dirty="0"/>
              <a:t> عام 1988 قال أنها نظام دعم القرار بواسطة دمج المعلومات المكانية لخدمة حل القضايا البيئية .</a:t>
            </a:r>
            <a:endParaRPr lang="en-US" dirty="0"/>
          </a:p>
          <a:p>
            <a:pPr algn="justLow" rtl="1"/>
            <a:r>
              <a:rPr lang="ar-EG" dirty="0"/>
              <a:t>وعرفتها مؤسسة </a:t>
            </a:r>
            <a:r>
              <a:rPr lang="en-US" dirty="0" err="1"/>
              <a:t>Esri</a:t>
            </a:r>
            <a:r>
              <a:rPr lang="en-US" dirty="0"/>
              <a:t> </a:t>
            </a:r>
            <a:r>
              <a:rPr lang="ar-SA" dirty="0"/>
              <a:t> عام 1990 </a:t>
            </a:r>
            <a:r>
              <a:rPr lang="ar-EG" dirty="0"/>
              <a:t>أنها </a:t>
            </a:r>
            <a:r>
              <a:rPr lang="ar-SA" dirty="0"/>
              <a:t>مجمع متناسق يضم مكونات الحاسب الآلى والبرامج وقواعد البيانات والأفراد المدربين . ويقوم هذا النظام بجمع بحصر دقيق للمعلومات المكانية و غير المكانية وتخزينها وتحديثها و ماللجتها وتحليلها </a:t>
            </a:r>
            <a:r>
              <a:rPr lang="ar-SA" dirty="0" smtClean="0"/>
              <a:t>.</a:t>
            </a:r>
            <a:endParaRPr lang="en-US" dirty="0" smtClean="0"/>
          </a:p>
          <a:p>
            <a:pPr algn="justLow" rtl="1"/>
            <a:r>
              <a:rPr lang="ar-EG" dirty="0"/>
              <a:t>ماجواير </a:t>
            </a:r>
            <a:r>
              <a:rPr lang="en-US" dirty="0"/>
              <a:t>Maguire</a:t>
            </a:r>
            <a:r>
              <a:rPr lang="ar-EG" dirty="0"/>
              <a:t> عام 1992 هل من الأفضل تعريف نظم المعلومات الجغرافية من منظور تقنى ضيق أم من خلال  منظور مؤسسى وتنظيمى شامل ؟ </a:t>
            </a:r>
            <a:endParaRPr lang="en-US" dirty="0"/>
          </a:p>
        </p:txBody>
      </p:sp>
    </p:spTree>
    <p:extLst>
      <p:ext uri="{BB962C8B-B14F-4D97-AF65-F5344CB8AC3E}">
        <p14:creationId xmlns:p14="http://schemas.microsoft.com/office/powerpoint/2010/main" val="3130087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8788"/>
            <a:ext cx="11074759" cy="6542467"/>
          </a:xfrm>
        </p:spPr>
        <p:txBody>
          <a:bodyPr>
            <a:normAutofit fontScale="92500" lnSpcReduction="10000"/>
          </a:bodyPr>
          <a:lstStyle/>
          <a:p>
            <a:pPr algn="just" rtl="1"/>
            <a:r>
              <a:rPr lang="ar-EG" dirty="0"/>
              <a:t>من الأفضل أن نعرف نظم المعلومات </a:t>
            </a:r>
            <a:r>
              <a:rPr lang="ar-EG" b="1" u="sng" dirty="0"/>
              <a:t>وفق المنظور المؤسسى التنظيمى أو بالأحرى المنظور التطبيقى </a:t>
            </a:r>
            <a:r>
              <a:rPr lang="ar-EG" dirty="0"/>
              <a:t>لنظم المعلومات الجغرافية . وعلى هذا الاساس يمكن تعريف نظم المعلومات الجغرافية بأنها تستخدم فى إنجاز كثير من المهام منها :-</a:t>
            </a:r>
            <a:endParaRPr lang="en-US" dirty="0"/>
          </a:p>
          <a:p>
            <a:pPr lvl="0" algn="just" rtl="1"/>
            <a:r>
              <a:rPr lang="ar-EG" dirty="0"/>
              <a:t>رسم الخرائط بدقة عالية ( قواعد بيانات جغرافية أو مكانية ) ، وحفظها ، ومعالجتها وتحديثها بشكل منتظم بيسر وسهولة .</a:t>
            </a:r>
            <a:endParaRPr lang="en-US" dirty="0"/>
          </a:p>
          <a:p>
            <a:pPr lvl="0" algn="just" rtl="1"/>
            <a:r>
              <a:rPr lang="ar-EG" dirty="0"/>
              <a:t>إعداد قواعد بيانات رقمية (جغرافية أو مكانية )  يسهل استخدامها وتحديثها .</a:t>
            </a:r>
            <a:endParaRPr lang="en-US" dirty="0"/>
          </a:p>
          <a:p>
            <a:pPr lvl="0" algn="just" rtl="1"/>
            <a:r>
              <a:rPr lang="ar-EG" dirty="0"/>
              <a:t>إمكانية الحصول على نسخ من قواعد البيانات المكانية والرقمية </a:t>
            </a:r>
            <a:r>
              <a:rPr lang="ar-EG" dirty="0" smtClean="0"/>
              <a:t>.</a:t>
            </a:r>
            <a:endParaRPr lang="en-US" dirty="0" smtClean="0"/>
          </a:p>
          <a:p>
            <a:pPr lvl="0" algn="just" rtl="1"/>
            <a:r>
              <a:rPr lang="ar-EG" dirty="0"/>
              <a:t>اسقاط قواعد البيانات المكانية ( الخرائط ) بحيث يمكن الحصول على قياسات بوحدات القياس الطولية بيسر ودقة عالية .</a:t>
            </a:r>
            <a:endParaRPr lang="en-US" dirty="0"/>
          </a:p>
          <a:p>
            <a:pPr lvl="0" algn="just" rtl="1"/>
            <a:r>
              <a:rPr lang="ar-EG" dirty="0"/>
              <a:t>إجراء عمليات حسابية بسهولة ويسر ، بغرض تدعيم قواعد البيانات الرقمية.  </a:t>
            </a:r>
            <a:endParaRPr lang="en-US" dirty="0" smtClean="0"/>
          </a:p>
          <a:p>
            <a:pPr lvl="0" algn="just" rtl="1"/>
            <a:r>
              <a:rPr lang="ar-EG" dirty="0"/>
              <a:t>سهولة عمليات البحث و الإستعلام </a:t>
            </a:r>
            <a:r>
              <a:rPr lang="en-US" dirty="0"/>
              <a:t>Query </a:t>
            </a:r>
            <a:r>
              <a:rPr lang="ar-EG" dirty="0"/>
              <a:t> عن المعلومات رقميا ومكانيا بدقة وفى زمن قياسى. </a:t>
            </a:r>
            <a:endParaRPr lang="en-US" dirty="0"/>
          </a:p>
          <a:p>
            <a:pPr lvl="0" algn="just" rtl="1"/>
            <a:r>
              <a:rPr lang="ar-EG" dirty="0"/>
              <a:t>إمكانية المساعدة فى تحديد المواقع الأنسب ، والمسارات الانسب  ، فى ضوء معلومات قواعد البيانات والمعايير المختارة من قِبل المستخدم </a:t>
            </a:r>
            <a:r>
              <a:rPr lang="en-US" dirty="0"/>
              <a:t>User</a:t>
            </a:r>
            <a:r>
              <a:rPr lang="ar-EG" dirty="0"/>
              <a:t> .</a:t>
            </a:r>
            <a:endParaRPr lang="en-US" dirty="0"/>
          </a:p>
          <a:p>
            <a:pPr lvl="0" algn="just" rtl="1"/>
            <a:r>
              <a:rPr lang="ar-EG" dirty="0"/>
              <a:t>دقة اتخاذ القرار حيث يُعتمد فى إتخاذ القرار على قواعد بيانات مكانية ورقمية معا .</a:t>
            </a:r>
            <a:endParaRPr lang="en-US" dirty="0"/>
          </a:p>
          <a:p>
            <a:pPr lvl="0" algn="just" rtl="1"/>
            <a:r>
              <a:rPr lang="ar-EG" dirty="0"/>
              <a:t>القدرة على الاتصال بشبكة المعلومات المحلية والعالمية لتبادل المعلومات وعرضها .</a:t>
            </a:r>
            <a:endParaRPr lang="en-US" dirty="0"/>
          </a:p>
          <a:p>
            <a:pPr lvl="0" algn="just" rtl="1"/>
            <a:endParaRPr lang="en-US" dirty="0"/>
          </a:p>
          <a:p>
            <a:pPr lvl="0" algn="just" rtl="1"/>
            <a:endParaRPr lang="en-US" dirty="0"/>
          </a:p>
          <a:p>
            <a:pPr algn="just"/>
            <a:endParaRPr lang="en-US" dirty="0"/>
          </a:p>
        </p:txBody>
      </p:sp>
    </p:spTree>
    <p:extLst>
      <p:ext uri="{BB962C8B-B14F-4D97-AF65-F5344CB8AC3E}">
        <p14:creationId xmlns:p14="http://schemas.microsoft.com/office/powerpoint/2010/main" val="938881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مكونات نظم المعلومات الجغرافية </a:t>
            </a:r>
            <a:endParaRPr lang="en-US" dirty="0"/>
          </a:p>
        </p:txBody>
      </p:sp>
      <p:sp>
        <p:nvSpPr>
          <p:cNvPr id="3" name="Content Placeholder 2"/>
          <p:cNvSpPr>
            <a:spLocks noGrp="1"/>
          </p:cNvSpPr>
          <p:nvPr>
            <p:ph idx="1"/>
          </p:nvPr>
        </p:nvSpPr>
        <p:spPr>
          <a:xfrm>
            <a:off x="344557" y="1825624"/>
            <a:ext cx="11569147" cy="4826967"/>
          </a:xfrm>
        </p:spPr>
        <p:txBody>
          <a:bodyPr/>
          <a:lstStyle/>
          <a:p>
            <a:pPr algn="just" rtl="1"/>
            <a:r>
              <a:rPr lang="ar-EG" dirty="0"/>
              <a:t>يتكون نظام للمعلومات الجغرافية من خمس مكونات اساسية هى المعلومات الجغرافية والبرمجيات والعتاد والأفراد و الإجراءات أو منهجية إعداد قاعدة البيانات. وفيما يلي عرض مختصر لكل مكون ودورة </a:t>
            </a:r>
            <a:r>
              <a:rPr lang="ar-EG" dirty="0" smtClean="0"/>
              <a:t>:-</a:t>
            </a:r>
            <a:endParaRPr lang="ar-SA" dirty="0" smtClean="0"/>
          </a:p>
          <a:p>
            <a:pPr algn="just" rtl="1"/>
            <a:r>
              <a:rPr lang="ar-SA" dirty="0" smtClean="0"/>
              <a:t>1- </a:t>
            </a:r>
            <a:r>
              <a:rPr lang="ar-EG" b="1" dirty="0"/>
              <a:t>المعلومات الجغرافية</a:t>
            </a:r>
            <a:r>
              <a:rPr lang="ar-EG" dirty="0"/>
              <a:t> </a:t>
            </a:r>
            <a:r>
              <a:rPr lang="en-US" b="1" dirty="0"/>
              <a:t>Geographical Information</a:t>
            </a:r>
            <a:r>
              <a:rPr lang="en-US" dirty="0"/>
              <a:t> </a:t>
            </a:r>
            <a:r>
              <a:rPr lang="ar-SA" dirty="0" smtClean="0"/>
              <a:t> </a:t>
            </a:r>
          </a:p>
          <a:p>
            <a:pPr algn="just" rtl="1"/>
            <a:r>
              <a:rPr lang="ar-EG" dirty="0"/>
              <a:t>عندما نقول أن لدينا خريطة توزيع السكان بدولة ميانمار ، السؤال الأول المتوقع أن يتبادر إلى الذهن اين تقع دولة ميانمار ؟ السؤال الثانى كيف يتوزع السكان فى هذه الدولة ؟ </a:t>
            </a:r>
            <a:endParaRPr lang="en-US" dirty="0"/>
          </a:p>
          <a:p>
            <a:pPr algn="just" rtl="1"/>
            <a:r>
              <a:rPr lang="ar-EG" dirty="0"/>
              <a:t>هكذا تكون البيانات الجغرافية دائما تحمل ضمنا معلومة خاصة بمكان ومعلومة تصف هذا المكان على نحو ما</a:t>
            </a:r>
            <a:r>
              <a:rPr lang="ar-EG" b="1" dirty="0"/>
              <a:t> .</a:t>
            </a:r>
            <a:endParaRPr lang="en-US" dirty="0"/>
          </a:p>
          <a:p>
            <a:pPr algn="just" rtl="1"/>
            <a:r>
              <a:rPr lang="ar-EG" dirty="0"/>
              <a:t> لذا يمكن القول أن البيانات الجغرافية ذات شقين الأول مكانى تعرف بالبيانات المكانية </a:t>
            </a:r>
            <a:r>
              <a:rPr lang="en-US" dirty="0"/>
              <a:t>Spatial Information</a:t>
            </a:r>
            <a:r>
              <a:rPr lang="ar-EG" dirty="0"/>
              <a:t> والثانى وصفى </a:t>
            </a:r>
            <a:r>
              <a:rPr lang="en-US" dirty="0"/>
              <a:t>Descriptive Information  </a:t>
            </a:r>
            <a:r>
              <a:rPr lang="ar-SA" dirty="0"/>
              <a:t> أو رقمى . </a:t>
            </a:r>
            <a:endParaRPr lang="en-US" dirty="0"/>
          </a:p>
        </p:txBody>
      </p:sp>
    </p:spTree>
    <p:extLst>
      <p:ext uri="{BB962C8B-B14F-4D97-AF65-F5344CB8AC3E}">
        <p14:creationId xmlns:p14="http://schemas.microsoft.com/office/powerpoint/2010/main" val="3700197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48" y="251790"/>
            <a:ext cx="11569148" cy="6387549"/>
          </a:xfrm>
        </p:spPr>
        <p:txBody>
          <a:bodyPr/>
          <a:lstStyle/>
          <a:p>
            <a:pPr algn="just" rtl="1">
              <a:lnSpc>
                <a:spcPct val="100000"/>
              </a:lnSpc>
            </a:pPr>
            <a:r>
              <a:rPr lang="ar-SA" b="1" dirty="0" smtClean="0"/>
              <a:t>2- </a:t>
            </a:r>
            <a:r>
              <a:rPr lang="ar-EG" b="1" dirty="0" smtClean="0"/>
              <a:t>البرامج</a:t>
            </a:r>
            <a:r>
              <a:rPr lang="en-US" b="1" dirty="0"/>
              <a:t>Software </a:t>
            </a:r>
            <a:endParaRPr lang="en-US" dirty="0"/>
          </a:p>
          <a:p>
            <a:pPr algn="just" rtl="1">
              <a:lnSpc>
                <a:spcPct val="100000"/>
              </a:lnSpc>
            </a:pPr>
            <a:r>
              <a:rPr lang="ar-EG" dirty="0"/>
              <a:t>هناك الكثير من برامج التى تحمل مسمى نظم المعلومات ، وإذا كان بينها تشابه فيكون فى إدارة قواعد البيانات ، أما الاختلاف فيكون فى الهدف أو طرق التحليل. </a:t>
            </a:r>
            <a:endParaRPr lang="ar-SA" dirty="0" smtClean="0"/>
          </a:p>
          <a:p>
            <a:pPr algn="just" rtl="1">
              <a:lnSpc>
                <a:spcPct val="100000"/>
              </a:lnSpc>
            </a:pPr>
            <a:r>
              <a:rPr lang="ar-SA" b="1" dirty="0" smtClean="0"/>
              <a:t>ا</a:t>
            </a:r>
            <a:r>
              <a:rPr lang="ar-EG" b="1" dirty="0" smtClean="0"/>
              <a:t>لبرامج </a:t>
            </a:r>
            <a:r>
              <a:rPr lang="ar-EG" b="1" dirty="0"/>
              <a:t>مفتوحة المصدر (</a:t>
            </a:r>
            <a:r>
              <a:rPr lang="en-US" b="1" dirty="0"/>
              <a:t>Open source) </a:t>
            </a:r>
            <a:r>
              <a:rPr lang="ar-EG" b="1" dirty="0"/>
              <a:t>و البرامج </a:t>
            </a:r>
            <a:r>
              <a:rPr lang="ar-EG" b="1" dirty="0" smtClean="0"/>
              <a:t>المجانية</a:t>
            </a:r>
            <a:endParaRPr lang="ar-SA" b="1" dirty="0" smtClean="0"/>
          </a:p>
          <a:p>
            <a:pPr algn="just" rtl="1">
              <a:lnSpc>
                <a:spcPct val="100000"/>
              </a:lnSpc>
            </a:pPr>
            <a:r>
              <a:rPr lang="en-US" b="1" dirty="0" err="1"/>
              <a:t>MapWindow</a:t>
            </a:r>
            <a:r>
              <a:rPr lang="en-US" b="1" dirty="0"/>
              <a:t> </a:t>
            </a:r>
            <a:r>
              <a:rPr lang="en-US" b="1" dirty="0" smtClean="0"/>
              <a:t>GIS</a:t>
            </a:r>
            <a:r>
              <a:rPr lang="ar-SA" b="1" dirty="0" smtClean="0"/>
              <a:t> ، </a:t>
            </a:r>
            <a:r>
              <a:rPr lang="en-US" b="1" dirty="0"/>
              <a:t>Map Server </a:t>
            </a:r>
            <a:r>
              <a:rPr lang="en-US" b="1" dirty="0" smtClean="0"/>
              <a:t>GIS</a:t>
            </a:r>
            <a:r>
              <a:rPr lang="ar-SA" b="1" dirty="0" smtClean="0"/>
              <a:t> ،</a:t>
            </a:r>
            <a:r>
              <a:rPr lang="en-US" b="1" dirty="0"/>
              <a:t> </a:t>
            </a:r>
            <a:r>
              <a:rPr lang="en-US" b="1" dirty="0" err="1" smtClean="0"/>
              <a:t>OpenLayers</a:t>
            </a:r>
            <a:r>
              <a:rPr lang="ar-SA" b="1" dirty="0" smtClean="0"/>
              <a:t> ، </a:t>
            </a:r>
            <a:r>
              <a:rPr lang="en-US" b="1" dirty="0" err="1" smtClean="0"/>
              <a:t>Openmap</a:t>
            </a:r>
            <a:r>
              <a:rPr lang="ar-SA" b="1" dirty="0" smtClean="0"/>
              <a:t> ، .....</a:t>
            </a:r>
          </a:p>
          <a:p>
            <a:pPr algn="just" rtl="1">
              <a:lnSpc>
                <a:spcPct val="100000"/>
              </a:lnSpc>
            </a:pPr>
            <a:r>
              <a:rPr lang="ar-EG" b="1" dirty="0"/>
              <a:t>البرامج التجارية (غير المجانية</a:t>
            </a:r>
            <a:r>
              <a:rPr lang="ar-EG" b="1" dirty="0" smtClean="0"/>
              <a:t>)</a:t>
            </a:r>
            <a:endParaRPr lang="ar-SA" b="1" dirty="0" smtClean="0"/>
          </a:p>
          <a:p>
            <a:pPr algn="just" rtl="1">
              <a:lnSpc>
                <a:spcPct val="100000"/>
              </a:lnSpc>
            </a:pPr>
            <a:r>
              <a:rPr lang="en-US" b="1" dirty="0" err="1"/>
              <a:t>Mapinfo</a:t>
            </a:r>
            <a:r>
              <a:rPr lang="en-US" b="1" dirty="0"/>
              <a:t> </a:t>
            </a:r>
            <a:r>
              <a:rPr lang="en-US" b="1" dirty="0" smtClean="0"/>
              <a:t>GIS</a:t>
            </a:r>
            <a:r>
              <a:rPr lang="ar-SA" b="1" dirty="0" smtClean="0"/>
              <a:t> ، </a:t>
            </a:r>
            <a:r>
              <a:rPr lang="en-US" b="1" dirty="0"/>
              <a:t>ESRI </a:t>
            </a:r>
            <a:r>
              <a:rPr lang="en-US" b="1" dirty="0" smtClean="0"/>
              <a:t>GIS</a:t>
            </a:r>
            <a:r>
              <a:rPr lang="ar-SA" b="1" dirty="0" smtClean="0"/>
              <a:t> ، </a:t>
            </a:r>
            <a:r>
              <a:rPr lang="en-US" b="1" dirty="0"/>
              <a:t>ERDAS </a:t>
            </a:r>
            <a:r>
              <a:rPr lang="en-US" b="1" dirty="0" smtClean="0"/>
              <a:t>GIS</a:t>
            </a:r>
            <a:r>
              <a:rPr lang="ar-SA" b="1" dirty="0" smtClean="0"/>
              <a:t> ، </a:t>
            </a:r>
            <a:r>
              <a:rPr lang="en-US" b="1" dirty="0"/>
              <a:t>Global Mapper </a:t>
            </a:r>
            <a:r>
              <a:rPr lang="en-US" b="1" dirty="0" smtClean="0"/>
              <a:t>GIS</a:t>
            </a:r>
            <a:r>
              <a:rPr lang="ar-SA" b="1" dirty="0" smtClean="0"/>
              <a:t> ، </a:t>
            </a:r>
            <a:r>
              <a:rPr lang="en-US" b="1" dirty="0"/>
              <a:t>Surfer </a:t>
            </a:r>
            <a:r>
              <a:rPr lang="en-US" b="1" dirty="0" smtClean="0"/>
              <a:t>GIS</a:t>
            </a:r>
            <a:r>
              <a:rPr lang="ar-SA" b="1" dirty="0" smtClean="0"/>
              <a:t> ،</a:t>
            </a:r>
            <a:r>
              <a:rPr lang="en-US" b="1" dirty="0"/>
              <a:t> </a:t>
            </a:r>
            <a:r>
              <a:rPr lang="en-US" b="1" dirty="0" err="1"/>
              <a:t>GeoMedia</a:t>
            </a:r>
            <a:r>
              <a:rPr lang="en-US" b="1" dirty="0"/>
              <a:t> </a:t>
            </a:r>
            <a:r>
              <a:rPr lang="en-US" b="1" dirty="0" smtClean="0"/>
              <a:t>GIS</a:t>
            </a:r>
            <a:r>
              <a:rPr lang="ar-SA" b="1" dirty="0" smtClean="0"/>
              <a:t> ، .........</a:t>
            </a:r>
          </a:p>
          <a:p>
            <a:pPr algn="just" rtl="1">
              <a:lnSpc>
                <a:spcPct val="100000"/>
              </a:lnSpc>
            </a:pPr>
            <a:r>
              <a:rPr lang="ar-SA" b="1" dirty="0" smtClean="0"/>
              <a:t>3- </a:t>
            </a:r>
            <a:r>
              <a:rPr lang="ar-EG" b="1" dirty="0" smtClean="0"/>
              <a:t>ا</a:t>
            </a:r>
            <a:r>
              <a:rPr lang="ar-SA" b="1" dirty="0"/>
              <a:t>لعتاد</a:t>
            </a:r>
            <a:r>
              <a:rPr lang="ar-EG" b="1" dirty="0"/>
              <a:t>   </a:t>
            </a:r>
            <a:r>
              <a:rPr lang="en-US" b="1" dirty="0"/>
              <a:t> Hardware</a:t>
            </a:r>
            <a:r>
              <a:rPr lang="ar-EG" dirty="0"/>
              <a:t>  </a:t>
            </a:r>
            <a:endParaRPr lang="en-US" dirty="0"/>
          </a:p>
          <a:p>
            <a:pPr algn="just" rtl="1">
              <a:lnSpc>
                <a:spcPct val="100000"/>
              </a:lnSpc>
            </a:pPr>
            <a:r>
              <a:rPr lang="ar-EG" dirty="0"/>
              <a:t>لاشك أن المكونات المادية ( العتاد ) اصبحت معروفة للجميع ، لكن  استخدام برامج نظم المعلومات الجغرافية تحتاج على نحو خاص لبعض المكونات المادية من الحاسب الآلى الخاصة مثل الماسح الضوئى </a:t>
            </a:r>
            <a:r>
              <a:rPr lang="en-US" dirty="0"/>
              <a:t>Scanner</a:t>
            </a:r>
            <a:r>
              <a:rPr lang="ar-EG" dirty="0"/>
              <a:t> ، ولوحة الترقيم </a:t>
            </a:r>
            <a:r>
              <a:rPr lang="en-US" dirty="0"/>
              <a:t>Digitizing Table </a:t>
            </a:r>
            <a:r>
              <a:rPr lang="ar-EG" dirty="0"/>
              <a:t> ، وطابعة الخرائط </a:t>
            </a:r>
            <a:r>
              <a:rPr lang="en-US" dirty="0"/>
              <a:t>Plotter</a:t>
            </a:r>
            <a:r>
              <a:rPr lang="ar-EG" dirty="0"/>
              <a:t>. </a:t>
            </a:r>
            <a:endParaRPr lang="ar-SA" dirty="0" smtClean="0"/>
          </a:p>
          <a:p>
            <a:pPr algn="just" rtl="1">
              <a:lnSpc>
                <a:spcPct val="100000"/>
              </a:lnSpc>
            </a:pPr>
            <a:endParaRPr lang="en-US" dirty="0"/>
          </a:p>
          <a:p>
            <a:pPr algn="just" rtl="1">
              <a:lnSpc>
                <a:spcPct val="100000"/>
              </a:lnSpc>
            </a:pPr>
            <a:endParaRPr lang="en-US" dirty="0"/>
          </a:p>
          <a:p>
            <a:pPr algn="just">
              <a:lnSpc>
                <a:spcPct val="100000"/>
              </a:lnSpc>
            </a:pPr>
            <a:endParaRPr lang="en-US" dirty="0"/>
          </a:p>
        </p:txBody>
      </p:sp>
    </p:spTree>
    <p:extLst>
      <p:ext uri="{BB962C8B-B14F-4D97-AF65-F5344CB8AC3E}">
        <p14:creationId xmlns:p14="http://schemas.microsoft.com/office/powerpoint/2010/main" val="325662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4106</Words>
  <Application>Microsoft Office PowerPoint</Application>
  <PresentationFormat>Widescreen</PresentationFormat>
  <Paragraphs>209</Paragraphs>
  <Slides>46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Sakkal Majalla</vt:lpstr>
      <vt:lpstr>Simplified Arabic</vt:lpstr>
      <vt:lpstr>Times New Roman</vt:lpstr>
      <vt:lpstr>Office Theme</vt:lpstr>
      <vt:lpstr>Geographical Information System</vt:lpstr>
      <vt:lpstr>أنواع نظم المعلومات او برامج  (DBMS ) RDBMS</vt:lpstr>
      <vt:lpstr>تاريخ نظم المعلومات الجغرافية  </vt:lpstr>
      <vt:lpstr>PowerPoint Presentation</vt:lpstr>
      <vt:lpstr>PowerPoint Presentation</vt:lpstr>
      <vt:lpstr>التعريف بنظم المعلومات الجغرافية </vt:lpstr>
      <vt:lpstr>PowerPoint Presentation</vt:lpstr>
      <vt:lpstr>مكونات نظم المعلومات الجغرافية </vt:lpstr>
      <vt:lpstr>PowerPoint Presentation</vt:lpstr>
      <vt:lpstr>PowerPoint Presentation</vt:lpstr>
      <vt:lpstr>PowerPoint Presentation</vt:lpstr>
      <vt:lpstr>بناء نظام معلومات جغرافي </vt:lpstr>
      <vt:lpstr>المراجع الجيوديسية العالمية</vt:lpstr>
      <vt:lpstr>الألبسويد Ellipsoid  : الشكل الرياضى للأرض أو الشكل النظرى للأرض  </vt:lpstr>
      <vt:lpstr>PowerPoint Presentation</vt:lpstr>
      <vt:lpstr>مسقط الخريطة Projection Map</vt:lpstr>
      <vt:lpstr>PowerPoint Presentation</vt:lpstr>
      <vt:lpstr>كيف يتم التوفيق بين ال Ellipsoid الحديث و القديم اى بين Helmert 1906 و WGS 84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الخرائط الطبوغرافية المصرية</vt:lpstr>
      <vt:lpstr>PowerPoint Presentation</vt:lpstr>
      <vt:lpstr>PowerPoint Presentation</vt:lpstr>
      <vt:lpstr>PowerPoint Presentation</vt:lpstr>
      <vt:lpstr>PowerPoint Presentation</vt:lpstr>
      <vt:lpstr>PowerPoint Presentation</vt:lpstr>
      <vt:lpstr>PowerPoint Presentation</vt:lpstr>
      <vt:lpstr>التحليل المكاني لنموذج المصفوفة Raster </vt:lpstr>
      <vt:lpstr>PowerPoint Presentation</vt:lpstr>
      <vt:lpstr>PowerPoint Presentation</vt:lpstr>
      <vt:lpstr>التحليل المكاني للنموذج الاتجاهي Vector</vt:lpstr>
      <vt:lpstr>PowerPoint Presentation</vt:lpstr>
      <vt:lpstr>PowerPoint Presentation</vt:lpstr>
      <vt:lpstr>الفرق بين تقنتى الفيكتور Vector  و الراستر Raster</vt:lpstr>
      <vt:lpstr>PowerPoint Presentation</vt:lpstr>
      <vt:lpstr>نظم المعلومات الجغرافية أداة أم تقنية أم علم  ؟</vt:lpstr>
      <vt:lpstr>مكونات نظم المعلومات الجغرافية</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Geographical Information System</dc:title>
  <dc:creator>user</dc:creator>
  <cp:lastModifiedBy>user</cp:lastModifiedBy>
  <cp:revision>38</cp:revision>
  <dcterms:created xsi:type="dcterms:W3CDTF">2018-02-24T09:26:00Z</dcterms:created>
  <dcterms:modified xsi:type="dcterms:W3CDTF">2020-03-20T09:38:03Z</dcterms:modified>
</cp:coreProperties>
</file>