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372" r:id="rId2"/>
    <p:sldId id="256" r:id="rId3"/>
    <p:sldId id="258" r:id="rId4"/>
    <p:sldId id="257" r:id="rId5"/>
    <p:sldId id="260" r:id="rId6"/>
    <p:sldId id="261" r:id="rId7"/>
    <p:sldId id="267" r:id="rId8"/>
    <p:sldId id="268" r:id="rId9"/>
    <p:sldId id="269" r:id="rId10"/>
    <p:sldId id="270" r:id="rId11"/>
    <p:sldId id="271" r:id="rId12"/>
    <p:sldId id="272" r:id="rId13"/>
    <p:sldId id="273" r:id="rId14"/>
    <p:sldId id="274" r:id="rId15"/>
    <p:sldId id="275" r:id="rId16"/>
    <p:sldId id="262" r:id="rId17"/>
    <p:sldId id="276" r:id="rId18"/>
    <p:sldId id="277" r:id="rId19"/>
    <p:sldId id="278" r:id="rId20"/>
    <p:sldId id="279" r:id="rId21"/>
    <p:sldId id="280" r:id="rId22"/>
    <p:sldId id="281" r:id="rId23"/>
    <p:sldId id="263" r:id="rId24"/>
    <p:sldId id="282" r:id="rId25"/>
    <p:sldId id="283" r:id="rId26"/>
    <p:sldId id="284" r:id="rId27"/>
    <p:sldId id="285" r:id="rId28"/>
    <p:sldId id="286" r:id="rId29"/>
    <p:sldId id="287" r:id="rId30"/>
    <p:sldId id="264" r:id="rId31"/>
    <p:sldId id="288" r:id="rId32"/>
    <p:sldId id="289" r:id="rId33"/>
    <p:sldId id="290" r:id="rId34"/>
    <p:sldId id="291" r:id="rId35"/>
    <p:sldId id="292" r:id="rId36"/>
    <p:sldId id="293" r:id="rId37"/>
    <p:sldId id="294" r:id="rId38"/>
    <p:sldId id="295" r:id="rId39"/>
    <p:sldId id="296" r:id="rId40"/>
    <p:sldId id="265" r:id="rId41"/>
    <p:sldId id="297" r:id="rId42"/>
    <p:sldId id="298" r:id="rId43"/>
    <p:sldId id="299" r:id="rId44"/>
    <p:sldId id="266"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51" r:id="rId60"/>
    <p:sldId id="352" r:id="rId61"/>
    <p:sldId id="353" r:id="rId62"/>
    <p:sldId id="354" r:id="rId63"/>
    <p:sldId id="355" r:id="rId64"/>
    <p:sldId id="357" r:id="rId65"/>
    <p:sldId id="358" r:id="rId66"/>
    <p:sldId id="356" r:id="rId67"/>
    <p:sldId id="359" r:id="rId68"/>
    <p:sldId id="360" r:id="rId69"/>
    <p:sldId id="362" r:id="rId70"/>
    <p:sldId id="363" r:id="rId71"/>
    <p:sldId id="361" r:id="rId72"/>
    <p:sldId id="364" r:id="rId73"/>
    <p:sldId id="366" r:id="rId74"/>
    <p:sldId id="367" r:id="rId75"/>
    <p:sldId id="368" r:id="rId76"/>
    <p:sldId id="369" r:id="rId77"/>
    <p:sldId id="370" r:id="rId78"/>
    <p:sldId id="365" r:id="rId79"/>
    <p:sldId id="371" r:id="rId80"/>
    <p:sldId id="373" r:id="rId81"/>
  </p:sldIdLst>
  <p:sldSz cx="9144000" cy="6858000" type="screen4x3"/>
  <p:notesSz cx="6858000" cy="9144000"/>
  <p:embeddedFontLst>
    <p:embeddedFont>
      <p:font typeface="Hacen Tunisia Bold" charset="-78"/>
      <p:regular r:id="rId82"/>
    </p:embeddedFont>
    <p:embeddedFont>
      <p:font typeface="Andalus" pitchFamily="18" charset="-78"/>
      <p:regular r:id="rId83"/>
    </p:embeddedFont>
    <p:embeddedFont>
      <p:font typeface="Hacen Freehand" charset="-78"/>
      <p:regular r:id="rId84"/>
    </p:embeddedFont>
    <p:embeddedFont>
      <p:font typeface="Estrangelo Edessa" pitchFamily="66" charset="0"/>
      <p:regular r:id="rId85"/>
    </p:embeddedFont>
    <p:embeddedFont>
      <p:font typeface="Calibri" pitchFamily="34" charset="0"/>
      <p:regular r:id="rId86"/>
      <p:bold r:id="rId87"/>
      <p:italic r:id="rId88"/>
      <p:boldItalic r:id="rId89"/>
    </p:embeddedFont>
    <p:embeddedFont>
      <p:font typeface="PT Bold Heading" charset="-78"/>
      <p:regular r:id="rId90"/>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29" autoAdjust="0"/>
    <p:restoredTop sz="94660" autoAdjust="0"/>
  </p:normalViewPr>
  <p:slideViewPr>
    <p:cSldViewPr>
      <p:cViewPr>
        <p:scale>
          <a:sx n="70" d="100"/>
          <a:sy n="70" d="100"/>
        </p:scale>
        <p:origin x="-1170" y="-276"/>
      </p:cViewPr>
      <p:guideLst>
        <p:guide orient="horz" pos="2160"/>
        <p:guide pos="2880"/>
      </p:guideLst>
    </p:cSldViewPr>
  </p:slideViewPr>
  <p:outlineViewPr>
    <p:cViewPr>
      <p:scale>
        <a:sx n="33" d="100"/>
        <a:sy n="33" d="100"/>
      </p:scale>
      <p:origin x="0" y="77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1285860"/>
            <a:ext cx="9144000" cy="5357850"/>
          </a:xfrm>
          <a:prstGeom prst="rect">
            <a:avLst/>
          </a:prstGeom>
          <a:solidFill>
            <a:schemeClr val="bg1">
              <a:lumMod val="8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userDrawn="1"/>
        </p:nvSpPr>
        <p:spPr>
          <a:xfrm>
            <a:off x="156226" y="107032"/>
            <a:ext cx="1285884" cy="1071570"/>
          </a:xfrm>
          <a:prstGeom prst="rect">
            <a:avLst/>
          </a:prstGeom>
          <a:blipFill dpi="0" rotWithShape="1">
            <a:blip r:embed="rId2" cstate="print"/>
            <a:srcRect/>
            <a:stretch>
              <a:fillRect l="-33000" t="-18000"/>
            </a:stretch>
          </a:blip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userDrawn="1"/>
        </p:nvSpPr>
        <p:spPr>
          <a:xfrm>
            <a:off x="0" y="1285860"/>
            <a:ext cx="9144000" cy="1428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userDrawn="1"/>
        </p:nvSpPr>
        <p:spPr>
          <a:xfrm>
            <a:off x="-32" y="6573404"/>
            <a:ext cx="9144000" cy="1428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userDrawn="1"/>
        </p:nvSpPr>
        <p:spPr>
          <a:xfrm>
            <a:off x="1571604" y="107032"/>
            <a:ext cx="7429552" cy="107157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إستراتيجية لعب الأدوار والتخيل</a:t>
            </a:r>
          </a:p>
        </p:txBody>
      </p:sp>
      <p:pic>
        <p:nvPicPr>
          <p:cNvPr id="10" name="صورة 9"/>
          <p:cNvPicPr/>
          <p:nvPr userDrawn="1"/>
        </p:nvPicPr>
        <p:blipFill>
          <a:blip r:embed="rId3" cstate="print">
            <a:clrChange>
              <a:clrFrom>
                <a:srgbClr val="FFFFFF"/>
              </a:clrFrom>
              <a:clrTo>
                <a:srgbClr val="FFFFFF">
                  <a:alpha val="0"/>
                </a:srgbClr>
              </a:clrTo>
            </a:clrChange>
          </a:blip>
          <a:srcRect l="9871" t="8182"/>
          <a:stretch>
            <a:fillRect/>
          </a:stretch>
        </p:blipFill>
        <p:spPr bwMode="auto">
          <a:xfrm>
            <a:off x="8286776" y="428604"/>
            <a:ext cx="495066" cy="505566"/>
          </a:xfrm>
          <a:prstGeom prst="rect">
            <a:avLst/>
          </a:prstGeom>
          <a:noFill/>
          <a:ln w="9525">
            <a:noFill/>
            <a:miter lim="800000"/>
            <a:headEnd/>
            <a:tailEnd/>
          </a:ln>
        </p:spPr>
      </p:pic>
      <p:pic>
        <p:nvPicPr>
          <p:cNvPr id="16" name="صورة 15"/>
          <p:cNvPicPr/>
          <p:nvPr userDrawn="1"/>
        </p:nvPicPr>
        <p:blipFill>
          <a:blip r:embed="rId3" cstate="print">
            <a:clrChange>
              <a:clrFrom>
                <a:srgbClr val="FFFFFF"/>
              </a:clrFrom>
              <a:clrTo>
                <a:srgbClr val="FFFFFF">
                  <a:alpha val="0"/>
                </a:srgbClr>
              </a:clrTo>
            </a:clrChange>
          </a:blip>
          <a:srcRect l="9871" t="8182"/>
          <a:stretch>
            <a:fillRect/>
          </a:stretch>
        </p:blipFill>
        <p:spPr bwMode="auto">
          <a:xfrm>
            <a:off x="1933794" y="428604"/>
            <a:ext cx="495066" cy="50556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CFC23E-BDBB-47AD-8235-C98D90BCDEA6}" type="datetimeFigureOut">
              <a:rPr lang="ar-SA" smtClean="0"/>
              <a:pPr/>
              <a:t>17/02/1437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F9B852-3C61-4B3F-9D79-AC644C607E0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CFC23E-BDBB-47AD-8235-C98D90BCDEA6}" type="datetimeFigureOut">
              <a:rPr lang="ar-SA" smtClean="0"/>
              <a:pPr/>
              <a:t>17/02/1437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F9B852-3C61-4B3F-9D79-AC644C607E0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10.gif"/><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2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16.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11.gif"/><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2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16.xml"/><Relationship Id="rId9" Type="http://schemas.openxmlformats.org/officeDocument/2006/relationships/slide" Target="slide7.xml"/><Relationship Id="rId1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12.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2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16.xml"/><Relationship Id="rId9" Type="http://schemas.openxmlformats.org/officeDocument/2006/relationships/slide" Target="slide7.xml"/><Relationship Id="rId14"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19.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19.xml"/><Relationship Id="rId2" Type="http://schemas.openxmlformats.org/officeDocument/2006/relationships/image" Target="../media/image7.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16.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19.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19.xml"/><Relationship Id="rId2" Type="http://schemas.openxmlformats.org/officeDocument/2006/relationships/image" Target="../media/image7.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16.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19.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19.xml"/><Relationship Id="rId2" Type="http://schemas.openxmlformats.org/officeDocument/2006/relationships/image" Target="../media/image8.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16.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19.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slide" Target="slide24.xml"/><Relationship Id="rId14" Type="http://schemas.openxmlformats.org/officeDocument/2006/relationships/slide" Target="slide29.xml"/></Relationships>
</file>

<file path=ppt/slides/_rels/slide2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26.xml"/><Relationship Id="rId2" Type="http://schemas.openxmlformats.org/officeDocument/2006/relationships/image" Target="../media/image8.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slide" Target="slide16.xml"/><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slide" Target="slide24.xml"/><Relationship Id="rId14" Type="http://schemas.openxmlformats.org/officeDocument/2006/relationships/slide" Target="slide29.xml"/></Relationships>
</file>

<file path=ppt/slides/_rels/slide2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26.xml"/><Relationship Id="rId2" Type="http://schemas.openxmlformats.org/officeDocument/2006/relationships/image" Target="../media/image8.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slide" Target="slide16.xml"/><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slide" Target="slide24.xml"/><Relationship Id="rId14" Type="http://schemas.openxmlformats.org/officeDocument/2006/relationships/slide" Target="slide29.xml"/></Relationships>
</file>

<file path=ppt/slides/_rels/slide2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27.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26.xml"/><Relationship Id="rId2" Type="http://schemas.openxmlformats.org/officeDocument/2006/relationships/image" Target="../media/image12.jpeg"/><Relationship Id="rId16"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slide" Target="slide16.xml"/><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23.xml"/><Relationship Id="rId15" Type="http://schemas.openxmlformats.org/officeDocument/2006/relationships/image" Target="../media/image6.gif"/><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slide" Target="slide24.xml"/><Relationship Id="rId14" Type="http://schemas.openxmlformats.org/officeDocument/2006/relationships/slide" Target="slide29.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1.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image" Target="../media/image12.jpeg"/><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2.xml"/><Relationship Id="rId5" Type="http://schemas.openxmlformats.org/officeDocument/2006/relationships/slide" Target="slide16.xml"/><Relationship Id="rId15" Type="http://schemas.openxmlformats.org/officeDocument/2006/relationships/slide" Target="slide36.xml"/><Relationship Id="rId10" Type="http://schemas.openxmlformats.org/officeDocument/2006/relationships/slide" Target="slide31.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35.xml"/></Relationships>
</file>

<file path=ppt/slides/_rels/slide32.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3.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image" Target="../media/image12.jpeg"/><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2.xml"/><Relationship Id="rId5" Type="http://schemas.openxmlformats.org/officeDocument/2006/relationships/slide" Target="slide16.xml"/><Relationship Id="rId15" Type="http://schemas.openxmlformats.org/officeDocument/2006/relationships/slide" Target="slide36.xml"/><Relationship Id="rId10" Type="http://schemas.openxmlformats.org/officeDocument/2006/relationships/slide" Target="slide31.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image" Target="../media/image12.jpeg"/><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2.xml"/><Relationship Id="rId5" Type="http://schemas.openxmlformats.org/officeDocument/2006/relationships/slide" Target="slide16.xml"/><Relationship Id="rId15" Type="http://schemas.openxmlformats.org/officeDocument/2006/relationships/slide" Target="slide36.xml"/><Relationship Id="rId10" Type="http://schemas.openxmlformats.org/officeDocument/2006/relationships/slide" Target="slide31.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35.xml"/></Relationships>
</file>

<file path=ppt/slides/_rels/slide3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8.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3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35.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34.xml"/><Relationship Id="rId17" Type="http://schemas.openxmlformats.org/officeDocument/2006/relationships/slide" Target="slide39.xml"/><Relationship Id="rId2" Type="http://schemas.openxmlformats.org/officeDocument/2006/relationships/slide" Target="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3.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31.xml"/><Relationship Id="rId14" Type="http://schemas.openxmlformats.org/officeDocument/2006/relationships/slide" Target="slide36.xml"/></Relationships>
</file>

<file path=ppt/slides/_rels/slide4.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10" Type="http://schemas.openxmlformats.org/officeDocument/2006/relationships/image" Target="../media/image6.gif"/><Relationship Id="rId4" Type="http://schemas.openxmlformats.org/officeDocument/2006/relationships/slide" Target="slide16.xml"/><Relationship Id="rId9"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image" Target="../media/image6.gi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43.xml"/><Relationship Id="rId5" Type="http://schemas.openxmlformats.org/officeDocument/2006/relationships/slide" Target="slide23.xml"/><Relationship Id="rId10" Type="http://schemas.openxmlformats.org/officeDocument/2006/relationships/slide" Target="slide42.xml"/><Relationship Id="rId4" Type="http://schemas.openxmlformats.org/officeDocument/2006/relationships/slide" Target="slide16.xml"/><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image" Target="../media/image6.gi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43.xml"/><Relationship Id="rId5" Type="http://schemas.openxmlformats.org/officeDocument/2006/relationships/slide" Target="slide23.xml"/><Relationship Id="rId10" Type="http://schemas.openxmlformats.org/officeDocument/2006/relationships/slide" Target="slide42.xml"/><Relationship Id="rId4" Type="http://schemas.openxmlformats.org/officeDocument/2006/relationships/slide" Target="slide16.xml"/><Relationship Id="rId9"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image" Target="../media/image6.gi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43.xml"/><Relationship Id="rId5" Type="http://schemas.openxmlformats.org/officeDocument/2006/relationships/slide" Target="slide23.xml"/><Relationship Id="rId10" Type="http://schemas.openxmlformats.org/officeDocument/2006/relationships/slide" Target="slide42.xml"/><Relationship Id="rId4" Type="http://schemas.openxmlformats.org/officeDocument/2006/relationships/slide" Target="slide16.xml"/><Relationship Id="rId9" Type="http://schemas.openxmlformats.org/officeDocument/2006/relationships/slide" Target="slide41.xml"/></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image" Target="../media/image6.gi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43.xml"/><Relationship Id="rId5" Type="http://schemas.openxmlformats.org/officeDocument/2006/relationships/slide" Target="slide23.xml"/><Relationship Id="rId10" Type="http://schemas.openxmlformats.org/officeDocument/2006/relationships/slide" Target="slide42.xml"/><Relationship Id="rId4" Type="http://schemas.openxmlformats.org/officeDocument/2006/relationships/slide" Target="slide16.xml"/><Relationship Id="rId9" Type="http://schemas.openxmlformats.org/officeDocument/2006/relationships/slide" Target="slide41.xml"/></Relationships>
</file>

<file path=ppt/slides/_rels/slide44.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4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4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4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48.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4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16.xml"/><Relationship Id="rId9" Type="http://schemas.openxmlformats.org/officeDocument/2006/relationships/image" Target="../media/image6.gif"/></Relationships>
</file>

<file path=ppt/slides/_rels/slide5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1.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2.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4.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3.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40.xml"/><Relationship Id="rId12" Type="http://schemas.openxmlformats.org/officeDocument/2006/relationships/slide" Target="slide52.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5.xml"/><Relationship Id="rId16" Type="http://schemas.openxmlformats.org/officeDocument/2006/relationships/slide" Target="slide47.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51.xml"/><Relationship Id="rId24" Type="http://schemas.openxmlformats.org/officeDocument/2006/relationships/slide" Target="slide55.xml"/><Relationship Id="rId5" Type="http://schemas.openxmlformats.org/officeDocument/2006/relationships/slide" Target="slide23.xml"/><Relationship Id="rId15" Type="http://schemas.openxmlformats.org/officeDocument/2006/relationships/slide" Target="slide48.xml"/><Relationship Id="rId23" Type="http://schemas.openxmlformats.org/officeDocument/2006/relationships/slide" Target="slide54.xml"/><Relationship Id="rId28" Type="http://schemas.openxmlformats.org/officeDocument/2006/relationships/image" Target="../media/image6.gif"/><Relationship Id="rId10" Type="http://schemas.openxmlformats.org/officeDocument/2006/relationships/slide" Target="slide50.xml"/><Relationship Id="rId19"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49.xml"/><Relationship Id="rId14" Type="http://schemas.openxmlformats.org/officeDocument/2006/relationships/slide" Target="slide36.xml"/><Relationship Id="rId22" Type="http://schemas.openxmlformats.org/officeDocument/2006/relationships/slide" Target="slide27.xml"/><Relationship Id="rId27" Type="http://schemas.openxmlformats.org/officeDocument/2006/relationships/slide" Target="slide58.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gi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s>
</file>

<file path=ppt/slides/_rels/slide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11.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gi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s>
</file>

<file path=ppt/slides/_rels/slide61.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gi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gi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61.xml"/><Relationship Id="rId7" Type="http://schemas.openxmlformats.org/officeDocument/2006/relationships/slide" Target="slide64.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 Id="rId9" Type="http://schemas.openxmlformats.org/officeDocument/2006/relationships/image" Target="../media/image6.gif"/></Relationships>
</file>

<file path=ppt/slides/_rels/slide6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61.xml"/><Relationship Id="rId7" Type="http://schemas.openxmlformats.org/officeDocument/2006/relationships/slide" Target="slide64.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 Id="rId9" Type="http://schemas.openxmlformats.org/officeDocument/2006/relationships/image" Target="../media/image6.gif"/></Relationships>
</file>

<file path=ppt/slides/_rels/slide65.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61.xml"/><Relationship Id="rId7" Type="http://schemas.openxmlformats.org/officeDocument/2006/relationships/slide" Target="slide64.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 Id="rId9" Type="http://schemas.openxmlformats.org/officeDocument/2006/relationships/image" Target="../media/image6.gif"/></Relationships>
</file>

<file path=ppt/slides/_rels/slide66.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image" Target="../media/image6.gif"/><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2.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slide" Target="slide71.xml"/></Relationships>
</file>

<file path=ppt/slides/_rels/slide68.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71.xm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2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16.xml"/><Relationship Id="rId9" Type="http://schemas.openxmlformats.org/officeDocument/2006/relationships/slide" Target="slide7.xml"/><Relationship Id="rId14" Type="http://schemas.openxmlformats.org/officeDocument/2006/relationships/slide" Target="slide12.xml"/></Relationships>
</file>

<file path=ppt/slides/_rels/slide70.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9.xml"/><Relationship Id="rId4" Type="http://schemas.openxmlformats.org/officeDocument/2006/relationships/slide" Target="slide71.xml"/></Relationships>
</file>

<file path=ppt/slides/_rels/slide71.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2.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3.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4.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5.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6.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7.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8.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79.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6.gif"/><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71.xml"/></Relationships>
</file>

<file path=ppt/slides/_rels/slide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9.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8.xml"/><Relationship Id="rId5" Type="http://schemas.openxmlformats.org/officeDocument/2006/relationships/slide" Target="slide16.xml"/><Relationship Id="rId15" Type="http://schemas.openxmlformats.org/officeDocument/2006/relationships/slide" Target="slide12.xml"/><Relationship Id="rId10" Type="http://schemas.openxmlformats.org/officeDocument/2006/relationships/slide" Target="slide7.xml"/><Relationship Id="rId19" Type="http://schemas.openxmlformats.org/officeDocument/2006/relationships/image" Target="../media/image6.gif"/><Relationship Id="rId4" Type="http://schemas.openxmlformats.org/officeDocument/2006/relationships/slide" Target="slide6.xml"/><Relationship Id="rId9" Type="http://schemas.openxmlformats.org/officeDocument/2006/relationships/slide" Target="slide44.xml"/><Relationship Id="rId14" Type="http://schemas.openxmlformats.org/officeDocument/2006/relationships/slide" Target="slide11.xml"/></Relationships>
</file>

<file path=ppt/slides/_rels/slide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11.xml"/><Relationship Id="rId18" Type="http://schemas.openxmlformats.org/officeDocument/2006/relationships/image" Target="../media/image6.gif"/><Relationship Id="rId3" Type="http://schemas.openxmlformats.org/officeDocument/2006/relationships/slide" Target="slide6.xml"/><Relationship Id="rId7" Type="http://schemas.openxmlformats.org/officeDocument/2006/relationships/slide" Target="slide40.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2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16.xml"/><Relationship Id="rId9" Type="http://schemas.openxmlformats.org/officeDocument/2006/relationships/slide" Target="slide7.xml"/><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57224" y="2285992"/>
            <a:ext cx="7429552" cy="2571768"/>
          </a:xfrm>
          <a:prstGeom prst="rect">
            <a:avLst/>
          </a:prstGeom>
          <a:solidFill>
            <a:schemeClr val="bg1">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إستراتيجية لعب الأدوار </a:t>
            </a:r>
            <a:endParaRPr lang="ar-SA" sz="3600" b="1" dirty="0" smtClean="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endParaRPr>
          </a:p>
          <a:p>
            <a:pPr algn="ctr"/>
            <a:endParaRPr lang="ar-SA" sz="3600" b="1" dirty="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endParaRPr>
          </a:p>
          <a:p>
            <a:pPr algn="ctr"/>
            <a:r>
              <a:rPr lang="ar-SA"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بإشراف الدكتورة </a:t>
            </a:r>
            <a:r>
              <a:rPr lang="ar-SA"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 فايزة </a:t>
            </a:r>
            <a:r>
              <a:rPr lang="ar-SA" sz="2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فاروق عبد السلام بسيوني</a:t>
            </a:r>
          </a:p>
          <a:p>
            <a:pPr algn="ctr"/>
            <a:endParaRPr lang="ar-SA" b="1" dirty="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endParaRPr>
          </a:p>
        </p:txBody>
      </p:sp>
      <p:pic>
        <p:nvPicPr>
          <p:cNvPr id="5" name="صورة 4"/>
          <p:cNvPicPr/>
          <p:nvPr/>
        </p:nvPicPr>
        <p:blipFill>
          <a:blip r:embed="rId2" cstate="print">
            <a:clrChange>
              <a:clrFrom>
                <a:srgbClr val="FFFFFF"/>
              </a:clrFrom>
              <a:clrTo>
                <a:srgbClr val="FFFFFF">
                  <a:alpha val="0"/>
                </a:srgbClr>
              </a:clrTo>
            </a:clrChange>
          </a:blip>
          <a:srcRect l="9871" t="8182"/>
          <a:stretch>
            <a:fillRect/>
          </a:stretch>
        </p:blipFill>
        <p:spPr bwMode="auto">
          <a:xfrm>
            <a:off x="7500958" y="2571744"/>
            <a:ext cx="495066" cy="505566"/>
          </a:xfrm>
          <a:prstGeom prst="rect">
            <a:avLst/>
          </a:prstGeom>
          <a:noFill/>
          <a:ln w="9525">
            <a:noFill/>
            <a:miter lim="800000"/>
            <a:headEnd/>
            <a:tailEnd/>
          </a:ln>
        </p:spPr>
      </p:pic>
      <p:pic>
        <p:nvPicPr>
          <p:cNvPr id="7" name="صورة 6" descr="uqu_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571868" y="129204"/>
            <a:ext cx="1714512" cy="1285884"/>
          </a:xfrm>
          <a:prstGeom prst="rect">
            <a:avLst/>
          </a:prstGeom>
        </p:spPr>
      </p:pic>
      <p:sp>
        <p:nvSpPr>
          <p:cNvPr id="8" name="مستطيل 7"/>
          <p:cNvSpPr/>
          <p:nvPr/>
        </p:nvSpPr>
        <p:spPr>
          <a:xfrm>
            <a:off x="6643702" y="285728"/>
            <a:ext cx="2214546" cy="892552"/>
          </a:xfrm>
          <a:prstGeom prst="rect">
            <a:avLst/>
          </a:prstGeom>
        </p:spPr>
        <p:txBody>
          <a:bodyPr wrap="square">
            <a:spAutoFit/>
          </a:bodyPr>
          <a:lstStyle/>
          <a:p>
            <a:pPr algn="ctr"/>
            <a:r>
              <a:rPr lang="ar-SA" sz="1300" dirty="0" smtClean="0">
                <a:solidFill>
                  <a:schemeClr val="bg1"/>
                </a:solidFill>
                <a:latin typeface="Hacen Freehand" pitchFamily="2" charset="-78"/>
                <a:cs typeface="PT Bold Heading" pitchFamily="2" charset="-78"/>
              </a:rPr>
              <a:t>المملكة العربية السعودية</a:t>
            </a:r>
            <a:br>
              <a:rPr lang="ar-SA" sz="1300" dirty="0" smtClean="0">
                <a:solidFill>
                  <a:schemeClr val="bg1"/>
                </a:solidFill>
                <a:latin typeface="Hacen Freehand" pitchFamily="2" charset="-78"/>
                <a:cs typeface="PT Bold Heading" pitchFamily="2" charset="-78"/>
              </a:rPr>
            </a:br>
            <a:r>
              <a:rPr lang="ar-SA" sz="1300" smtClean="0">
                <a:solidFill>
                  <a:schemeClr val="bg1"/>
                </a:solidFill>
                <a:latin typeface="Hacen Freehand" pitchFamily="2" charset="-78"/>
                <a:cs typeface="PT Bold Heading" pitchFamily="2" charset="-78"/>
              </a:rPr>
              <a:t>جامعة أم </a:t>
            </a:r>
            <a:r>
              <a:rPr lang="ar-SA" sz="1300" dirty="0" smtClean="0">
                <a:solidFill>
                  <a:schemeClr val="bg1"/>
                </a:solidFill>
                <a:latin typeface="Hacen Freehand" pitchFamily="2" charset="-78"/>
                <a:cs typeface="PT Bold Heading" pitchFamily="2" charset="-78"/>
              </a:rPr>
              <a:t>القرى</a:t>
            </a:r>
            <a:br>
              <a:rPr lang="ar-SA" sz="1300" dirty="0" smtClean="0">
                <a:solidFill>
                  <a:schemeClr val="bg1"/>
                </a:solidFill>
                <a:latin typeface="Hacen Freehand" pitchFamily="2" charset="-78"/>
                <a:cs typeface="PT Bold Heading" pitchFamily="2" charset="-78"/>
              </a:rPr>
            </a:br>
            <a:r>
              <a:rPr lang="ar-SA" sz="1300" dirty="0" smtClean="0">
                <a:solidFill>
                  <a:schemeClr val="bg1"/>
                </a:solidFill>
                <a:latin typeface="Hacen Freehand" pitchFamily="2" charset="-78"/>
                <a:cs typeface="PT Bold Heading" pitchFamily="2" charset="-78"/>
              </a:rPr>
              <a:t>كلية التربية</a:t>
            </a:r>
            <a:br>
              <a:rPr lang="ar-SA" sz="1300" dirty="0" smtClean="0">
                <a:solidFill>
                  <a:schemeClr val="bg1"/>
                </a:solidFill>
                <a:latin typeface="Hacen Freehand" pitchFamily="2" charset="-78"/>
                <a:cs typeface="PT Bold Heading" pitchFamily="2" charset="-78"/>
              </a:rPr>
            </a:br>
            <a:r>
              <a:rPr lang="ar-SA" sz="1300" dirty="0" smtClean="0">
                <a:solidFill>
                  <a:schemeClr val="bg1"/>
                </a:solidFill>
                <a:latin typeface="Hacen Freehand" pitchFamily="2" charset="-78"/>
                <a:cs typeface="PT Bold Heading" pitchFamily="2" charset="-78"/>
              </a:rPr>
              <a:t>قسم مناهج وطرق تدريس</a:t>
            </a:r>
            <a:endParaRPr lang="ar-SA" sz="1300" dirty="0">
              <a:solidFill>
                <a:schemeClr val="bg1"/>
              </a:solidFill>
              <a:latin typeface="Hacen Freehand" pitchFamily="2" charset="-78"/>
              <a:cs typeface="PT Bold Heading" pitchFamily="2" charset="-78"/>
            </a:endParaRPr>
          </a:p>
        </p:txBody>
      </p:sp>
      <p:sp>
        <p:nvSpPr>
          <p:cNvPr id="9" name="مستطيل 8"/>
          <p:cNvSpPr/>
          <p:nvPr/>
        </p:nvSpPr>
        <p:spPr>
          <a:xfrm>
            <a:off x="428596" y="142852"/>
            <a:ext cx="1500198" cy="892552"/>
          </a:xfrm>
          <a:prstGeom prst="rect">
            <a:avLst/>
          </a:prstGeom>
        </p:spPr>
        <p:txBody>
          <a:bodyPr wrap="square">
            <a:spAutoFit/>
          </a:bodyPr>
          <a:lstStyle/>
          <a:p>
            <a:pPr algn="ctr"/>
            <a:r>
              <a:rPr lang="ar-SA" sz="1300" dirty="0" smtClean="0">
                <a:solidFill>
                  <a:schemeClr val="bg1"/>
                </a:solidFill>
                <a:latin typeface="Hacen Freehand" pitchFamily="2" charset="-78"/>
                <a:cs typeface="PT Bold Heading" pitchFamily="2" charset="-78"/>
              </a:rPr>
              <a:t>طرق تدريس المواد الاجتماعية</a:t>
            </a:r>
          </a:p>
          <a:p>
            <a:pPr algn="ctr"/>
            <a:r>
              <a:rPr lang="ar-SA" sz="1300" dirty="0" smtClean="0">
                <a:solidFill>
                  <a:schemeClr val="bg1"/>
                </a:solidFill>
                <a:latin typeface="Hacen Freehand" pitchFamily="2" charset="-78"/>
                <a:cs typeface="PT Bold Heading" pitchFamily="2" charset="-78"/>
              </a:rPr>
              <a:t>رقم المقرر365</a:t>
            </a:r>
            <a:br>
              <a:rPr lang="ar-SA" sz="1300" dirty="0" smtClean="0">
                <a:solidFill>
                  <a:schemeClr val="bg1"/>
                </a:solidFill>
                <a:latin typeface="Hacen Freehand" pitchFamily="2" charset="-78"/>
                <a:cs typeface="PT Bold Heading" pitchFamily="2" charset="-78"/>
              </a:rPr>
            </a:br>
            <a:r>
              <a:rPr lang="ar-SA" sz="1300" dirty="0" smtClean="0">
                <a:solidFill>
                  <a:schemeClr val="bg1"/>
                </a:solidFill>
                <a:latin typeface="Hacen Freehand" pitchFamily="2" charset="-78"/>
                <a:cs typeface="PT Bold Heading" pitchFamily="2" charset="-78"/>
              </a:rPr>
              <a:t>الشعبة (22)</a:t>
            </a:r>
            <a:endParaRPr lang="ar-SA" sz="1300" dirty="0">
              <a:solidFill>
                <a:schemeClr val="bg1"/>
              </a:solidFill>
              <a:latin typeface="Hacen Freehand" pitchFamily="2" charset="-78"/>
              <a:cs typeface="PT Bold Heading" pitchFamily="2" charset="-78"/>
            </a:endParaRPr>
          </a:p>
        </p:txBody>
      </p:sp>
      <p:pic>
        <p:nvPicPr>
          <p:cNvPr id="10" name="صورة 9"/>
          <p:cNvPicPr/>
          <p:nvPr/>
        </p:nvPicPr>
        <p:blipFill>
          <a:blip r:embed="rId2" cstate="print">
            <a:clrChange>
              <a:clrFrom>
                <a:srgbClr val="FFFFFF"/>
              </a:clrFrom>
              <a:clrTo>
                <a:srgbClr val="FFFFFF">
                  <a:alpha val="0"/>
                </a:srgbClr>
              </a:clrTo>
            </a:clrChange>
          </a:blip>
          <a:srcRect l="9871" t="8182"/>
          <a:stretch>
            <a:fillRect/>
          </a:stretch>
        </p:blipFill>
        <p:spPr bwMode="auto">
          <a:xfrm>
            <a:off x="1362290" y="2571744"/>
            <a:ext cx="495066" cy="50556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3">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4000" b="1" dirty="0" smtClean="0">
                <a:solidFill>
                  <a:schemeClr val="tx1">
                    <a:lumMod val="95000"/>
                    <a:lumOff val="5000"/>
                  </a:schemeClr>
                </a:solidFill>
                <a:cs typeface="AL-Mohanad Bold" pitchFamily="2" charset="-78"/>
              </a:rPr>
              <a:t>توفر </a:t>
            </a:r>
            <a:r>
              <a:rPr lang="ar-SA" sz="4000" b="1" dirty="0">
                <a:solidFill>
                  <a:schemeClr val="tx1">
                    <a:lumMod val="95000"/>
                    <a:lumOff val="5000"/>
                  </a:schemeClr>
                </a:solidFill>
                <a:cs typeface="AL-Mohanad Bold" pitchFamily="2" charset="-78"/>
              </a:rPr>
              <a:t>فرصة للمقارنة بين مشاعر وأفكار التلميذ ومشاعر وأفكار زملائه الآخرين</a:t>
            </a:r>
            <a:endParaRPr lang="en-US" sz="4000" b="1" dirty="0">
              <a:solidFill>
                <a:schemeClr val="tx1">
                  <a:lumMod val="95000"/>
                  <a:lumOff val="5000"/>
                </a:schemeClr>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4</a:t>
            </a: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تساعد </a:t>
            </a:r>
            <a:r>
              <a:rPr lang="ar-SA" sz="2400" dirty="0">
                <a:solidFill>
                  <a:schemeClr val="tx1"/>
                </a:solidFill>
                <a:cs typeface="AL-Mohanad Bold" pitchFamily="2" charset="-78"/>
              </a:rPr>
              <a:t>في تعرف أساليب التفكير لدي التلاميذ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5</a:t>
            </a: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1">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4000" b="1" dirty="0" smtClean="0">
                <a:solidFill>
                  <a:schemeClr val="tx1"/>
                </a:solidFill>
                <a:cs typeface="AL-Mohanad Bold" pitchFamily="2" charset="-78"/>
              </a:rPr>
              <a:t>تكسب </a:t>
            </a:r>
            <a:r>
              <a:rPr lang="ar-SA" sz="4000" b="1" dirty="0">
                <a:solidFill>
                  <a:schemeClr val="tx1"/>
                </a:solidFill>
                <a:cs typeface="AL-Mohanad Bold" pitchFamily="2" charset="-78"/>
              </a:rPr>
              <a:t>التلاميذ قيمًا واتجاهات وتعدل في سلوكياتهم ، وتساعدهم على حسن التصرف في مواقف معينة إذا وضعوا فيها .</a:t>
            </a:r>
            <a:endParaRPr lang="en-US" sz="40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6</a:t>
            </a: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000" dirty="0" smtClean="0">
                <a:solidFill>
                  <a:schemeClr val="tx1"/>
                </a:solidFill>
                <a:cs typeface="AL-Mohanad Bold" pitchFamily="2" charset="-78"/>
              </a:rPr>
              <a:t>تشجع </a:t>
            </a:r>
            <a:r>
              <a:rPr lang="ar-SA" sz="2000" dirty="0">
                <a:solidFill>
                  <a:schemeClr val="tx1"/>
                </a:solidFill>
                <a:cs typeface="AL-Mohanad Bold" pitchFamily="2" charset="-78"/>
              </a:rPr>
              <a:t>روح التلقائية لدي التلاميذ ،حيث يكون الحوار خلالها تلقائيًا وطبيعيًا بين التلاميذ ، وبخاصة في مواقف الأدوار الحرة وغير المقيدة بنص أو حوار .</a:t>
            </a:r>
            <a:endParaRPr lang="en-US" sz="20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7</a:t>
            </a: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3">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800" b="1" dirty="0" smtClean="0">
                <a:solidFill>
                  <a:schemeClr val="tx1"/>
                </a:solidFill>
                <a:cs typeface="AL-Mohanad Bold" pitchFamily="2" charset="-78"/>
              </a:rPr>
              <a:t>تنمي </a:t>
            </a:r>
            <a:r>
              <a:rPr lang="ar-SA" sz="2800" b="1" dirty="0">
                <a:solidFill>
                  <a:schemeClr val="tx1"/>
                </a:solidFill>
                <a:cs typeface="AL-Mohanad Bold" pitchFamily="2" charset="-78"/>
              </a:rPr>
              <a:t>لدي التلاميذ القدرة على تقبل الآراء ، والبعد عن التعصب للرأي الواحد .</a:t>
            </a:r>
            <a:endParaRPr lang="en-US" sz="28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8</a:t>
            </a: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تقوي </a:t>
            </a:r>
            <a:r>
              <a:rPr lang="ar-SA" sz="2400" dirty="0">
                <a:solidFill>
                  <a:schemeClr val="tx1"/>
                </a:solidFill>
                <a:cs typeface="AL-Mohanad Bold" pitchFamily="2" charset="-78"/>
              </a:rPr>
              <a:t>إحساس التلاميذ بالآخرين ، ومراعاة مشاعرهم، واحترام أفكارهم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9</a:t>
            </a: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8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1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1">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4000" b="1" dirty="0" smtClean="0">
                <a:solidFill>
                  <a:schemeClr val="tx1"/>
                </a:solidFill>
                <a:cs typeface="AL-Mohanad Bold" pitchFamily="2" charset="-78"/>
              </a:rPr>
              <a:t>سرعة </a:t>
            </a:r>
            <a:r>
              <a:rPr lang="ar-SA" sz="4000" b="1" dirty="0">
                <a:solidFill>
                  <a:schemeClr val="tx1"/>
                </a:solidFill>
                <a:cs typeface="AL-Mohanad Bold" pitchFamily="2" charset="-78"/>
              </a:rPr>
              <a:t>تعلم الطلاب بهذه الطريقة واستمرار أثرها عندهم </a:t>
            </a:r>
            <a:r>
              <a:rPr lang="ar-SA" sz="4000" b="1" dirty="0" smtClean="0">
                <a:solidFill>
                  <a:schemeClr val="tx1"/>
                </a:solidFill>
                <a:cs typeface="AL-Mohanad Bold" pitchFamily="2" charset="-78"/>
              </a:rPr>
              <a:t>.</a:t>
            </a:r>
            <a:endParaRPr lang="ar-SA" sz="40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0" name="دمعة 19">
            <a:hlinkClick r:id="rId10" action="ppaction://hlinksldjump"/>
          </p:cNvPr>
          <p:cNvSpPr/>
          <p:nvPr/>
        </p:nvSpPr>
        <p:spPr>
          <a:xfrm>
            <a:off x="4929190"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a:t>
            </a:r>
          </a:p>
        </p:txBody>
      </p:sp>
      <p:sp>
        <p:nvSpPr>
          <p:cNvPr id="21" name="دمعة 20">
            <a:hlinkClick r:id="rId11"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2" name="دمعة 21">
            <a:hlinkClick r:id="rId12"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23" name="دمعة 22">
            <a:hlinkClick r:id="rId13"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4" name="دمعة 23">
            <a:hlinkClick r:id="rId14"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25" name="دمعة 24">
            <a:hlinkClick r:id="rId15"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9" name="مستطيل 18"/>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2400" dirty="0" smtClean="0">
                <a:solidFill>
                  <a:schemeClr val="tx1"/>
                </a:solidFill>
                <a:cs typeface="AL-Mohanad Bold" pitchFamily="2" charset="-78"/>
              </a:rPr>
              <a:t>تساعد </a:t>
            </a:r>
            <a:r>
              <a:rPr lang="ar-SA" sz="2400" dirty="0">
                <a:solidFill>
                  <a:schemeClr val="tx1"/>
                </a:solidFill>
                <a:cs typeface="AL-Mohanad Bold" pitchFamily="2" charset="-78"/>
              </a:rPr>
              <a:t>هذه الطريقة على تنمية علميات التفكير والتحليل عند الطلاب .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229096"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16" name="دمعة 15">
            <a:hlinkClick r:id="rId11"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6">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4000" b="1" dirty="0" smtClean="0">
                <a:solidFill>
                  <a:schemeClr val="tx1"/>
                </a:solidFill>
                <a:cs typeface="AL-Mohanad Bold" pitchFamily="2" charset="-78"/>
              </a:rPr>
              <a:t>توجد </a:t>
            </a:r>
            <a:r>
              <a:rPr lang="ar-SA" sz="4000" b="1" dirty="0">
                <a:solidFill>
                  <a:schemeClr val="tx1"/>
                </a:solidFill>
                <a:cs typeface="AL-Mohanad Bold" pitchFamily="2" charset="-78"/>
              </a:rPr>
              <a:t>روحاً من الحيوية والمرح على الموقف التعليمي </a:t>
            </a:r>
            <a:r>
              <a:rPr lang="ar-SA" sz="2400" dirty="0">
                <a:solidFill>
                  <a:schemeClr val="tx1"/>
                </a:solidFill>
                <a:cs typeface="AL-Mohanad Bold" pitchFamily="2" charset="-78"/>
              </a:rPr>
              <a:t>.</a:t>
            </a:r>
            <a:endParaRPr lang="en-US" sz="2400"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529004"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17" name="دمعة 16">
            <a:hlinkClick r:id="rId13"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1285860"/>
            <a:ext cx="9144000" cy="5357850"/>
          </a:xfrm>
          <a:prstGeom prst="rect">
            <a:avLst/>
          </a:prstGeom>
          <a:solidFill>
            <a:schemeClr val="bg1">
              <a:lumMod val="8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مستطيل 33"/>
          <p:cNvSpPr/>
          <p:nvPr/>
        </p:nvSpPr>
        <p:spPr>
          <a:xfrm>
            <a:off x="1571604" y="107032"/>
            <a:ext cx="7429552" cy="107157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n w="12700">
                  <a:solidFill>
                    <a:srgbClr val="92D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cs typeface="Hacen Tunisia Bold" pitchFamily="2" charset="-78"/>
              </a:rPr>
              <a:t>إستراتيجية لعب الأدوار والتخيل</a:t>
            </a:r>
          </a:p>
        </p:txBody>
      </p:sp>
      <p:sp>
        <p:nvSpPr>
          <p:cNvPr id="37" name="مستطيل 36"/>
          <p:cNvSpPr/>
          <p:nvPr/>
        </p:nvSpPr>
        <p:spPr>
          <a:xfrm>
            <a:off x="156226" y="107032"/>
            <a:ext cx="1285884" cy="1071570"/>
          </a:xfrm>
          <a:prstGeom prst="rect">
            <a:avLst/>
          </a:prstGeom>
          <a:blipFill dpi="0" rotWithShape="1">
            <a:blip r:embed="rId2" cstate="print"/>
            <a:srcRect/>
            <a:stretch>
              <a:fillRect l="-33000" t="-18000"/>
            </a:stretch>
          </a:blip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مستطيل 37"/>
          <p:cNvSpPr/>
          <p:nvPr/>
        </p:nvSpPr>
        <p:spPr>
          <a:xfrm>
            <a:off x="0" y="1285860"/>
            <a:ext cx="9144000" cy="1428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مستطيل 38"/>
          <p:cNvSpPr/>
          <p:nvPr/>
        </p:nvSpPr>
        <p:spPr>
          <a:xfrm>
            <a:off x="-32" y="6573404"/>
            <a:ext cx="9144000" cy="1428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ar-SA" sz="2400" dirty="0" smtClean="0">
              <a:solidFill>
                <a:schemeClr val="tx1"/>
              </a:solidFill>
              <a:cs typeface="AL-Mohanad Bold" pitchFamily="2" charset="-78"/>
            </a:endParaRPr>
          </a:p>
          <a:p>
            <a:pPr marL="1160463" algn="just"/>
            <a:endParaRPr lang="ar-SA" sz="2400" dirty="0">
              <a:solidFill>
                <a:schemeClr val="tx1"/>
              </a:solidFill>
              <a:cs typeface="AL-Mohanad Bold" pitchFamily="2" charset="-78"/>
            </a:endParaRPr>
          </a:p>
          <a:p>
            <a:pPr marL="1160463" algn="just"/>
            <a:r>
              <a:rPr lang="ar-SA" sz="2400" dirty="0" smtClean="0">
                <a:solidFill>
                  <a:schemeClr val="tx1"/>
                </a:solidFill>
              </a:rPr>
              <a:t>فكل </a:t>
            </a:r>
            <a:r>
              <a:rPr lang="ar-SA" sz="2400" dirty="0">
                <a:solidFill>
                  <a:schemeClr val="tx1"/>
                </a:solidFill>
              </a:rPr>
              <a:t>من له علاقة بميدان التربية والتعليم يعلم مدى أهمية التنويع في كيفية عرض المادة العلمية ، وأيضًا التنويع في طرائق تدريسها ، ومن هذا المنطلق تأتي أهمية استراتيجيات التدريس بمفهومها الواسع .</a:t>
            </a:r>
            <a:endParaRPr lang="en-US" sz="2400" dirty="0">
              <a:solidFill>
                <a:schemeClr val="tx1"/>
              </a:solidFill>
            </a:endParaRPr>
          </a:p>
          <a:p>
            <a:pPr marL="1160463" algn="just"/>
            <a:r>
              <a:rPr lang="ar-SA" sz="2400" dirty="0">
                <a:solidFill>
                  <a:schemeClr val="tx1"/>
                </a:solidFill>
              </a:rPr>
              <a:t>إن غالبية استراتيجيات </a:t>
            </a:r>
            <a:r>
              <a:rPr lang="ar-SA" sz="2400" dirty="0" smtClean="0">
                <a:solidFill>
                  <a:schemeClr val="tx1"/>
                </a:solidFill>
              </a:rPr>
              <a:t>التدريس الحديثة </a:t>
            </a:r>
            <a:r>
              <a:rPr lang="ar-SA" sz="2400" dirty="0">
                <a:solidFill>
                  <a:schemeClr val="tx1"/>
                </a:solidFill>
              </a:rPr>
              <a:t>تركّز على تعلم الطالب وتزيد من دوره في العملية التعليمية ، وتجعل دور المعلم دور الميسر والمساعد والمشرف .. وهذا ما افتقدته طرائق التدريس التقليدية القديمة .</a:t>
            </a:r>
            <a:endParaRPr lang="en-US" sz="2400" dirty="0">
              <a:solidFill>
                <a:schemeClr val="tx1"/>
              </a:solidFill>
            </a:endParaRPr>
          </a:p>
          <a:p>
            <a:pPr marL="1160463" algn="just"/>
            <a:r>
              <a:rPr lang="ar-SA" sz="2400" dirty="0">
                <a:solidFill>
                  <a:schemeClr val="tx1"/>
                </a:solidFill>
              </a:rPr>
              <a:t>ومن استراتيجيات التدريس التي تفعّل دور الطالب بوضوح ( إستراتيجية لعب الأدوار والتخيل ) ولعب الأدوار تسعى إلى تحويل موضوعات المقرر الدراسي العلمية إلى نشاط عملي </a:t>
            </a:r>
            <a:r>
              <a:rPr lang="ar-SA" sz="2400" dirty="0" err="1">
                <a:solidFill>
                  <a:schemeClr val="tx1"/>
                </a:solidFill>
              </a:rPr>
              <a:t>يعايشه</a:t>
            </a:r>
            <a:r>
              <a:rPr lang="ar-SA" sz="2400" dirty="0">
                <a:solidFill>
                  <a:schemeClr val="tx1"/>
                </a:solidFill>
              </a:rPr>
              <a:t> الطلاب واقعًا، ويشاركون فيه أداءً ومشاهدةً .</a:t>
            </a:r>
            <a:endParaRPr lang="en-US" sz="2400" dirty="0">
              <a:solidFill>
                <a:schemeClr val="tx1"/>
              </a:solidFill>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مقدمة</a:t>
            </a:r>
            <a:endParaRPr lang="ar-SA" sz="2800" dirty="0">
              <a:solidFill>
                <a:schemeClr val="tx1"/>
              </a:solidFill>
              <a:cs typeface="PT Bold Heading" pitchFamily="2" charset="-78"/>
            </a:endParaRPr>
          </a:p>
        </p:txBody>
      </p:sp>
      <p:sp>
        <p:nvSpPr>
          <p:cNvPr id="43" name="مستطيل 42"/>
          <p:cNvSpPr/>
          <p:nvPr/>
        </p:nvSpPr>
        <p:spPr>
          <a:xfrm>
            <a:off x="7786710" y="3071810"/>
            <a:ext cx="1000132" cy="2143140"/>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ستطيل مستدير الزوايا 43"/>
          <p:cNvSpPr/>
          <p:nvPr/>
        </p:nvSpPr>
        <p:spPr>
          <a:xfrm>
            <a:off x="7944776" y="3245066"/>
            <a:ext cx="684000" cy="68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مستطيل مستدير الزوايا 44"/>
          <p:cNvSpPr/>
          <p:nvPr/>
        </p:nvSpPr>
        <p:spPr>
          <a:xfrm>
            <a:off x="7944776" y="4286256"/>
            <a:ext cx="684000" cy="68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سهم للأسفل 45"/>
          <p:cNvSpPr/>
          <p:nvPr/>
        </p:nvSpPr>
        <p:spPr>
          <a:xfrm flipV="1">
            <a:off x="8014406" y="3314020"/>
            <a:ext cx="571504" cy="50006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سهم للأسفل 46"/>
          <p:cNvSpPr/>
          <p:nvPr/>
        </p:nvSpPr>
        <p:spPr>
          <a:xfrm>
            <a:off x="8001024" y="4386722"/>
            <a:ext cx="571504" cy="50006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زر إجراء: مخصص 49">
            <a:hlinkClick r:id="" action="ppaction://hlinkshowjump?jump=nextslide" highlightClick="1"/>
          </p:cNvPr>
          <p:cNvSpPr/>
          <p:nvPr/>
        </p:nvSpPr>
        <p:spPr>
          <a:xfrm>
            <a:off x="8014406" y="4332274"/>
            <a:ext cx="540000" cy="540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صورة 17"/>
          <p:cNvPicPr/>
          <p:nvPr/>
        </p:nvPicPr>
        <p:blipFill>
          <a:blip r:embed="rId3" cstate="print">
            <a:clrChange>
              <a:clrFrom>
                <a:srgbClr val="FFFFFF"/>
              </a:clrFrom>
              <a:clrTo>
                <a:srgbClr val="FFFFFF">
                  <a:alpha val="0"/>
                </a:srgbClr>
              </a:clrTo>
            </a:clrChange>
          </a:blip>
          <a:srcRect l="9871" t="8182"/>
          <a:stretch>
            <a:fillRect/>
          </a:stretch>
        </p:blipFill>
        <p:spPr bwMode="auto">
          <a:xfrm>
            <a:off x="8286776" y="428604"/>
            <a:ext cx="495066" cy="505566"/>
          </a:xfrm>
          <a:prstGeom prst="rect">
            <a:avLst/>
          </a:prstGeom>
          <a:noFill/>
          <a:ln w="9525">
            <a:noFill/>
            <a:miter lim="800000"/>
            <a:headEnd/>
            <a:tailEnd/>
          </a:ln>
        </p:spPr>
      </p:pic>
      <p:pic>
        <p:nvPicPr>
          <p:cNvPr id="19" name="صورة 18"/>
          <p:cNvPicPr/>
          <p:nvPr/>
        </p:nvPicPr>
        <p:blipFill>
          <a:blip r:embed="rId3" cstate="print">
            <a:clrChange>
              <a:clrFrom>
                <a:srgbClr val="FFFFFF"/>
              </a:clrFrom>
              <a:clrTo>
                <a:srgbClr val="FFFFFF">
                  <a:alpha val="0"/>
                </a:srgbClr>
              </a:clrTo>
            </a:clrChange>
          </a:blip>
          <a:srcRect l="9871" t="8182"/>
          <a:stretch>
            <a:fillRect/>
          </a:stretch>
        </p:blipFill>
        <p:spPr bwMode="auto">
          <a:xfrm>
            <a:off x="1933794" y="428604"/>
            <a:ext cx="495066" cy="505566"/>
          </a:xfrm>
          <a:prstGeom prst="rect">
            <a:avLst/>
          </a:prstGeom>
          <a:noFill/>
          <a:ln w="9525">
            <a:noFill/>
            <a:miter lim="800000"/>
            <a:headEnd/>
            <a:tailEnd/>
          </a:ln>
        </p:spPr>
      </p:pic>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4"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47" presetClass="entr" presetSubtype="0" fill="hold" grpId="0" nodeType="withEffect">
                                  <p:stCondLst>
                                    <p:cond delay="18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par>
                                <p:cTn id="19" presetID="17" presetClass="entr" presetSubtype="10" fill="hold" grpId="0" nodeType="withEffect">
                                  <p:stCondLst>
                                    <p:cond delay="20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strVal val="#ppt_h"/>
                                          </p:val>
                                        </p:tav>
                                        <p:tav tm="100000">
                                          <p:val>
                                            <p:strVal val="#ppt_h"/>
                                          </p:val>
                                        </p:tav>
                                      </p:tavLst>
                                    </p:anim>
                                  </p:childTnLst>
                                </p:cTn>
                              </p:par>
                              <p:par>
                                <p:cTn id="23" presetID="54" presetClass="entr" presetSubtype="0" accel="100000" fill="hold" grpId="0" nodeType="withEffect">
                                  <p:stCondLst>
                                    <p:cond delay="20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strVal val="#ppt_w*0.05"/>
                                          </p:val>
                                        </p:tav>
                                        <p:tav tm="100000">
                                          <p:val>
                                            <p:strVal val="#ppt_w"/>
                                          </p:val>
                                        </p:tav>
                                      </p:tavLst>
                                    </p:anim>
                                    <p:anim calcmode="lin" valueType="num">
                                      <p:cBhvr>
                                        <p:cTn id="26" dur="500" fill="hold"/>
                                        <p:tgtEl>
                                          <p:spTgt spid="41"/>
                                        </p:tgtEl>
                                        <p:attrNameLst>
                                          <p:attrName>ppt_h</p:attrName>
                                        </p:attrNameLst>
                                      </p:cBhvr>
                                      <p:tavLst>
                                        <p:tav tm="0">
                                          <p:val>
                                            <p:strVal val="#ppt_h"/>
                                          </p:val>
                                        </p:tav>
                                        <p:tav tm="100000">
                                          <p:val>
                                            <p:strVal val="#ppt_h"/>
                                          </p:val>
                                        </p:tav>
                                      </p:tavLst>
                                    </p:anim>
                                    <p:anim calcmode="lin" valueType="num">
                                      <p:cBhvr>
                                        <p:cTn id="27" dur="500" fill="hold"/>
                                        <p:tgtEl>
                                          <p:spTgt spid="41"/>
                                        </p:tgtEl>
                                        <p:attrNameLst>
                                          <p:attrName>ppt_x</p:attrName>
                                        </p:attrNameLst>
                                      </p:cBhvr>
                                      <p:tavLst>
                                        <p:tav tm="0">
                                          <p:val>
                                            <p:strVal val="#ppt_x-.2"/>
                                          </p:val>
                                        </p:tav>
                                        <p:tav tm="100000">
                                          <p:val>
                                            <p:strVal val="#ppt_x"/>
                                          </p:val>
                                        </p:tav>
                                      </p:tavLst>
                                    </p:anim>
                                    <p:anim calcmode="lin" valueType="num">
                                      <p:cBhvr>
                                        <p:cTn id="28" dur="500" fill="hold"/>
                                        <p:tgtEl>
                                          <p:spTgt spid="41"/>
                                        </p:tgtEl>
                                        <p:attrNameLst>
                                          <p:attrName>ppt_y</p:attrName>
                                        </p:attrNameLst>
                                      </p:cBhvr>
                                      <p:tavLst>
                                        <p:tav tm="0">
                                          <p:val>
                                            <p:strVal val="#ppt_y"/>
                                          </p:val>
                                        </p:tav>
                                        <p:tav tm="100000">
                                          <p:val>
                                            <p:strVal val="#ppt_y"/>
                                          </p:val>
                                        </p:tav>
                                      </p:tavLst>
                                    </p:anim>
                                    <p:animEffect transition="in" filter="fade">
                                      <p:cBhvr>
                                        <p:cTn id="29" dur="500"/>
                                        <p:tgtEl>
                                          <p:spTgt spid="41"/>
                                        </p:tgtEl>
                                      </p:cBhvr>
                                    </p:animEffect>
                                  </p:childTnLst>
                                </p:cTn>
                              </p:par>
                              <p:par>
                                <p:cTn id="30" presetID="50" presetClass="entr" presetSubtype="0" decel="100000" fill="hold" grpId="0" nodeType="withEffect">
                                  <p:stCondLst>
                                    <p:cond delay="24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1000" fill="hold"/>
                                        <p:tgtEl>
                                          <p:spTgt spid="42"/>
                                        </p:tgtEl>
                                        <p:attrNameLst>
                                          <p:attrName>ppt_w</p:attrName>
                                        </p:attrNameLst>
                                      </p:cBhvr>
                                      <p:tavLst>
                                        <p:tav tm="0">
                                          <p:val>
                                            <p:strVal val="#ppt_w+.3"/>
                                          </p:val>
                                        </p:tav>
                                        <p:tav tm="100000">
                                          <p:val>
                                            <p:strVal val="#ppt_w"/>
                                          </p:val>
                                        </p:tav>
                                      </p:tavLst>
                                    </p:anim>
                                    <p:anim calcmode="lin" valueType="num">
                                      <p:cBhvr>
                                        <p:cTn id="33" dur="1000" fill="hold"/>
                                        <p:tgtEl>
                                          <p:spTgt spid="42"/>
                                        </p:tgtEl>
                                        <p:attrNameLst>
                                          <p:attrName>ppt_h</p:attrName>
                                        </p:attrNameLst>
                                      </p:cBhvr>
                                      <p:tavLst>
                                        <p:tav tm="0">
                                          <p:val>
                                            <p:strVal val="#ppt_h"/>
                                          </p:val>
                                        </p:tav>
                                        <p:tav tm="100000">
                                          <p:val>
                                            <p:strVal val="#ppt_h"/>
                                          </p:val>
                                        </p:tav>
                                      </p:tavLst>
                                    </p:anim>
                                    <p:animEffect transition="in" filter="fade">
                                      <p:cBhvr>
                                        <p:cTn id="34" dur="1000"/>
                                        <p:tgtEl>
                                          <p:spTgt spid="42"/>
                                        </p:tgtEl>
                                      </p:cBhvr>
                                    </p:animEffect>
                                  </p:childTnLst>
                                </p:cTn>
                              </p:par>
                              <p:par>
                                <p:cTn id="35" presetID="10" presetClass="entr" presetSubtype="0" fill="hold" grpId="0" nodeType="withEffect">
                                  <p:stCondLst>
                                    <p:cond delay="28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10" presetClass="entr" presetSubtype="0" fill="hold" grpId="0" nodeType="withEffect">
                                  <p:stCondLst>
                                    <p:cond delay="28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28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par>
                                <p:cTn id="44" presetID="10" presetClass="entr" presetSubtype="0" fill="hold" grpId="0" nodeType="withEffect">
                                  <p:stCondLst>
                                    <p:cond delay="28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2000"/>
                                        <p:tgtEl>
                                          <p:spTgt spid="46"/>
                                        </p:tgtEl>
                                      </p:cBhvr>
                                    </p:animEffect>
                                  </p:childTnLst>
                                </p:cTn>
                              </p:par>
                              <p:par>
                                <p:cTn id="47" presetID="10" presetClass="entr" presetSubtype="0" fill="hold" grpId="0" nodeType="withEffect">
                                  <p:stCondLst>
                                    <p:cond delay="28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000"/>
                                        <p:tgtEl>
                                          <p:spTgt spid="47"/>
                                        </p:tgtEl>
                                      </p:cBhvr>
                                    </p:animEffect>
                                  </p:childTnLst>
                                </p:cTn>
                              </p:par>
                              <p:par>
                                <p:cTn id="50" presetID="10" presetClass="entr" presetSubtype="0" fill="hold" grpId="0" nodeType="withEffect">
                                  <p:stCondLst>
                                    <p:cond delay="2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1" grpId="0" animBg="1"/>
      <p:bldP spid="42" grpId="0" animBg="1"/>
      <p:bldP spid="43" grpId="0" animBg="1"/>
      <p:bldP spid="44" grpId="0" animBg="1"/>
      <p:bldP spid="45" grpId="0" animBg="1"/>
      <p:bldP spid="46" grpId="0" animBg="1"/>
      <p:bldP spid="47"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2400" dirty="0" smtClean="0">
                <a:solidFill>
                  <a:schemeClr val="tx1"/>
                </a:solidFill>
                <a:cs typeface="AL-Mohanad Bold" pitchFamily="2" charset="-78"/>
              </a:rPr>
              <a:t>تساعد </a:t>
            </a:r>
            <a:r>
              <a:rPr lang="ar-SA" sz="2400" dirty="0">
                <a:solidFill>
                  <a:schemeClr val="tx1"/>
                </a:solidFill>
                <a:cs typeface="AL-Mohanad Bold" pitchFamily="2" charset="-78"/>
              </a:rPr>
              <a:t>هذه الإستراتيجية على التواصل الإيجابي بين الطلاب وتنمية الروح الاجتماعية والألفة والمحبة بينهم .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82891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4</a:t>
            </a:r>
          </a:p>
        </p:txBody>
      </p:sp>
      <p:sp>
        <p:nvSpPr>
          <p:cNvPr id="18" name="دمعة 17">
            <a:hlinkClick r:id="rId13"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3">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3600" b="1" dirty="0" smtClean="0">
                <a:solidFill>
                  <a:schemeClr val="tx1"/>
                </a:solidFill>
                <a:cs typeface="AL-Mohanad Bold" pitchFamily="2" charset="-78"/>
              </a:rPr>
              <a:t>تساعد </a:t>
            </a:r>
            <a:r>
              <a:rPr lang="ar-SA" sz="3600" b="1" dirty="0">
                <a:solidFill>
                  <a:schemeClr val="tx1"/>
                </a:solidFill>
                <a:cs typeface="AL-Mohanad Bold" pitchFamily="2" charset="-78"/>
              </a:rPr>
              <a:t>على اكتشاف ذوي القدرات المتميزة والعالية من الطلاب . </a:t>
            </a:r>
            <a:endParaRPr lang="en-US" sz="36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2128820"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5</a:t>
            </a:r>
          </a:p>
        </p:txBody>
      </p:sp>
      <p:sp>
        <p:nvSpPr>
          <p:cNvPr id="19" name="دمعة 18">
            <a:hlinkClick r:id="rId15" action="ppaction://hlinksldjump"/>
          </p:cNvPr>
          <p:cNvSpPr/>
          <p:nvPr/>
        </p:nvSpPr>
        <p:spPr>
          <a:xfrm>
            <a:off x="14287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2400" dirty="0" smtClean="0">
                <a:solidFill>
                  <a:schemeClr val="tx1"/>
                </a:solidFill>
                <a:cs typeface="AL-Mohanad Bold" pitchFamily="2" charset="-78"/>
              </a:rPr>
              <a:t>تعالج </a:t>
            </a:r>
            <a:r>
              <a:rPr lang="ar-SA" sz="2400" dirty="0">
                <a:solidFill>
                  <a:schemeClr val="tx1"/>
                </a:solidFill>
                <a:cs typeface="AL-Mohanad Bold" pitchFamily="2" charset="-78"/>
              </a:rPr>
              <a:t>السلوكيات السلبية عند الطلاب مثل الانطواء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فوائد إستراتيجية 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92919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22909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52900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8289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21288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428728"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6</a:t>
            </a: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algn="ct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18" name="دمعة 17">
            <a:hlinkClick r:id="rId13"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2">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lvl="0" algn="ctr"/>
            <a:r>
              <a:rPr lang="ar-SA" sz="4000" b="1" dirty="0">
                <a:solidFill>
                  <a:schemeClr val="tx1"/>
                </a:solidFill>
                <a:cs typeface="AL-Mohanad Bold" pitchFamily="2" charset="-78"/>
              </a:rPr>
              <a:t>حدد مسبقًا المدة الزمنية التي سيستغرقها لعب الأدوار </a:t>
            </a:r>
            <a:r>
              <a:rPr lang="ar-SA" sz="2400" dirty="0" smtClean="0">
                <a:solidFill>
                  <a:schemeClr val="tx1"/>
                </a:solidFill>
                <a:cs typeface="AL-Mohanad Bold" pitchFamily="2" charset="-78"/>
              </a:rPr>
              <a:t>.</a:t>
            </a:r>
            <a:endParaRPr lang="en-US" sz="2400"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0" name="دمعة 19">
            <a:hlinkClick r:id="rId10" action="ppaction://hlinksldjump"/>
          </p:cNvPr>
          <p:cNvSpPr/>
          <p:nvPr/>
        </p:nvSpPr>
        <p:spPr>
          <a:xfrm>
            <a:off x="5855074" y="278605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a:t>
            </a:r>
          </a:p>
        </p:txBody>
      </p:sp>
      <p:sp>
        <p:nvSpPr>
          <p:cNvPr id="21" name="دمعة 20">
            <a:hlinkClick r:id="rId11"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2" name="دمعة 21">
            <a:hlinkClick r:id="rId12"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23" name="دمعة 22">
            <a:hlinkClick r:id="rId13"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24" name="دمعة 23">
            <a:hlinkClick r:id="rId14"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25" name="دمعة 24">
            <a:hlinkClick r:id="rId15"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9" name="مستطيل 18"/>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lvl="0" algn="ctr"/>
            <a:r>
              <a:rPr lang="ar-SA" sz="3200" b="1" dirty="0">
                <a:solidFill>
                  <a:schemeClr val="tx1"/>
                </a:solidFill>
                <a:cs typeface="AL-Mohanad Bold" pitchFamily="2" charset="-78"/>
              </a:rPr>
              <a:t>حدد مسبقًا المواد والخامات والوسائل المطلوبة لتنفيذ لعب الأدوار </a:t>
            </a:r>
            <a:r>
              <a:rPr lang="ar-SA" sz="3200" b="1" dirty="0" smtClean="0">
                <a:solidFill>
                  <a:schemeClr val="tx1"/>
                </a:solidFill>
                <a:cs typeface="AL-Mohanad Bold" pitchFamily="2" charset="-78"/>
              </a:rPr>
              <a:t>.</a:t>
            </a:r>
            <a:endParaRPr lang="en-US" sz="3200" b="1"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5855074" y="337128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16" name="دمعة 15">
            <a:hlinkClick r:id="rId11"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18" name="دمعة 17">
            <a:hlinkClick r:id="rId13"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6">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lvl="0" algn="ctr"/>
            <a:r>
              <a:rPr lang="ar-SA" sz="4000" b="1" dirty="0">
                <a:solidFill>
                  <a:schemeClr val="tx1"/>
                </a:solidFill>
                <a:cs typeface="AL-Mohanad Bold" pitchFamily="2" charset="-78"/>
              </a:rPr>
              <a:t>أعط التلاميذ الوقت الكاف لممارسة لعب الأدوار حسب طبيعة كل موقف .</a:t>
            </a:r>
            <a:endParaRPr lang="en-US" sz="40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5855074" y="395651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17" name="دمعة 16">
            <a:hlinkClick r:id="rId13"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18" name="دمعة 17">
            <a:hlinkClick r:id="rId14"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lvl="0" algn="ctr"/>
            <a:r>
              <a:rPr lang="ar-SA" sz="3200" b="1" dirty="0">
                <a:solidFill>
                  <a:schemeClr val="tx1"/>
                </a:solidFill>
                <a:cs typeface="AL-Mohanad Bold" pitchFamily="2" charset="-78"/>
              </a:rPr>
              <a:t>لا تقاطع تلاميذك وهم يلعبون أدوارهم .</a:t>
            </a:r>
            <a:endParaRPr lang="en-US" sz="3200" b="1"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5855074" y="454174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4</a:t>
            </a:r>
          </a:p>
        </p:txBody>
      </p:sp>
      <p:sp>
        <p:nvSpPr>
          <p:cNvPr id="18" name="دمعة 17">
            <a:hlinkClick r:id="rId13"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204864"/>
            <a:ext cx="6192000" cy="4140000"/>
          </a:xfrm>
          <a:prstGeom prst="roundRect">
            <a:avLst/>
          </a:prstGeom>
          <a:blipFill>
            <a:blip r:embed="rId2" cstate="print">
              <a:duotone>
                <a:schemeClr val="accent3">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lvl="0" algn="ctr"/>
            <a:r>
              <a:rPr lang="ar-SA" sz="3600" b="1" dirty="0">
                <a:solidFill>
                  <a:schemeClr val="tx1"/>
                </a:solidFill>
                <a:cs typeface="AL-Mohanad Bold" pitchFamily="2" charset="-78"/>
              </a:rPr>
              <a:t>قف في الخلفية أو اجلس مكان أحد التلاميذ في المقاعد الخلفية في أثناء قيام التلاميذ بلعب أدوارهم علانية أمام الفصل </a:t>
            </a:r>
            <a:r>
              <a:rPr lang="ar-SA" sz="3600" b="1" dirty="0" smtClean="0">
                <a:solidFill>
                  <a:schemeClr val="tx1"/>
                </a:solidFill>
                <a:cs typeface="AL-Mohanad Bold" pitchFamily="2" charset="-78"/>
              </a:rPr>
              <a:t>.</a:t>
            </a:r>
            <a:endParaRPr lang="en-US" sz="3600" b="1"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18" name="دمعة 17">
            <a:hlinkClick r:id="rId14" action="ppaction://hlinksldjump"/>
          </p:cNvPr>
          <p:cNvSpPr/>
          <p:nvPr/>
        </p:nvSpPr>
        <p:spPr>
          <a:xfrm>
            <a:off x="5855074" y="512697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5</a:t>
            </a:r>
          </a:p>
        </p:txBody>
      </p:sp>
      <p:sp>
        <p:nvSpPr>
          <p:cNvPr id="19" name="دمعة 18">
            <a:hlinkClick r:id="rId15" action="ppaction://hlinksldjump"/>
          </p:cNvPr>
          <p:cNvSpPr/>
          <p:nvPr/>
        </p:nvSpPr>
        <p:spPr>
          <a:xfrm>
            <a:off x="5855074" y="571220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6"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792000" rtlCol="1" anchor="ctr"/>
          <a:lstStyle/>
          <a:p>
            <a:pPr algn="ctr"/>
            <a:r>
              <a:rPr lang="ar-SA" sz="4000" b="1" dirty="0">
                <a:solidFill>
                  <a:schemeClr val="tx1"/>
                </a:solidFill>
                <a:cs typeface="AL-Mohanad Bold" pitchFamily="2" charset="-78"/>
              </a:rPr>
              <a:t>أتح لتلاميذك الفرصة لتقويم بعضهم البعض على أساس عمل الفريق وليس علي أساس فردي</a:t>
            </a:r>
            <a:endParaRPr lang="en-US" sz="4000" b="1"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5855074" y="278605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5855074" y="337128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5855074" y="395651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5855074" y="454174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4</a:t>
            </a:r>
          </a:p>
        </p:txBody>
      </p:sp>
      <p:sp>
        <p:nvSpPr>
          <p:cNvPr id="18" name="دمعة 17">
            <a:hlinkClick r:id="rId13" action="ppaction://hlinksldjump"/>
          </p:cNvPr>
          <p:cNvSpPr/>
          <p:nvPr/>
        </p:nvSpPr>
        <p:spPr>
          <a:xfrm>
            <a:off x="5855074" y="512697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5855074" y="5712206"/>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6</a:t>
            </a: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1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r>
              <a:rPr lang="ar-SA" sz="2400" dirty="0">
                <a:solidFill>
                  <a:schemeClr val="tx1"/>
                </a:solidFill>
              </a:rPr>
              <a:t>وتأتي أهمية هذه إستراتيجية من قدرتها على جعل الموقف التعليمي موقفًا عمليًا تفاعليًا يقف فيه الطالب موقف المؤدي، والملاحظ، والناقد؛ وهذا ما يجعل التدريس بهذه الإستراتيجية أكثر منعة وفاعلية، وأبقى أثرًا</a:t>
            </a:r>
            <a:r>
              <a:rPr lang="ar-SA" sz="2400" dirty="0" smtClean="0">
                <a:solidFill>
                  <a:schemeClr val="tx1"/>
                </a:solidFill>
              </a:rPr>
              <a:t>.</a:t>
            </a:r>
            <a:endParaRPr lang="en-US" sz="2400" dirty="0">
              <a:solidFill>
                <a:schemeClr val="tx1"/>
              </a:solidFill>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مقدمة</a:t>
            </a:r>
            <a:endParaRPr lang="ar-SA" sz="2800" dirty="0">
              <a:solidFill>
                <a:schemeClr val="tx1"/>
              </a:solidFill>
              <a:cs typeface="PT Bold Heading" pitchFamily="2" charset="-78"/>
            </a:endParaRPr>
          </a:p>
        </p:txBody>
      </p:sp>
      <p:sp>
        <p:nvSpPr>
          <p:cNvPr id="43" name="مستطيل 42"/>
          <p:cNvSpPr/>
          <p:nvPr/>
        </p:nvSpPr>
        <p:spPr>
          <a:xfrm>
            <a:off x="7786710" y="3071810"/>
            <a:ext cx="1000132" cy="2143140"/>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مستطيل مستدير الزوايا 43"/>
          <p:cNvSpPr/>
          <p:nvPr/>
        </p:nvSpPr>
        <p:spPr>
          <a:xfrm>
            <a:off x="7944776" y="3245066"/>
            <a:ext cx="684000" cy="68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مستطيل مستدير الزوايا 44"/>
          <p:cNvSpPr/>
          <p:nvPr/>
        </p:nvSpPr>
        <p:spPr>
          <a:xfrm>
            <a:off x="7944776" y="4286256"/>
            <a:ext cx="684000" cy="68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سهم للأسفل 45"/>
          <p:cNvSpPr/>
          <p:nvPr/>
        </p:nvSpPr>
        <p:spPr>
          <a:xfrm flipV="1">
            <a:off x="8014406" y="3314020"/>
            <a:ext cx="571504" cy="50006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سهم للأسفل 46"/>
          <p:cNvSpPr/>
          <p:nvPr/>
        </p:nvSpPr>
        <p:spPr>
          <a:xfrm>
            <a:off x="8001024" y="4386722"/>
            <a:ext cx="571504" cy="50006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زر إجراء: مخصص 48">
            <a:hlinkClick r:id="" action="ppaction://hlinkshowjump?jump=previousslide" highlightClick="1"/>
          </p:cNvPr>
          <p:cNvSpPr/>
          <p:nvPr/>
        </p:nvSpPr>
        <p:spPr>
          <a:xfrm>
            <a:off x="8016670" y="3317628"/>
            <a:ext cx="540000" cy="540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زر إجراء: مخصص 49">
            <a:hlinkClick r:id="" action="ppaction://hlinkshowjump?jump=nextslide" highlightClick="1"/>
          </p:cNvPr>
          <p:cNvSpPr/>
          <p:nvPr/>
        </p:nvSpPr>
        <p:spPr>
          <a:xfrm>
            <a:off x="8014406" y="4332274"/>
            <a:ext cx="540000" cy="540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2" descr="G:\~ميمو~\صور~=)\صورة~=) ‫(31)‬ ‫‬.gif"/>
          <p:cNvPicPr>
            <a:picLocks noChangeAspect="1" noChangeArrowheads="1" noCrop="1"/>
          </p:cNvPicPr>
          <p:nvPr/>
        </p:nvPicPr>
        <p:blipFill>
          <a:blip r:embed="rId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0" name="دمعة 19">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1" name="دمعة 20">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2" name="دمعة 21">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23" name="دمعة 22">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4" name="دمعة 23">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25" name="دمعة 24">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6" name="دمعة 25">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7" name="دمعة 26">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8" name="دمعة 27">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9" name="مستطيل 28"/>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0"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4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8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4"/>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10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12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6"/>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14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7"/>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160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1">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4400" b="1" dirty="0">
                <a:solidFill>
                  <a:schemeClr val="tx1"/>
                </a:solidFill>
                <a:cs typeface="AL-Mohanad Bold" pitchFamily="2" charset="-78"/>
              </a:rPr>
              <a:t>تهيئة المجموعة</a:t>
            </a:r>
            <a:r>
              <a:rPr lang="en-US" sz="4400" b="1" dirty="0">
                <a:solidFill>
                  <a:schemeClr val="tx1"/>
                </a:solidFill>
                <a:cs typeface="AL-Mohanad Bold" pitchFamily="2" charset="-78"/>
              </a:rPr>
              <a:t>.</a:t>
            </a: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9" name="دمعة 28">
            <a:hlinkClick r:id="rId10" action="ppaction://hlinksldjump"/>
          </p:cNvPr>
          <p:cNvSpPr/>
          <p:nvPr/>
        </p:nvSpPr>
        <p:spPr>
          <a:xfrm>
            <a:off x="451101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a:t>
            </a:r>
          </a:p>
        </p:txBody>
      </p:sp>
      <p:sp>
        <p:nvSpPr>
          <p:cNvPr id="30" name="دمعة 29">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31" name="دمعة 30">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32" name="دمعة 31">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33" name="دمعة 32">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34" name="دمعة 33">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35" name="دمعة 34">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36" name="دمعة 35">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37" name="دمعة 36">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2" name="مستطيل 2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3"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4400" b="1" dirty="0" smtClean="0">
                <a:solidFill>
                  <a:schemeClr val="tx1"/>
                </a:solidFill>
                <a:cs typeface="AL-Mohanad Bold" pitchFamily="2" charset="-78"/>
              </a:rPr>
              <a:t>اختيار </a:t>
            </a:r>
            <a:r>
              <a:rPr lang="ar-SA" sz="4400" b="1" dirty="0">
                <a:solidFill>
                  <a:schemeClr val="tx1"/>
                </a:solidFill>
                <a:cs typeface="AL-Mohanad Bold" pitchFamily="2" charset="-78"/>
              </a:rPr>
              <a:t>المشاركين</a:t>
            </a:r>
            <a:r>
              <a:rPr lang="en-US" sz="4400" b="1" dirty="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prstClr val="black"/>
                <a:srgbClr val="D9C3A5">
                  <a:tint val="50000"/>
                  <a:satMod val="180000"/>
                </a:srgbClr>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3600" b="1" dirty="0" smtClean="0">
                <a:solidFill>
                  <a:schemeClr val="bg1"/>
                </a:solidFill>
                <a:cs typeface="AL-Mohanad Bold" pitchFamily="2" charset="-78"/>
              </a:rPr>
              <a:t>تهيئة </a:t>
            </a:r>
            <a:r>
              <a:rPr lang="ar-SA" sz="3600" b="1" dirty="0">
                <a:solidFill>
                  <a:schemeClr val="bg1"/>
                </a:solidFill>
                <a:cs typeface="AL-Mohanad Bold" pitchFamily="2" charset="-78"/>
              </a:rPr>
              <a:t>المسرح </a:t>
            </a:r>
            <a:r>
              <a:rPr lang="ar-SA" sz="3600" b="1" dirty="0" smtClean="0">
                <a:solidFill>
                  <a:schemeClr val="bg1"/>
                </a:solidFill>
                <a:cs typeface="AL-Mohanad Bold" pitchFamily="2" charset="-78"/>
              </a:rPr>
              <a:t>أو </a:t>
            </a:r>
            <a:r>
              <a:rPr lang="ar-SA" sz="3600" b="1" dirty="0">
                <a:solidFill>
                  <a:schemeClr val="bg1"/>
                </a:solidFill>
                <a:cs typeface="AL-Mohanad Bold" pitchFamily="2" charset="-78"/>
              </a:rPr>
              <a:t>المكان</a:t>
            </a:r>
            <a:r>
              <a:rPr lang="en-US" sz="3600" b="1" dirty="0">
                <a:solidFill>
                  <a:schemeClr val="bg1"/>
                </a:solidFill>
                <a:cs typeface="AL-Mohanad Bold" pitchFamily="2" charset="-78"/>
              </a:rPr>
              <a:t>.</a:t>
            </a: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3600" b="1" dirty="0" smtClean="0">
                <a:solidFill>
                  <a:schemeClr val="tx1"/>
                </a:solidFill>
                <a:cs typeface="AL-Mohanad Bold" pitchFamily="2" charset="-78"/>
              </a:rPr>
              <a:t>إعداد </a:t>
            </a:r>
            <a:r>
              <a:rPr lang="ar-SA" sz="3600" b="1" dirty="0">
                <a:solidFill>
                  <a:schemeClr val="tx1"/>
                </a:solidFill>
                <a:cs typeface="AL-Mohanad Bold" pitchFamily="2" charset="-78"/>
              </a:rPr>
              <a:t>المراقبين أو المشاهدين</a:t>
            </a:r>
            <a:r>
              <a:rPr lang="en-US" sz="3600" b="1" dirty="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4</a:t>
            </a: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duotone>
                <a:schemeClr val="accent4">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3600" b="1" dirty="0" smtClean="0">
                <a:solidFill>
                  <a:schemeClr val="tx1"/>
                </a:solidFill>
                <a:cs typeface="AL-Mohanad Bold" pitchFamily="2" charset="-78"/>
              </a:rPr>
              <a:t>التمثيل </a:t>
            </a:r>
            <a:r>
              <a:rPr lang="ar-SA" sz="3600" b="1" dirty="0">
                <a:solidFill>
                  <a:schemeClr val="tx1"/>
                </a:solidFill>
                <a:cs typeface="AL-Mohanad Bold" pitchFamily="2" charset="-78"/>
              </a:rPr>
              <a:t>أو الأداء</a:t>
            </a:r>
            <a:r>
              <a:rPr lang="en-US" sz="3600" b="1" dirty="0">
                <a:solidFill>
                  <a:schemeClr val="tx1"/>
                </a:solidFill>
                <a:cs typeface="AL-Mohanad Bold" pitchFamily="2" charset="-78"/>
              </a:rPr>
              <a:t>.</a:t>
            </a: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5</a:t>
            </a: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المناقشة </a:t>
            </a:r>
            <a:r>
              <a:rPr lang="ar-SA" sz="2400" dirty="0">
                <a:solidFill>
                  <a:schemeClr val="tx1"/>
                </a:solidFill>
                <a:cs typeface="AL-Mohanad Bold" pitchFamily="2" charset="-78"/>
              </a:rPr>
              <a:t>والتقويم</a:t>
            </a:r>
            <a:r>
              <a:rPr lang="en-US" sz="2400" dirty="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6</a:t>
            </a: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إعادة </a:t>
            </a:r>
            <a:r>
              <a:rPr lang="ar-SA" sz="2400" dirty="0">
                <a:solidFill>
                  <a:schemeClr val="tx1"/>
                </a:solidFill>
                <a:cs typeface="AL-Mohanad Bold" pitchFamily="2" charset="-78"/>
              </a:rPr>
              <a:t>الأداء والتمثيل</a:t>
            </a:r>
            <a:r>
              <a:rPr lang="en-US" sz="2400" dirty="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7</a:t>
            </a: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المناقشة </a:t>
            </a:r>
            <a:r>
              <a:rPr lang="ar-SA" sz="2400" dirty="0">
                <a:solidFill>
                  <a:schemeClr val="tx1"/>
                </a:solidFill>
                <a:cs typeface="AL-Mohanad Bold" pitchFamily="2" charset="-78"/>
              </a:rPr>
              <a:t>والتقويم (للمرة الثانية)</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8</a:t>
            </a: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المشاركة </a:t>
            </a:r>
            <a:r>
              <a:rPr lang="ar-SA" sz="2400" dirty="0">
                <a:solidFill>
                  <a:schemeClr val="tx1"/>
                </a:solidFill>
                <a:cs typeface="AL-Mohanad Bold" pitchFamily="2" charset="-78"/>
              </a:rPr>
              <a:t>في الخبرات والتعميم</a:t>
            </a:r>
            <a:r>
              <a:rPr lang="en-US" sz="2400" dirty="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9</a:t>
            </a: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6" name="مستطيل مستدير الزوايا 5">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7" name="مستطيل مستدير الزوايا 6">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8" name="مستطيل مستدير الزوايا 7">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9" name="مستطيل مستدير الزوايا 8">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3" name="مستطيل مستدير الزوايا 12"/>
          <p:cNvSpPr/>
          <p:nvPr/>
        </p:nvSpPr>
        <p:spPr>
          <a:xfrm>
            <a:off x="214282" y="2357430"/>
            <a:ext cx="6192000" cy="4140000"/>
          </a:xfrm>
          <a:prstGeom prst="roundRect">
            <a:avLst/>
          </a:prstGeom>
          <a:blipFill>
            <a:blip r:embed="rId9" cstate="print">
              <a:duotone>
                <a:schemeClr val="accent3">
                  <a:shade val="45000"/>
                  <a:satMod val="135000"/>
                </a:schemeClr>
                <a:prstClr val="white"/>
              </a:duotone>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en-US" sz="2400" dirty="0">
              <a:solidFill>
                <a:schemeClr val="tx1"/>
              </a:solidFill>
              <a:cs typeface="AL-Mohanad Bold" pitchFamily="2" charset="-78"/>
            </a:endParaRPr>
          </a:p>
        </p:txBody>
      </p:sp>
      <p:sp>
        <p:nvSpPr>
          <p:cNvPr id="14" name="مستطيل 13"/>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Picture 2" descr="G:\~ميمو~\صور~=)\صورة~=) ‫(31)‬ ‫‬.gif"/>
          <p:cNvPicPr>
            <a:picLocks noChangeAspect="1" noChangeArrowheads="1" noCrop="1"/>
          </p:cNvPicPr>
          <p:nvPr/>
        </p:nvPicPr>
        <p:blipFill>
          <a:blip r:embed="rId10"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50" presetClass="entr" presetSubtype="0" decel="100000" fill="hold" grpId="0" nodeType="withEffect">
                                  <p:stCondLst>
                                    <p:cond delay="40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47" presetClass="entr" presetSubtype="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55" presetClass="entr" presetSubtype="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par>
                                <p:cTn id="27" presetID="55" presetClass="entr" presetSubtype="0" fill="hold" grpId="0" nodeType="withEffect">
                                  <p:stCondLst>
                                    <p:cond delay="11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55" presetClass="entr" presetSubtype="0" fill="hold" grpId="0" nodeType="withEffect">
                                  <p:stCondLst>
                                    <p:cond delay="120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par>
                                <p:cTn id="37" presetID="55" presetClass="entr" presetSubtype="0" fill="hold" grpId="0" nodeType="withEffect">
                                  <p:stCondLst>
                                    <p:cond delay="130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par>
                                <p:cTn id="42" presetID="55" presetClass="entr" presetSubtype="0" fill="hold" grpId="0" nodeType="withEffect">
                                  <p:stCondLst>
                                    <p:cond delay="140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7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Effect transition="in" filter="fade">
                                      <p:cBhvr>
                                        <p:cTn id="46" dur="1000"/>
                                        <p:tgtEl>
                                          <p:spTgt spid="9"/>
                                        </p:tgtEl>
                                      </p:cBhvr>
                                    </p:animEffect>
                                  </p:childTnLst>
                                </p:cTn>
                              </p:par>
                              <p:par>
                                <p:cTn id="47" presetID="55" presetClass="entr" presetSubtype="0" fill="hold" grpId="0" nodeType="withEffect">
                                  <p:stCondLst>
                                    <p:cond delay="1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grpId="0" nodeType="withEffect">
                                  <p:stCondLst>
                                    <p:cond delay="16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0.7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par>
                                <p:cTn id="57" presetID="17" presetClass="entr" presetSubtype="1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378337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08327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238318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مستطيل 16"/>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2" descr="G:\~ميمو~\صور~=)\صورة~=) ‫(31)‬ ‫‬.gif"/>
          <p:cNvPicPr>
            <a:picLocks noChangeAspect="1" noChangeArrowheads="1" noCrop="1"/>
          </p:cNvPicPr>
          <p:nvPr/>
        </p:nvPicPr>
        <p:blipFill>
          <a:blip r:embed="rId1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2400" b="1" dirty="0" smtClean="0">
                <a:solidFill>
                  <a:srgbClr val="FF0000"/>
                </a:solidFill>
                <a:cs typeface="AL-Mohanad Bold" pitchFamily="2" charset="-78"/>
              </a:rPr>
              <a:t>لعب </a:t>
            </a:r>
            <a:r>
              <a:rPr lang="ar-SA" sz="2400" b="1" dirty="0">
                <a:solidFill>
                  <a:srgbClr val="FF0000"/>
                </a:solidFill>
                <a:cs typeface="AL-Mohanad Bold" pitchFamily="2" charset="-78"/>
              </a:rPr>
              <a:t>الأدوار المقيد</a:t>
            </a:r>
            <a:r>
              <a:rPr lang="ar-SA" sz="2400" dirty="0">
                <a:solidFill>
                  <a:schemeClr val="tx1"/>
                </a:solidFill>
                <a:cs typeface="AL-Mohanad Bold" pitchFamily="2" charset="-78"/>
              </a:rPr>
              <a:t>: وهو الذي يقوم على أساس الحوار والمحادثة الموجودة في الدرس</a:t>
            </a:r>
            <a:r>
              <a:rPr lang="ar-SA" sz="2400" dirty="0" smtClean="0">
                <a:solidFill>
                  <a:schemeClr val="tx1"/>
                </a:solidFill>
                <a:cs typeface="AL-Mohanad Bold" pitchFamily="2" charset="-78"/>
              </a:rPr>
              <a:t>.</a:t>
            </a: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7" name="دمعة 16">
            <a:hlinkClick r:id="rId9" action="ppaction://hlinksldjump"/>
          </p:cNvPr>
          <p:cNvSpPr/>
          <p:nvPr/>
        </p:nvSpPr>
        <p:spPr>
          <a:xfrm>
            <a:off x="378337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a:t>
            </a:r>
          </a:p>
        </p:txBody>
      </p:sp>
      <p:sp>
        <p:nvSpPr>
          <p:cNvPr id="18" name="دمعة 17">
            <a:hlinkClick r:id="rId10" action="ppaction://hlinksldjump"/>
          </p:cNvPr>
          <p:cNvSpPr/>
          <p:nvPr/>
        </p:nvSpPr>
        <p:spPr>
          <a:xfrm>
            <a:off x="308327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9" name="دمعة 18">
            <a:hlinkClick r:id="rId11" action="ppaction://hlinksldjump"/>
          </p:cNvPr>
          <p:cNvSpPr/>
          <p:nvPr/>
        </p:nvSpPr>
        <p:spPr>
          <a:xfrm>
            <a:off x="238318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6" name="مستطيل 15"/>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descr="G:\~ميمو~\صور~=)\صورة~=) ‫(31)‬ ‫‬.gif"/>
          <p:cNvPicPr>
            <a:picLocks noChangeAspect="1" noChangeArrowheads="1" noCrop="1"/>
          </p:cNvPicPr>
          <p:nvPr/>
        </p:nvPicPr>
        <p:blipFill>
          <a:blip r:embed="rId1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3200" dirty="0" smtClean="0">
                <a:solidFill>
                  <a:srgbClr val="FF0000"/>
                </a:solidFill>
                <a:cs typeface="AL-Mohanad Bold" pitchFamily="2" charset="-78"/>
              </a:rPr>
              <a:t>لعب </a:t>
            </a:r>
            <a:r>
              <a:rPr lang="ar-SA" sz="3200" dirty="0">
                <a:solidFill>
                  <a:srgbClr val="FF0000"/>
                </a:solidFill>
                <a:cs typeface="AL-Mohanad Bold" pitchFamily="2" charset="-78"/>
              </a:rPr>
              <a:t>الأدوار المبني على نص </a:t>
            </a:r>
            <a:r>
              <a:rPr lang="ar-SA" sz="3200" dirty="0" smtClean="0">
                <a:solidFill>
                  <a:srgbClr val="FF0000"/>
                </a:solidFill>
                <a:cs typeface="AL-Mohanad Bold" pitchFamily="2" charset="-78"/>
              </a:rPr>
              <a:t> </a:t>
            </a:r>
            <a:r>
              <a:rPr lang="ar-SA" sz="3200" dirty="0">
                <a:solidFill>
                  <a:srgbClr val="FF0000"/>
                </a:solidFill>
                <a:cs typeface="AL-Mohanad Bold" pitchFamily="2" charset="-78"/>
              </a:rPr>
              <a:t>حواري: </a:t>
            </a:r>
            <a:r>
              <a:rPr lang="ar-SA" sz="3200" dirty="0">
                <a:solidFill>
                  <a:schemeClr val="tx1"/>
                </a:solidFill>
                <a:cs typeface="AL-Mohanad Bold" pitchFamily="2" charset="-78"/>
              </a:rPr>
              <a:t>كتمثيل قصة أو موضوع ما.</a:t>
            </a:r>
            <a:endParaRPr lang="en-US" sz="32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378337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083278"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16" name="دمعة 15">
            <a:hlinkClick r:id="rId11" action="ppaction://hlinksldjump"/>
          </p:cNvPr>
          <p:cNvSpPr/>
          <p:nvPr/>
        </p:nvSpPr>
        <p:spPr>
          <a:xfrm>
            <a:off x="238318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مستطيل 16"/>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2" descr="G:\~ميمو~\صور~=)\صورة~=) ‫(31)‬ ‫‬.gif"/>
          <p:cNvPicPr>
            <a:picLocks noChangeAspect="1" noChangeArrowheads="1" noCrop="1"/>
          </p:cNvPicPr>
          <p:nvPr/>
        </p:nvPicPr>
        <p:blipFill>
          <a:blip r:embed="rId1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tIns="46800" rIns="432000" rtlCol="1" anchor="ctr"/>
          <a:lstStyle/>
          <a:p>
            <a:pPr algn="ctr"/>
            <a:r>
              <a:rPr lang="ar-SA" sz="3200" dirty="0" smtClean="0">
                <a:solidFill>
                  <a:srgbClr val="FF0000"/>
                </a:solidFill>
                <a:cs typeface="AL-Mohanad Bold" pitchFamily="2" charset="-78"/>
              </a:rPr>
              <a:t>لعب </a:t>
            </a:r>
            <a:r>
              <a:rPr lang="ar-SA" sz="3200" dirty="0">
                <a:solidFill>
                  <a:srgbClr val="FF0000"/>
                </a:solidFill>
                <a:cs typeface="AL-Mohanad Bold" pitchFamily="2" charset="-78"/>
              </a:rPr>
              <a:t>الأدوار الحر (غير المقيد بنص أو حوار):</a:t>
            </a:r>
            <a:r>
              <a:rPr lang="ar-SA" sz="3200" dirty="0">
                <a:solidFill>
                  <a:schemeClr val="tx1"/>
                </a:solidFill>
                <a:cs typeface="AL-Mohanad Bold" pitchFamily="2" charset="-78"/>
              </a:rPr>
              <a:t> وفيه يمثل الطلاب موقفاً يقومون فيه بالتعبير بأسلوبهم الخاص عن دور كل منهم في حدود الموقف المرسوم لهم.</a:t>
            </a:r>
            <a:endParaRPr lang="en-US" sz="32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378337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08327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2383186"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17" name="مستطيل 16"/>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2" descr="G:\~ميمو~\صور~=)\صورة~=) ‫(31)‬ ‫‬.gif"/>
          <p:cNvPicPr>
            <a:picLocks noChangeAspect="1" noChangeArrowheads="1" noCrop="1"/>
          </p:cNvPicPr>
          <p:nvPr/>
        </p:nvPicPr>
        <p:blipFill>
          <a:blip r:embed="rId1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marL="1160463" algn="just"/>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7"/>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9"/>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8"/>
                                        </p:tgtEl>
                                        <p:attrNameLst>
                                          <p:attrName>ppt_y</p:attrName>
                                        </p:attrNameLst>
                                      </p:cBhvr>
                                      <p:tavLst>
                                        <p:tav tm="0">
                                          <p:val>
                                            <p:strVal val="#ppt_y"/>
                                          </p:val>
                                        </p:tav>
                                        <p:tav tm="100000">
                                          <p:val>
                                            <p:strVal val="#ppt_y"/>
                                          </p:val>
                                        </p:tav>
                                      </p:tavLst>
                                    </p:anim>
                                  </p:childTnLst>
                                </p:cTn>
                              </p:par>
                              <p:par>
                                <p:cTn id="71" presetID="39" presetClass="entr" presetSubtype="0" accel="10000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4"/>
                                        </p:tgtEl>
                                        <p:attrNameLst>
                                          <p:attrName>ppt_y</p:attrName>
                                        </p:attrNameLst>
                                      </p:cBhvr>
                                      <p:tavLst>
                                        <p:tav tm="0">
                                          <p:val>
                                            <p:strVal val="#ppt_y"/>
                                          </p:val>
                                        </p:tav>
                                        <p:tav tm="100000">
                                          <p:val>
                                            <p:strVal val="#ppt_y"/>
                                          </p:val>
                                        </p:tav>
                                      </p:tavLst>
                                    </p:anim>
                                  </p:childTnLst>
                                </p:cTn>
                              </p:par>
                              <p:par>
                                <p:cTn id="77" presetID="39" presetClass="entr" presetSubtype="0" accel="10000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25"/>
                                        </p:tgtEl>
                                        <p:attrNameLst>
                                          <p:attrName>ppt_y</p:attrName>
                                        </p:attrNameLst>
                                      </p:cBhvr>
                                      <p:tavLst>
                                        <p:tav tm="0">
                                          <p:val>
                                            <p:strVal val="#ppt_y"/>
                                          </p:val>
                                        </p:tav>
                                        <p:tav tm="100000">
                                          <p:val>
                                            <p:strVal val="#ppt_y"/>
                                          </p:val>
                                        </p:tav>
                                      </p:tavLst>
                                    </p:anim>
                                  </p:childTnLst>
                                </p:cTn>
                              </p:par>
                              <p:par>
                                <p:cTn id="83" presetID="39" presetClass="entr" presetSubtype="0" accel="10000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26"/>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
                                          </p:val>
                                        </p:tav>
                                        <p:tav tm="100000">
                                          <p:val>
                                            <p:strVal val="#ppt_y"/>
                                          </p:val>
                                        </p:tav>
                                      </p:tavLst>
                                    </p:anim>
                                  </p:childTnLst>
                                </p:cTn>
                              </p:par>
                              <p:par>
                                <p:cTn id="95" presetID="39" presetClass="entr" presetSubtype="0" accel="10000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29"/>
                                        </p:tgtEl>
                                        <p:attrNameLst>
                                          <p:attrName>ppt_y</p:attrName>
                                        </p:attrNameLst>
                                      </p:cBhvr>
                                      <p:tavLst>
                                        <p:tav tm="0">
                                          <p:val>
                                            <p:strVal val="#ppt_y"/>
                                          </p:val>
                                        </p:tav>
                                        <p:tav tm="100000">
                                          <p:val>
                                            <p:strVal val="#ppt_y"/>
                                          </p:val>
                                        </p:tav>
                                      </p:tavLst>
                                    </p:anim>
                                  </p:childTnLst>
                                </p:cTn>
                              </p:par>
                              <p:par>
                                <p:cTn id="101" presetID="39" presetClass="entr" presetSubtype="0" accel="10000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30"/>
                                        </p:tgtEl>
                                        <p:attrNameLst>
                                          <p:attrName>ppt_y</p:attrName>
                                        </p:attrNameLst>
                                      </p:cBhvr>
                                      <p:tavLst>
                                        <p:tav tm="0">
                                          <p:val>
                                            <p:strVal val="#ppt_y"/>
                                          </p:val>
                                        </p:tav>
                                        <p:tav tm="100000">
                                          <p:val>
                                            <p:strVal val="#ppt_y"/>
                                          </p:val>
                                        </p:tav>
                                      </p:tavLst>
                                    </p:anim>
                                  </p:childTnLst>
                                </p:cTn>
                              </p:par>
                              <p:par>
                                <p:cTn id="107" presetID="39" presetClass="entr" presetSubtype="0" accel="10000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10"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11"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12" dur="500" fill="hold"/>
                                        <p:tgtEl>
                                          <p:spTgt spid="31"/>
                                        </p:tgtEl>
                                        <p:attrNameLst>
                                          <p:attrName>ppt_y</p:attrName>
                                        </p:attrNameLst>
                                      </p:cBhvr>
                                      <p:tavLst>
                                        <p:tav tm="0">
                                          <p:val>
                                            <p:strVal val="#ppt_y"/>
                                          </p:val>
                                        </p:tav>
                                        <p:tav tm="100000">
                                          <p:val>
                                            <p:strVal val="#ppt_y"/>
                                          </p:val>
                                        </p:tav>
                                      </p:tavLst>
                                    </p:anim>
                                  </p:childTnLst>
                                </p:cTn>
                              </p:par>
                              <p:par>
                                <p:cTn id="113" presetID="39" presetClass="entr" presetSubtype="0" accel="10000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116"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117"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1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a:solidFill>
                  <a:schemeClr val="tx1"/>
                </a:solidFill>
                <a:cs typeface="AL-Mohanad Bold" pitchFamily="2" charset="-78"/>
              </a:rPr>
              <a:t>اختيار المادة المنهجية المناسبة لتمثيل الأدوار.</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52" name="دمعة 51">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53" name="دمعة 52">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54" name="دمعة 53">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55" name="دمعة 54">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56" name="دمعة 55">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57" name="دمعة 56">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58" name="دمعة 57">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59" name="دمعة 58">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60" name="دمعة 59">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61" name="دمعة 60">
            <a:hlinkClick r:id="rId18" action="ppaction://hlinksldjump"/>
          </p:cNvPr>
          <p:cNvSpPr/>
          <p:nvPr/>
        </p:nvSpPr>
        <p:spPr>
          <a:xfrm>
            <a:off x="5855074" y="4997826"/>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a:t>
            </a:r>
          </a:p>
        </p:txBody>
      </p:sp>
      <p:sp>
        <p:nvSpPr>
          <p:cNvPr id="62" name="دمعة 61">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63" name="دمعة 62">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64" name="دمعة 63">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65" name="دمعة 64">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66" name="مستطيل 65">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67" name="مستطيل 66">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68" name="مستطيل 67">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69" name="مستطيل 68">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70" name="مستطيل 69">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2" name="مستطيل 3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عدم </a:t>
            </a:r>
            <a:r>
              <a:rPr lang="ar-SA" sz="2400" dirty="0">
                <a:solidFill>
                  <a:schemeClr val="tx1"/>
                </a:solidFill>
                <a:cs typeface="AL-Mohanad Bold" pitchFamily="2" charset="-78"/>
              </a:rPr>
              <a:t>إجبار بعض الطلاب بتمثيل دور معين.</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33" name="دمعة 32">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34" name="دمعة 33">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35" name="دمعة 34">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36" name="دمعة 35">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37" name="دمعة 36">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38" name="دمعة 37">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39" name="دمعة 38">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40" name="دمعة 39">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41" name="دمعة 40">
            <a:hlinkClick r:id="rId17" action="ppaction://hlinksldjump"/>
          </p:cNvPr>
          <p:cNvSpPr/>
          <p:nvPr/>
        </p:nvSpPr>
        <p:spPr>
          <a:xfrm>
            <a:off x="5855074" y="4412596"/>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42" name="دمعة 41">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43" name="دمعة 42">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4" name="دمعة 43">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5" name="دمعة 44">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6" name="دمعة 45">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7" name="مستطيل 46">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48" name="مستطيل 47">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49" name="مستطيل 48">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50" name="مستطيل 49">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51" name="مستطيل 50">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2" name="مستطيل 3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2"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تحضير </a:t>
            </a:r>
            <a:r>
              <a:rPr lang="ar-SA" sz="2400" dirty="0">
                <a:solidFill>
                  <a:schemeClr val="tx1"/>
                </a:solidFill>
                <a:cs typeface="AL-Mohanad Bold" pitchFamily="2" charset="-78"/>
              </a:rPr>
              <a:t>بيئة وأدوار التمثيل.</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33" name="دمعة 32">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34" name="دمعة 33">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35" name="دمعة 34">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36" name="دمعة 35">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37" name="دمعة 36">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38" name="دمعة 37">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39" name="دمعة 38">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40" name="دمعة 39">
            <a:hlinkClick r:id="rId16" action="ppaction://hlinksldjump"/>
          </p:cNvPr>
          <p:cNvSpPr/>
          <p:nvPr/>
        </p:nvSpPr>
        <p:spPr>
          <a:xfrm>
            <a:off x="5855074" y="3827366"/>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41" name="دمعة 40">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42" name="دمعة 41">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43" name="دمعة 42">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4" name="دمعة 43">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5" name="دمعة 44">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6" name="دمعة 45">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47" name="مستطيل 46">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48" name="مستطيل 47">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49" name="مستطيل 48">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50" name="مستطيل 49">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51" name="مستطيل 50">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2" name="مستطيل 3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2"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تحديد </a:t>
            </a:r>
            <a:r>
              <a:rPr lang="ar-SA" sz="2400" dirty="0">
                <a:solidFill>
                  <a:schemeClr val="tx1"/>
                </a:solidFill>
                <a:cs typeface="AL-Mohanad Bold" pitchFamily="2" charset="-78"/>
              </a:rPr>
              <a:t>دور كل طالب والمطلوب منه.</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4</a:t>
            </a: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الشرح </a:t>
            </a:r>
            <a:r>
              <a:rPr lang="ar-SA" sz="2400" dirty="0">
                <a:solidFill>
                  <a:schemeClr val="tx1"/>
                </a:solidFill>
                <a:cs typeface="AL-Mohanad Bold" pitchFamily="2" charset="-78"/>
              </a:rPr>
              <a:t>بإيجاز للمشاركين عن موضوع المشهد والأدوار التي سيتم القيام بها.</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5</a:t>
            </a: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r>
              <a:rPr lang="ar-SA" sz="2800" dirty="0">
                <a:solidFill>
                  <a:schemeClr val="tx1"/>
                </a:solidFill>
              </a:rPr>
              <a:t>هي خطة من خطط المحاكاة في موقف يشابه الموقف التعليمي ، حيث يتقمص التلميذ أحد الأدوار التي توجد في الموقف الواقعي ، ويتفاعل مع الآخرين في حدود علاقة دوره بأدوارهم وتعتبر هذه الطريقة ذات أثر فعال في مساعدة التلاميذ على فهم أنفسهم وفهم الآخرين ، وهي تتميز كذلك بأنها تخلق في الفصل تفاعلاً أكثر إيجابية </a:t>
            </a:r>
            <a:r>
              <a:rPr lang="ar-SA" sz="2800" dirty="0" smtClean="0">
                <a:solidFill>
                  <a:schemeClr val="tx1"/>
                </a:solidFill>
              </a:rPr>
              <a:t>وحيوية</a:t>
            </a:r>
            <a:r>
              <a:rPr lang="en-US" sz="2800" dirty="0" smtClean="0">
                <a:solidFill>
                  <a:schemeClr val="tx1"/>
                </a:solidFill>
              </a:rPr>
              <a:t>.</a:t>
            </a:r>
            <a:endParaRPr lang="en-US" sz="2800" dirty="0">
              <a:solidFill>
                <a:schemeClr val="tx1"/>
              </a:solidFill>
            </a:endParaRPr>
          </a:p>
        </p:txBody>
      </p:sp>
      <p:sp>
        <p:nvSpPr>
          <p:cNvPr id="14" name="مستطيل مستدير الزوايا 13">
            <a:hlinkClick r:id="rId2" action="ppaction://hlinksldjump"/>
          </p:cNvPr>
          <p:cNvSpPr/>
          <p:nvPr/>
        </p:nvSpPr>
        <p:spPr>
          <a:xfrm>
            <a:off x="6742429" y="2500306"/>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مفهومها </a:t>
            </a:r>
          </a:p>
        </p:txBody>
      </p:sp>
      <p:sp>
        <p:nvSpPr>
          <p:cNvPr id="15" name="مستطيل مستدير الزوايا 14">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16" name="مستطيل مستدير الزوايا 15">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17" name="مستطيل مستدير الزوايا 16">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8" name="مستطيل مستدير الزوايا 17">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9" name="مستطيل مستدير الزوايا 18">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20" name="مستطيل مستدير الزوايا 19">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2" name="Picture 2" descr="G:\~ميمو~\صور~=)\صورة~=) ‫(31)‬ ‫‬.gif"/>
          <p:cNvPicPr>
            <a:picLocks noChangeAspect="1" noChangeArrowheads="1" noCrop="1"/>
          </p:cNvPicPr>
          <p:nvPr/>
        </p:nvPicPr>
        <p:blipFill>
          <a:blip r:embed="rId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200" dirty="0" smtClean="0">
                <a:solidFill>
                  <a:schemeClr val="tx1"/>
                </a:solidFill>
                <a:cs typeface="AL-Mohanad Bold" pitchFamily="2" charset="-78"/>
              </a:rPr>
              <a:t>تحديد </a:t>
            </a:r>
            <a:r>
              <a:rPr lang="ar-SA" sz="2200" dirty="0">
                <a:solidFill>
                  <a:schemeClr val="tx1"/>
                </a:solidFill>
                <a:cs typeface="AL-Mohanad Bold" pitchFamily="2" charset="-78"/>
              </a:rPr>
              <a:t>زمن المشهد التمثيلي، وكذلك زمن الإجابة عن الأسئلة أو الحوار الذي يتبع ذلك المشهد.</a:t>
            </a:r>
            <a:endParaRPr lang="en-US" sz="22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6</a:t>
            </a: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ألزم </a:t>
            </a:r>
            <a:r>
              <a:rPr lang="ar-SA" sz="2400" dirty="0">
                <a:solidFill>
                  <a:schemeClr val="tx1"/>
                </a:solidFill>
                <a:cs typeface="AL-Mohanad Bold" pitchFamily="2" charset="-78"/>
              </a:rPr>
              <a:t>المشاهدين بالهدوء وعدم التعليق.</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7</a:t>
            </a: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عدم </a:t>
            </a:r>
            <a:r>
              <a:rPr lang="ar-SA" sz="2400" dirty="0">
                <a:solidFill>
                  <a:schemeClr val="tx1"/>
                </a:solidFill>
                <a:cs typeface="AL-Mohanad Bold" pitchFamily="2" charset="-78"/>
              </a:rPr>
              <a:t>تدخل المعلم أثناء تمثيل الدور.</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8</a:t>
            </a: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أن </a:t>
            </a:r>
            <a:r>
              <a:rPr lang="ar-SA" sz="2400" dirty="0">
                <a:solidFill>
                  <a:schemeClr val="tx1"/>
                </a:solidFill>
                <a:cs typeface="AL-Mohanad Bold" pitchFamily="2" charset="-78"/>
              </a:rPr>
              <a:t>يكون السيناريو قصيراً </a:t>
            </a:r>
            <a:r>
              <a:rPr lang="ar-SA" sz="2400" dirty="0" smtClean="0">
                <a:solidFill>
                  <a:schemeClr val="tx1"/>
                </a:solidFill>
                <a:cs typeface="AL-Mohanad Bold" pitchFamily="2" charset="-78"/>
              </a:rPr>
              <a:t>ومركزاً.</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9</a:t>
            </a: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الطلب </a:t>
            </a:r>
            <a:r>
              <a:rPr lang="ar-SA" sz="2400" dirty="0">
                <a:solidFill>
                  <a:schemeClr val="tx1"/>
                </a:solidFill>
                <a:cs typeface="AL-Mohanad Bold" pitchFamily="2" charset="-78"/>
              </a:rPr>
              <a:t>من كل ممثل أن يتقمص الدور المكلف به بصدق وإتقان.</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10</a:t>
            </a: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وقف </a:t>
            </a:r>
            <a:r>
              <a:rPr lang="ar-SA" sz="2400" dirty="0">
                <a:solidFill>
                  <a:schemeClr val="tx1"/>
                </a:solidFill>
                <a:cs typeface="AL-Mohanad Bold" pitchFamily="2" charset="-78"/>
              </a:rPr>
              <a:t>تمثيل الأدوار في الوقت الذي يصل فيه الطلاب الممثلون للحلول  المطلوبة.</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13016" y="3230686"/>
            <a:ext cx="415499"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11</a:t>
            </a: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استخلاص </a:t>
            </a:r>
            <a:r>
              <a:rPr lang="ar-SA" sz="2400" dirty="0">
                <a:solidFill>
                  <a:schemeClr val="tx1"/>
                </a:solidFill>
                <a:cs typeface="AL-Mohanad Bold" pitchFamily="2" charset="-78"/>
              </a:rPr>
              <a:t>الحلول والمواقف المناسبة تجاه مضمون الدور قبل انتهاء المناقشة.</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20268" y="3816622"/>
            <a:ext cx="415499"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12</a:t>
            </a: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الوقوف </a:t>
            </a:r>
            <a:r>
              <a:rPr lang="ar-SA" sz="2400" dirty="0">
                <a:solidFill>
                  <a:schemeClr val="tx1"/>
                </a:solidFill>
                <a:cs typeface="AL-Mohanad Bold" pitchFamily="2" charset="-78"/>
              </a:rPr>
              <a:t>أو الجلوس في مكان مناسب.</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13</a:t>
            </a:r>
          </a:p>
        </p:txBody>
      </p:sp>
      <p:sp>
        <p:nvSpPr>
          <p:cNvPr id="32" name="مستطيل 31">
            <a:hlinkClick r:id="rId27" action="ppaction://hlinksldjump"/>
          </p:cNvPr>
          <p:cNvSpPr/>
          <p:nvPr/>
        </p:nvSpPr>
        <p:spPr>
          <a:xfrm>
            <a:off x="329343" y="4988494"/>
            <a:ext cx="415499" cy="369332"/>
          </a:xfrm>
          <a:prstGeom prst="rect">
            <a:avLst/>
          </a:prstGeom>
        </p:spPr>
        <p:txBody>
          <a:bodyPr wrap="none">
            <a:spAutoFit/>
          </a:bodyPr>
          <a:lstStyle/>
          <a:p>
            <a:pPr algn="ctr"/>
            <a:r>
              <a:rPr lang="ar-SA" dirty="0" smtClean="0">
                <a:solidFill>
                  <a:schemeClr val="tx1"/>
                </a:solidFill>
                <a:cs typeface="PT Bold Heading" pitchFamily="2" charset="-78"/>
              </a:rPr>
              <a:t>14</a:t>
            </a:r>
            <a:endParaRPr lang="ar-SA" dirty="0">
              <a:solidFill>
                <a:schemeClr val="tx1"/>
              </a:solidFill>
              <a:cs typeface="PT Bold Heading" pitchFamily="2" charset="-78"/>
            </a:endParaRP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46800" rIns="540000" rtlCol="1" anchor="ctr"/>
          <a:lstStyle/>
          <a:p>
            <a:pPr algn="ctr"/>
            <a:r>
              <a:rPr lang="ar-SA" sz="2400" dirty="0" smtClean="0">
                <a:solidFill>
                  <a:schemeClr val="tx1"/>
                </a:solidFill>
                <a:cs typeface="AL-Mohanad Bold" pitchFamily="2" charset="-78"/>
              </a:rPr>
              <a:t>قيام </a:t>
            </a:r>
            <a:r>
              <a:rPr lang="ar-SA" sz="2400" dirty="0">
                <a:solidFill>
                  <a:schemeClr val="tx1"/>
                </a:solidFill>
                <a:cs typeface="AL-Mohanad Bold" pitchFamily="2" charset="-78"/>
              </a:rPr>
              <a:t>الطلاب بتقويم بعضهم البعض على أساس عمل الفريق وليس على  أساس فردي.</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78631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408622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38612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17" name="دمعة 16">
            <a:hlinkClick r:id="rId12" action="ppaction://hlinksldjump"/>
          </p:cNvPr>
          <p:cNvSpPr/>
          <p:nvPr/>
        </p:nvSpPr>
        <p:spPr>
          <a:xfrm>
            <a:off x="268603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98594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28585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585507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5855074" y="382736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tx1"/>
                </a:solidFill>
                <a:cs typeface="PT Bold Heading" pitchFamily="2" charset="-78"/>
              </a:rPr>
              <a:t>3</a:t>
            </a:r>
          </a:p>
        </p:txBody>
      </p:sp>
      <p:sp>
        <p:nvSpPr>
          <p:cNvPr id="22" name="دمعة 21">
            <a:hlinkClick r:id="rId17" action="ppaction://hlinksldjump"/>
          </p:cNvPr>
          <p:cNvSpPr/>
          <p:nvPr/>
        </p:nvSpPr>
        <p:spPr>
          <a:xfrm>
            <a:off x="5855074" y="441259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3" name="دمعة 22">
            <a:hlinkClick r:id="rId18" action="ppaction://hlinksldjump"/>
          </p:cNvPr>
          <p:cNvSpPr/>
          <p:nvPr/>
        </p:nvSpPr>
        <p:spPr>
          <a:xfrm>
            <a:off x="5855074" y="4997826"/>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24" name="دمعة 23">
            <a:hlinkClick r:id="rId19" action="ppaction://hlinksldjump"/>
          </p:cNvPr>
          <p:cNvSpPr/>
          <p:nvPr/>
        </p:nvSpPr>
        <p:spPr>
          <a:xfrm>
            <a:off x="384454" y="32283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5" name="دمعة 24">
            <a:hlinkClick r:id="rId20" action="ppaction://hlinksldjump"/>
          </p:cNvPr>
          <p:cNvSpPr/>
          <p:nvPr/>
        </p:nvSpPr>
        <p:spPr>
          <a:xfrm>
            <a:off x="384454" y="381356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6" name="دمعة 25">
            <a:hlinkClick r:id="rId21" action="ppaction://hlinksldjump"/>
          </p:cNvPr>
          <p:cNvSpPr/>
          <p:nvPr/>
        </p:nvSpPr>
        <p:spPr>
          <a:xfrm>
            <a:off x="384454" y="439879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cs typeface="PT Bold Heading" pitchFamily="2" charset="-78"/>
            </a:endParaRPr>
          </a:p>
        </p:txBody>
      </p:sp>
      <p:sp>
        <p:nvSpPr>
          <p:cNvPr id="27" name="دمعة 26">
            <a:hlinkClick r:id="rId22" action="ppaction://hlinksldjump"/>
          </p:cNvPr>
          <p:cNvSpPr/>
          <p:nvPr/>
        </p:nvSpPr>
        <p:spPr>
          <a:xfrm>
            <a:off x="384454" y="498402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cs typeface="PT Bold Heading" pitchFamily="2" charset="-78"/>
            </a:endParaRPr>
          </a:p>
        </p:txBody>
      </p:sp>
      <p:sp>
        <p:nvSpPr>
          <p:cNvPr id="28" name="مستطيل 27">
            <a:hlinkClick r:id="rId23" action="ppaction://hlinksldjump"/>
          </p:cNvPr>
          <p:cNvSpPr/>
          <p:nvPr/>
        </p:nvSpPr>
        <p:spPr>
          <a:xfrm>
            <a:off x="1241710" y="2571744"/>
            <a:ext cx="415498" cy="369332"/>
          </a:xfrm>
          <a:prstGeom prst="rect">
            <a:avLst/>
          </a:prstGeom>
        </p:spPr>
        <p:txBody>
          <a:bodyPr wrap="none">
            <a:spAutoFit/>
          </a:bodyPr>
          <a:lstStyle/>
          <a:p>
            <a:pPr algn="ctr"/>
            <a:r>
              <a:rPr lang="ar-SA" dirty="0" smtClean="0">
                <a:solidFill>
                  <a:schemeClr val="tx1"/>
                </a:solidFill>
                <a:cs typeface="PT Bold Heading" pitchFamily="2" charset="-78"/>
              </a:rPr>
              <a:t>10</a:t>
            </a:r>
            <a:endParaRPr lang="ar-SA" dirty="0">
              <a:solidFill>
                <a:schemeClr val="tx1"/>
              </a:solidFill>
              <a:cs typeface="PT Bold Heading" pitchFamily="2" charset="-78"/>
            </a:endParaRPr>
          </a:p>
        </p:txBody>
      </p:sp>
      <p:sp>
        <p:nvSpPr>
          <p:cNvPr id="29" name="مستطيل 28">
            <a:hlinkClick r:id="rId24" action="ppaction://hlinksldjump"/>
          </p:cNvPr>
          <p:cNvSpPr/>
          <p:nvPr/>
        </p:nvSpPr>
        <p:spPr>
          <a:xfrm>
            <a:off x="343510" y="3230686"/>
            <a:ext cx="415499" cy="369332"/>
          </a:xfrm>
          <a:prstGeom prst="rect">
            <a:avLst/>
          </a:prstGeom>
        </p:spPr>
        <p:txBody>
          <a:bodyPr wrap="none">
            <a:spAutoFit/>
          </a:bodyPr>
          <a:lstStyle/>
          <a:p>
            <a:pPr algn="ctr"/>
            <a:r>
              <a:rPr lang="ar-SA" dirty="0" smtClean="0">
                <a:solidFill>
                  <a:schemeClr val="tx1"/>
                </a:solidFill>
                <a:cs typeface="PT Bold Heading" pitchFamily="2" charset="-78"/>
              </a:rPr>
              <a:t>11</a:t>
            </a:r>
            <a:endParaRPr lang="ar-SA" dirty="0">
              <a:solidFill>
                <a:schemeClr val="tx1"/>
              </a:solidFill>
              <a:cs typeface="PT Bold Heading" pitchFamily="2" charset="-78"/>
            </a:endParaRPr>
          </a:p>
        </p:txBody>
      </p:sp>
      <p:sp>
        <p:nvSpPr>
          <p:cNvPr id="30" name="مستطيل 29">
            <a:hlinkClick r:id="rId25" action="ppaction://hlinksldjump"/>
          </p:cNvPr>
          <p:cNvSpPr/>
          <p:nvPr/>
        </p:nvSpPr>
        <p:spPr>
          <a:xfrm>
            <a:off x="343510" y="3816622"/>
            <a:ext cx="415499" cy="369332"/>
          </a:xfrm>
          <a:prstGeom prst="rect">
            <a:avLst/>
          </a:prstGeom>
        </p:spPr>
        <p:txBody>
          <a:bodyPr wrap="none">
            <a:spAutoFit/>
          </a:bodyPr>
          <a:lstStyle/>
          <a:p>
            <a:pPr algn="ctr"/>
            <a:r>
              <a:rPr lang="ar-SA" dirty="0" smtClean="0">
                <a:solidFill>
                  <a:schemeClr val="tx1"/>
                </a:solidFill>
                <a:cs typeface="PT Bold Heading" pitchFamily="2" charset="-78"/>
              </a:rPr>
              <a:t>12</a:t>
            </a:r>
            <a:endParaRPr lang="ar-SA" dirty="0">
              <a:solidFill>
                <a:schemeClr val="tx1"/>
              </a:solidFill>
              <a:cs typeface="PT Bold Heading" pitchFamily="2" charset="-78"/>
            </a:endParaRPr>
          </a:p>
        </p:txBody>
      </p:sp>
      <p:sp>
        <p:nvSpPr>
          <p:cNvPr id="31" name="مستطيل 30">
            <a:hlinkClick r:id="rId26" action="ppaction://hlinksldjump"/>
          </p:cNvPr>
          <p:cNvSpPr/>
          <p:nvPr/>
        </p:nvSpPr>
        <p:spPr>
          <a:xfrm>
            <a:off x="357158" y="4402558"/>
            <a:ext cx="415499" cy="369332"/>
          </a:xfrm>
          <a:prstGeom prst="rect">
            <a:avLst/>
          </a:prstGeom>
        </p:spPr>
        <p:txBody>
          <a:bodyPr wrap="none">
            <a:spAutoFit/>
          </a:bodyPr>
          <a:lstStyle/>
          <a:p>
            <a:pPr algn="ctr"/>
            <a:r>
              <a:rPr lang="ar-SA" dirty="0" smtClean="0">
                <a:solidFill>
                  <a:schemeClr val="tx1"/>
                </a:solidFill>
                <a:cs typeface="PT Bold Heading" pitchFamily="2" charset="-78"/>
              </a:rPr>
              <a:t>13</a:t>
            </a:r>
            <a:endParaRPr lang="ar-SA" dirty="0">
              <a:solidFill>
                <a:schemeClr val="tx1"/>
              </a:solidFill>
              <a:cs typeface="PT Bold Heading" pitchFamily="2" charset="-78"/>
            </a:endParaRPr>
          </a:p>
        </p:txBody>
      </p:sp>
      <p:sp>
        <p:nvSpPr>
          <p:cNvPr id="32" name="مستطيل 31">
            <a:hlinkClick r:id="rId27" action="ppaction://hlinksldjump"/>
          </p:cNvPr>
          <p:cNvSpPr/>
          <p:nvPr/>
        </p:nvSpPr>
        <p:spPr>
          <a:xfrm>
            <a:off x="342991" y="4986988"/>
            <a:ext cx="415499"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14</a:t>
            </a:r>
          </a:p>
        </p:txBody>
      </p:sp>
      <p:sp>
        <p:nvSpPr>
          <p:cNvPr id="33" name="مستطيل 3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4" name="Picture 2" descr="G:\~ميمو~\صور~=)\صورة~=) ‫(31)‬ ‫‬.gif"/>
          <p:cNvPicPr>
            <a:picLocks noChangeAspect="1" noChangeArrowheads="1" noCrop="1"/>
          </p:cNvPicPr>
          <p:nvPr/>
        </p:nvPicPr>
        <p:blipFill>
          <a:blip r:embed="rId2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357430"/>
            <a:ext cx="8001056" cy="128588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cs typeface="+mj-cs"/>
              </a:rPr>
              <a:t>استعادة الرياض وتوحيدها</a:t>
            </a:r>
            <a:endParaRPr lang="en-US" sz="2400" b="1" dirty="0">
              <a:solidFill>
                <a:schemeClr val="tx1"/>
              </a:solidFill>
              <a:cs typeface="+mj-cs"/>
            </a:endParaRPr>
          </a:p>
          <a:p>
            <a:pPr algn="ctr"/>
            <a:r>
              <a:rPr lang="ar-SA" sz="2400" b="1" dirty="0">
                <a:solidFill>
                  <a:schemeClr val="tx1"/>
                </a:solidFill>
                <a:cs typeface="+mj-cs"/>
              </a:rPr>
              <a:t>سوف نتناول الحديث عن مؤسس </a:t>
            </a:r>
            <a:r>
              <a:rPr lang="ar-SA" sz="2400" b="1" dirty="0" smtClean="0">
                <a:solidFill>
                  <a:schemeClr val="tx1"/>
                </a:solidFill>
                <a:cs typeface="+mj-cs"/>
              </a:rPr>
              <a:t>المملكة العربية السعودية </a:t>
            </a:r>
            <a:r>
              <a:rPr lang="ar-SA" sz="2400" b="1" dirty="0">
                <a:solidFill>
                  <a:schemeClr val="tx1"/>
                </a:solidFill>
                <a:cs typeface="+mj-cs"/>
              </a:rPr>
              <a:t>الملك عبدالعزيز </a:t>
            </a:r>
            <a:r>
              <a:rPr lang="ar-SA" sz="2400" b="1" dirty="0" smtClean="0">
                <a:solidFill>
                  <a:schemeClr val="tx1"/>
                </a:solidFill>
                <a:cs typeface="+mj-cs"/>
              </a:rPr>
              <a:t>:</a:t>
            </a:r>
            <a:endParaRPr lang="en-US" sz="2400" b="1" dirty="0">
              <a:solidFill>
                <a:schemeClr val="tx1"/>
              </a:solidFill>
              <a:cs typeface="+mj-cs"/>
            </a:endParaRPr>
          </a:p>
        </p:txBody>
      </p:sp>
      <p:sp>
        <p:nvSpPr>
          <p:cNvPr id="19" name="مستطيل مستدير الزوايا 18">
            <a:hlinkClick r:id="rId2" action="ppaction://hlinksldjump"/>
          </p:cNvPr>
          <p:cNvSpPr/>
          <p:nvPr/>
        </p:nvSpPr>
        <p:spPr>
          <a:xfrm>
            <a:off x="7072330" y="392906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20" name="مستطيل مستدير الزوايا 19">
            <a:hlinkClick r:id="rId3" action="ppaction://hlinksldjump"/>
          </p:cNvPr>
          <p:cNvSpPr/>
          <p:nvPr/>
        </p:nvSpPr>
        <p:spPr>
          <a:xfrm>
            <a:off x="5429256" y="392906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21" name="مستطيل مستدير الزوايا 20">
            <a:hlinkClick r:id="rId4" action="ppaction://hlinksldjump"/>
          </p:cNvPr>
          <p:cNvSpPr/>
          <p:nvPr/>
        </p:nvSpPr>
        <p:spPr>
          <a:xfrm>
            <a:off x="3857620" y="392906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22" name="مستطيل مستدير الزوايا 21">
            <a:hlinkClick r:id="rId5" action="ppaction://hlinksldjump"/>
          </p:cNvPr>
          <p:cNvSpPr/>
          <p:nvPr/>
        </p:nvSpPr>
        <p:spPr>
          <a:xfrm>
            <a:off x="2214546" y="392906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مهاراته</a:t>
            </a:r>
            <a:endParaRPr lang="ar-SA" sz="1400" dirty="0">
              <a:solidFill>
                <a:schemeClr val="bg1"/>
              </a:solidFill>
              <a:cs typeface="PT Bold Heading" pitchFamily="2" charset="-78"/>
            </a:endParaRPr>
          </a:p>
        </p:txBody>
      </p:sp>
      <p:sp>
        <p:nvSpPr>
          <p:cNvPr id="24" name="مستطيل مستدير الزوايا 23">
            <a:hlinkClick r:id="rId6" action="ppaction://hlinksldjump"/>
          </p:cNvPr>
          <p:cNvSpPr/>
          <p:nvPr/>
        </p:nvSpPr>
        <p:spPr>
          <a:xfrm>
            <a:off x="642910" y="392906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1" name="مستطيل 1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6"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childTnLst>
                                </p:cTn>
                              </p:par>
                              <p:par>
                                <p:cTn id="9" presetID="54" presetClass="entr" presetSubtype="0" ac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strVal val="#ppt_w*0.05"/>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anim calcmode="lin" valueType="num">
                                      <p:cBhvr>
                                        <p:cTn id="13" dur="500" fill="hold"/>
                                        <p:tgtEl>
                                          <p:spTgt spid="41"/>
                                        </p:tgtEl>
                                        <p:attrNameLst>
                                          <p:attrName>ppt_x</p:attrName>
                                        </p:attrNameLst>
                                      </p:cBhvr>
                                      <p:tavLst>
                                        <p:tav tm="0">
                                          <p:val>
                                            <p:strVal val="#ppt_x-.2"/>
                                          </p:val>
                                        </p:tav>
                                        <p:tav tm="100000">
                                          <p:val>
                                            <p:strVal val="#ppt_x"/>
                                          </p:val>
                                        </p:tav>
                                      </p:tavLst>
                                    </p:anim>
                                    <p:anim calcmode="lin" valueType="num">
                                      <p:cBhvr>
                                        <p:cTn id="14" dur="500" fill="hold"/>
                                        <p:tgtEl>
                                          <p:spTgt spid="41"/>
                                        </p:tgtEl>
                                        <p:attrNameLst>
                                          <p:attrName>ppt_y</p:attrName>
                                        </p:attrNameLst>
                                      </p:cBhvr>
                                      <p:tavLst>
                                        <p:tav tm="0">
                                          <p:val>
                                            <p:strVal val="#ppt_y"/>
                                          </p:val>
                                        </p:tav>
                                        <p:tav tm="100000">
                                          <p:val>
                                            <p:strVal val="#ppt_y"/>
                                          </p:val>
                                        </p:tav>
                                      </p:tavLst>
                                    </p:anim>
                                    <p:animEffect transition="in" filter="fade">
                                      <p:cBhvr>
                                        <p:cTn id="15" dur="500"/>
                                        <p:tgtEl>
                                          <p:spTgt spid="41"/>
                                        </p:tgtEl>
                                      </p:cBhvr>
                                    </p:animEffect>
                                  </p:childTnLst>
                                </p:cTn>
                              </p:par>
                              <p:par>
                                <p:cTn id="16" presetID="50" presetClass="entr" presetSubtype="0" decel="100000" fill="hold" grpId="0" nodeType="withEffect">
                                  <p:stCondLst>
                                    <p:cond delay="30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strVal val="#ppt_w+.3"/>
                                          </p:val>
                                        </p:tav>
                                        <p:tav tm="100000">
                                          <p:val>
                                            <p:strVal val="#ppt_w"/>
                                          </p:val>
                                        </p:tav>
                                      </p:tavLst>
                                    </p:anim>
                                    <p:anim calcmode="lin" valueType="num">
                                      <p:cBhvr>
                                        <p:cTn id="19" dur="1000" fill="hold"/>
                                        <p:tgtEl>
                                          <p:spTgt spid="42"/>
                                        </p:tgtEl>
                                        <p:attrNameLst>
                                          <p:attrName>ppt_h</p:attrName>
                                        </p:attrNameLst>
                                      </p:cBhvr>
                                      <p:tavLst>
                                        <p:tav tm="0">
                                          <p:val>
                                            <p:strVal val="#ppt_h"/>
                                          </p:val>
                                        </p:tav>
                                        <p:tav tm="100000">
                                          <p:val>
                                            <p:strVal val="#ppt_h"/>
                                          </p:val>
                                        </p:tav>
                                      </p:tavLst>
                                    </p:anim>
                                    <p:animEffect transition="in" filter="fade">
                                      <p:cBhvr>
                                        <p:cTn id="20" dur="1000"/>
                                        <p:tgtEl>
                                          <p:spTgt spid="42"/>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54" presetClass="entr" presetSubtype="0" accel="100000" fill="hold" grpId="0" nodeType="withEffect">
                                  <p:stCondLst>
                                    <p:cond delay="6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ppt_w*0.05"/>
                                          </p:val>
                                        </p:tav>
                                        <p:tav tm="100000">
                                          <p:val>
                                            <p:strVal val="#ppt_w"/>
                                          </p:val>
                                        </p:tav>
                                      </p:tavLst>
                                    </p:anim>
                                    <p:anim calcmode="lin" valueType="num">
                                      <p:cBhvr>
                                        <p:cTn id="27" dur="500" fill="hold"/>
                                        <p:tgtEl>
                                          <p:spTgt spid="19"/>
                                        </p:tgtEl>
                                        <p:attrNameLst>
                                          <p:attrName>ppt_h</p:attrName>
                                        </p:attrNameLst>
                                      </p:cBhvr>
                                      <p:tavLst>
                                        <p:tav tm="0">
                                          <p:val>
                                            <p:strVal val="#ppt_h"/>
                                          </p:val>
                                        </p:tav>
                                        <p:tav tm="100000">
                                          <p:val>
                                            <p:strVal val="#ppt_h"/>
                                          </p:val>
                                        </p:tav>
                                      </p:tavLst>
                                    </p:anim>
                                    <p:anim calcmode="lin" valueType="num">
                                      <p:cBhvr>
                                        <p:cTn id="28" dur="500" fill="hold"/>
                                        <p:tgtEl>
                                          <p:spTgt spid="19"/>
                                        </p:tgtEl>
                                        <p:attrNameLst>
                                          <p:attrName>ppt_x</p:attrName>
                                        </p:attrNameLst>
                                      </p:cBhvr>
                                      <p:tavLst>
                                        <p:tav tm="0">
                                          <p:val>
                                            <p:strVal val="#ppt_x-.2"/>
                                          </p:val>
                                        </p:tav>
                                        <p:tav tm="100000">
                                          <p:val>
                                            <p:strVal val="#ppt_x"/>
                                          </p:val>
                                        </p:tav>
                                      </p:tavLst>
                                    </p:anim>
                                    <p:anim calcmode="lin" valueType="num">
                                      <p:cBhvr>
                                        <p:cTn id="29" dur="500" fill="hold"/>
                                        <p:tgtEl>
                                          <p:spTgt spid="19"/>
                                        </p:tgtEl>
                                        <p:attrNameLst>
                                          <p:attrName>ppt_y</p:attrName>
                                        </p:attrNameLst>
                                      </p:cBhvr>
                                      <p:tavLst>
                                        <p:tav tm="0">
                                          <p:val>
                                            <p:strVal val="#ppt_y"/>
                                          </p:val>
                                        </p:tav>
                                        <p:tav tm="100000">
                                          <p:val>
                                            <p:strVal val="#ppt_y"/>
                                          </p:val>
                                        </p:tav>
                                      </p:tavLst>
                                    </p:anim>
                                    <p:animEffect transition="in" filter="fade">
                                      <p:cBhvr>
                                        <p:cTn id="30" dur="500"/>
                                        <p:tgtEl>
                                          <p:spTgt spid="19"/>
                                        </p:tgtEl>
                                      </p:cBhvr>
                                    </p:animEffect>
                                  </p:childTnLst>
                                </p:cTn>
                              </p:par>
                              <p:par>
                                <p:cTn id="31" presetID="54" presetClass="entr" presetSubtype="0" accel="100000"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strVal val="#ppt_w*0.05"/>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anim calcmode="lin" valueType="num">
                                      <p:cBhvr>
                                        <p:cTn id="35" dur="500" fill="hold"/>
                                        <p:tgtEl>
                                          <p:spTgt spid="20"/>
                                        </p:tgtEl>
                                        <p:attrNameLst>
                                          <p:attrName>ppt_x</p:attrName>
                                        </p:attrNameLst>
                                      </p:cBhvr>
                                      <p:tavLst>
                                        <p:tav tm="0">
                                          <p:val>
                                            <p:strVal val="#ppt_x-.2"/>
                                          </p:val>
                                        </p:tav>
                                        <p:tav tm="100000">
                                          <p:val>
                                            <p:strVal val="#ppt_x"/>
                                          </p:val>
                                        </p:tav>
                                      </p:tavLst>
                                    </p:anim>
                                    <p:anim calcmode="lin" valueType="num">
                                      <p:cBhvr>
                                        <p:cTn id="36" dur="500" fill="hold"/>
                                        <p:tgtEl>
                                          <p:spTgt spid="20"/>
                                        </p:tgtEl>
                                        <p:attrNameLst>
                                          <p:attrName>ppt_y</p:attrName>
                                        </p:attrNameLst>
                                      </p:cBhvr>
                                      <p:tavLst>
                                        <p:tav tm="0">
                                          <p:val>
                                            <p:strVal val="#ppt_y"/>
                                          </p:val>
                                        </p:tav>
                                        <p:tav tm="100000">
                                          <p:val>
                                            <p:strVal val="#ppt_y"/>
                                          </p:val>
                                        </p:tav>
                                      </p:tavLst>
                                    </p:anim>
                                    <p:animEffect transition="in" filter="fade">
                                      <p:cBhvr>
                                        <p:cTn id="37" dur="500"/>
                                        <p:tgtEl>
                                          <p:spTgt spid="20"/>
                                        </p:tgtEl>
                                      </p:cBhvr>
                                    </p:animEffect>
                                  </p:childTnLst>
                                </p:cTn>
                              </p:par>
                              <p:par>
                                <p:cTn id="38" presetID="54" presetClass="entr" presetSubtype="0" accel="100000" fill="hold" grpId="0" nodeType="withEffect">
                                  <p:stCondLst>
                                    <p:cond delay="6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strVal val="#ppt_w*0.05"/>
                                          </p:val>
                                        </p:tav>
                                        <p:tav tm="100000">
                                          <p:val>
                                            <p:strVal val="#ppt_w"/>
                                          </p:val>
                                        </p:tav>
                                      </p:tavLst>
                                    </p:anim>
                                    <p:anim calcmode="lin" valueType="num">
                                      <p:cBhvr>
                                        <p:cTn id="41" dur="500" fill="hold"/>
                                        <p:tgtEl>
                                          <p:spTgt spid="21"/>
                                        </p:tgtEl>
                                        <p:attrNameLst>
                                          <p:attrName>ppt_h</p:attrName>
                                        </p:attrNameLst>
                                      </p:cBhvr>
                                      <p:tavLst>
                                        <p:tav tm="0">
                                          <p:val>
                                            <p:strVal val="#ppt_h"/>
                                          </p:val>
                                        </p:tav>
                                        <p:tav tm="100000">
                                          <p:val>
                                            <p:strVal val="#ppt_h"/>
                                          </p:val>
                                        </p:tav>
                                      </p:tavLst>
                                    </p:anim>
                                    <p:anim calcmode="lin" valueType="num">
                                      <p:cBhvr>
                                        <p:cTn id="42" dur="500" fill="hold"/>
                                        <p:tgtEl>
                                          <p:spTgt spid="21"/>
                                        </p:tgtEl>
                                        <p:attrNameLst>
                                          <p:attrName>ppt_x</p:attrName>
                                        </p:attrNameLst>
                                      </p:cBhvr>
                                      <p:tavLst>
                                        <p:tav tm="0">
                                          <p:val>
                                            <p:strVal val="#ppt_x-.2"/>
                                          </p:val>
                                        </p:tav>
                                        <p:tav tm="100000">
                                          <p:val>
                                            <p:strVal val="#ppt_x"/>
                                          </p:val>
                                        </p:tav>
                                      </p:tavLst>
                                    </p:anim>
                                    <p:anim calcmode="lin" valueType="num">
                                      <p:cBhvr>
                                        <p:cTn id="43" dur="500" fill="hold"/>
                                        <p:tgtEl>
                                          <p:spTgt spid="21"/>
                                        </p:tgtEl>
                                        <p:attrNameLst>
                                          <p:attrName>ppt_y</p:attrName>
                                        </p:attrNameLst>
                                      </p:cBhvr>
                                      <p:tavLst>
                                        <p:tav tm="0">
                                          <p:val>
                                            <p:strVal val="#ppt_y"/>
                                          </p:val>
                                        </p:tav>
                                        <p:tav tm="100000">
                                          <p:val>
                                            <p:strVal val="#ppt_y"/>
                                          </p:val>
                                        </p:tav>
                                      </p:tavLst>
                                    </p:anim>
                                    <p:animEffect transition="in" filter="fade">
                                      <p:cBhvr>
                                        <p:cTn id="44" dur="500"/>
                                        <p:tgtEl>
                                          <p:spTgt spid="21"/>
                                        </p:tgtEl>
                                      </p:cBhvr>
                                    </p:animEffect>
                                  </p:childTnLst>
                                </p:cTn>
                              </p:par>
                              <p:par>
                                <p:cTn id="45" presetID="54" presetClass="entr" presetSubtype="0" accel="100000" fill="hold" grpId="0" nodeType="withEffect">
                                  <p:stCondLst>
                                    <p:cond delay="6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strVal val="#ppt_w*0.05"/>
                                          </p:val>
                                        </p:tav>
                                        <p:tav tm="100000">
                                          <p:val>
                                            <p:strVal val="#ppt_w"/>
                                          </p:val>
                                        </p:tav>
                                      </p:tavLst>
                                    </p:anim>
                                    <p:anim calcmode="lin" valueType="num">
                                      <p:cBhvr>
                                        <p:cTn id="48" dur="500" fill="hold"/>
                                        <p:tgtEl>
                                          <p:spTgt spid="22"/>
                                        </p:tgtEl>
                                        <p:attrNameLst>
                                          <p:attrName>ppt_h</p:attrName>
                                        </p:attrNameLst>
                                      </p:cBhvr>
                                      <p:tavLst>
                                        <p:tav tm="0">
                                          <p:val>
                                            <p:strVal val="#ppt_h"/>
                                          </p:val>
                                        </p:tav>
                                        <p:tav tm="100000">
                                          <p:val>
                                            <p:strVal val="#ppt_h"/>
                                          </p:val>
                                        </p:tav>
                                      </p:tavLst>
                                    </p:anim>
                                    <p:anim calcmode="lin" valueType="num">
                                      <p:cBhvr>
                                        <p:cTn id="49" dur="500" fill="hold"/>
                                        <p:tgtEl>
                                          <p:spTgt spid="22"/>
                                        </p:tgtEl>
                                        <p:attrNameLst>
                                          <p:attrName>ppt_x</p:attrName>
                                        </p:attrNameLst>
                                      </p:cBhvr>
                                      <p:tavLst>
                                        <p:tav tm="0">
                                          <p:val>
                                            <p:strVal val="#ppt_x-.2"/>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Effect transition="in" filter="fade">
                                      <p:cBhvr>
                                        <p:cTn id="51" dur="500"/>
                                        <p:tgtEl>
                                          <p:spTgt spid="22"/>
                                        </p:tgtEl>
                                      </p:cBhvr>
                                    </p:animEffect>
                                  </p:childTnLst>
                                </p:cTn>
                              </p:par>
                              <p:par>
                                <p:cTn id="52" presetID="54" presetClass="entr" presetSubtype="0" accel="100000" fill="hold" grpId="0" nodeType="withEffect">
                                  <p:stCondLst>
                                    <p:cond delay="6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strVal val="#ppt_w*0.05"/>
                                          </p:val>
                                        </p:tav>
                                        <p:tav tm="100000">
                                          <p:val>
                                            <p:strVal val="#ppt_w"/>
                                          </p:val>
                                        </p:tav>
                                      </p:tavLst>
                                    </p:anim>
                                    <p:anim calcmode="lin" valueType="num">
                                      <p:cBhvr>
                                        <p:cTn id="55" dur="500" fill="hold"/>
                                        <p:tgtEl>
                                          <p:spTgt spid="24"/>
                                        </p:tgtEl>
                                        <p:attrNameLst>
                                          <p:attrName>ppt_h</p:attrName>
                                        </p:attrNameLst>
                                      </p:cBhvr>
                                      <p:tavLst>
                                        <p:tav tm="0">
                                          <p:val>
                                            <p:strVal val="#ppt_h"/>
                                          </p:val>
                                        </p:tav>
                                        <p:tav tm="100000">
                                          <p:val>
                                            <p:strVal val="#ppt_h"/>
                                          </p:val>
                                        </p:tav>
                                      </p:tavLst>
                                    </p:anim>
                                    <p:anim calcmode="lin" valueType="num">
                                      <p:cBhvr>
                                        <p:cTn id="56" dur="500" fill="hold"/>
                                        <p:tgtEl>
                                          <p:spTgt spid="24"/>
                                        </p:tgtEl>
                                        <p:attrNameLst>
                                          <p:attrName>ppt_x</p:attrName>
                                        </p:attrNameLst>
                                      </p:cBhvr>
                                      <p:tavLst>
                                        <p:tav tm="0">
                                          <p:val>
                                            <p:strVal val="#ppt_x-.2"/>
                                          </p:val>
                                        </p:tav>
                                        <p:tav tm="100000">
                                          <p:val>
                                            <p:strVal val="#ppt_x"/>
                                          </p:val>
                                        </p:tav>
                                      </p:tavLst>
                                    </p:anim>
                                    <p:anim calcmode="lin" valueType="num">
                                      <p:cBhvr>
                                        <p:cTn id="57" dur="500" fill="hold"/>
                                        <p:tgtEl>
                                          <p:spTgt spid="24"/>
                                        </p:tgtEl>
                                        <p:attrNameLst>
                                          <p:attrName>ppt_y</p:attrName>
                                        </p:attrNameLst>
                                      </p:cBhvr>
                                      <p:tavLst>
                                        <p:tav tm="0">
                                          <p:val>
                                            <p:strVal val="#ppt_y"/>
                                          </p:val>
                                        </p:tav>
                                        <p:tav tm="100000">
                                          <p:val>
                                            <p:strVal val="#ppt_y"/>
                                          </p:val>
                                        </p:tav>
                                      </p:tavLst>
                                    </p:anim>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18" grpId="0" animBg="1"/>
      <p:bldP spid="19" grpId="0" animBg="1"/>
      <p:bldP spid="20" grpId="0" animBg="1"/>
      <p:bldP spid="21" grpId="0" animBg="1"/>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8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1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14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16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mj-cs"/>
              </a:rPr>
              <a:t>استعادة الرياض وتوحيدها</a:t>
            </a:r>
            <a:endParaRPr lang="en-US" sz="2000" b="1" dirty="0">
              <a:solidFill>
                <a:schemeClr val="tx1"/>
              </a:solidFill>
              <a:cs typeface="+mj-cs"/>
            </a:endParaRPr>
          </a:p>
          <a:p>
            <a:pPr algn="ctr"/>
            <a:r>
              <a:rPr lang="ar-SA" sz="2000" b="1" dirty="0">
                <a:solidFill>
                  <a:schemeClr val="tx1"/>
                </a:solidFill>
                <a:cs typeface="+mj-cs"/>
              </a:rPr>
              <a:t>سوف نتناول الحديث عن مؤسس </a:t>
            </a:r>
            <a:r>
              <a:rPr lang="ar-SA" sz="2000" b="1" dirty="0" smtClean="0">
                <a:solidFill>
                  <a:schemeClr val="tx1"/>
                </a:solidFill>
                <a:cs typeface="+mj-cs"/>
              </a:rPr>
              <a:t>المملكة العربية السعودية </a:t>
            </a:r>
            <a:r>
              <a:rPr lang="ar-SA" sz="2000" b="1" dirty="0">
                <a:solidFill>
                  <a:schemeClr val="tx1"/>
                </a:solidFill>
                <a:cs typeface="+mj-cs"/>
              </a:rPr>
              <a:t>الملك عبدالعزيز </a:t>
            </a:r>
            <a:r>
              <a:rPr lang="ar-SA" sz="2000" b="1" dirty="0" smtClean="0">
                <a:solidFill>
                  <a:schemeClr val="tx1"/>
                </a:solidFill>
                <a:cs typeface="+mj-cs"/>
              </a:rPr>
              <a:t>:</a:t>
            </a:r>
            <a:endParaRPr lang="en-US" sz="2000" b="1" dirty="0">
              <a:solidFill>
                <a:schemeClr val="tx1"/>
              </a:solidFill>
              <a:cs typeface="+mj-cs"/>
            </a:endParaRPr>
          </a:p>
        </p:txBody>
      </p:sp>
      <p:sp>
        <p:nvSpPr>
          <p:cNvPr id="23" name="مستطيل مستدير الزوايا 22">
            <a:hlinkClick r:id="rId2" action="ppaction://hlinksldjump"/>
          </p:cNvPr>
          <p:cNvSpPr/>
          <p:nvPr/>
        </p:nvSpPr>
        <p:spPr>
          <a:xfrm>
            <a:off x="7156640" y="3214686"/>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25" name="مستطيل مستدير الزوايا 24">
            <a:hlinkClick r:id="rId3" action="ppaction://hlinksldjump"/>
          </p:cNvPr>
          <p:cNvSpPr/>
          <p:nvPr/>
        </p:nvSpPr>
        <p:spPr>
          <a:xfrm>
            <a:off x="5510348"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26" name="مستطيل مستدير الزوايا 25">
            <a:hlinkClick r:id="rId4" action="ppaction://hlinksldjump"/>
          </p:cNvPr>
          <p:cNvSpPr/>
          <p:nvPr/>
        </p:nvSpPr>
        <p:spPr>
          <a:xfrm>
            <a:off x="3864056"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27" name="مستطيل مستدير الزوايا 26">
            <a:hlinkClick r:id="rId5" action="ppaction://hlinksldjump"/>
          </p:cNvPr>
          <p:cNvSpPr/>
          <p:nvPr/>
        </p:nvSpPr>
        <p:spPr>
          <a:xfrm>
            <a:off x="2217764"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مهاراته</a:t>
            </a:r>
            <a:endParaRPr lang="ar-SA" sz="1400" dirty="0">
              <a:solidFill>
                <a:schemeClr val="bg1"/>
              </a:solidFill>
              <a:cs typeface="PT Bold Heading" pitchFamily="2" charset="-78"/>
            </a:endParaRPr>
          </a:p>
        </p:txBody>
      </p:sp>
      <p:sp>
        <p:nvSpPr>
          <p:cNvPr id="28" name="مستطيل مستدير الزوايا 27">
            <a:hlinkClick r:id="rId6" action="ppaction://hlinksldjump"/>
          </p:cNvPr>
          <p:cNvSpPr/>
          <p:nvPr/>
        </p:nvSpPr>
        <p:spPr>
          <a:xfrm>
            <a:off x="571472"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29" name="مستطيل 28"/>
          <p:cNvSpPr/>
          <p:nvPr/>
        </p:nvSpPr>
        <p:spPr>
          <a:xfrm>
            <a:off x="571472" y="3874474"/>
            <a:ext cx="8001056" cy="226917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dirty="0">
                <a:solidFill>
                  <a:schemeClr val="tx1"/>
                </a:solidFill>
                <a:cs typeface="AL-Mohanad Bold" pitchFamily="2" charset="-78"/>
              </a:rPr>
              <a:t>ولد في الرياض ستة 1293هـ</a:t>
            </a:r>
            <a:endParaRPr lang="en-US" sz="5400" dirty="0">
              <a:solidFill>
                <a:schemeClr val="tx1"/>
              </a:solidFill>
              <a:cs typeface="AL-Mohanad Bold" pitchFamily="2" charset="-78"/>
            </a:endParaRPr>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911848"/>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solidFill>
                  <a:schemeClr val="tx1"/>
                </a:solidFill>
                <a:cs typeface="+mj-cs"/>
              </a:rPr>
              <a:t>استعادة الرياض وتوحيدها</a:t>
            </a:r>
            <a:endParaRPr lang="en-US" sz="2200" b="1" dirty="0">
              <a:solidFill>
                <a:schemeClr val="tx1"/>
              </a:solidFill>
              <a:cs typeface="+mj-cs"/>
            </a:endParaRPr>
          </a:p>
          <a:p>
            <a:pPr algn="ctr"/>
            <a:r>
              <a:rPr lang="ar-SA" sz="2200" b="1" dirty="0">
                <a:solidFill>
                  <a:schemeClr val="tx1"/>
                </a:solidFill>
                <a:cs typeface="+mj-cs"/>
              </a:rPr>
              <a:t>سوف نتناول الحديث عن مؤسس </a:t>
            </a:r>
            <a:r>
              <a:rPr lang="ar-SA" sz="2200" b="1" dirty="0" smtClean="0">
                <a:solidFill>
                  <a:schemeClr val="tx1"/>
                </a:solidFill>
                <a:cs typeface="+mj-cs"/>
              </a:rPr>
              <a:t>المملكة العربية السعودية </a:t>
            </a:r>
            <a:r>
              <a:rPr lang="ar-SA" sz="2200" b="1" dirty="0">
                <a:solidFill>
                  <a:schemeClr val="tx1"/>
                </a:solidFill>
                <a:cs typeface="+mj-cs"/>
              </a:rPr>
              <a:t>الملك عبدالعزيز </a:t>
            </a:r>
            <a:r>
              <a:rPr lang="ar-SA" dirty="0" smtClean="0">
                <a:solidFill>
                  <a:schemeClr val="tx1"/>
                </a:solidFill>
                <a:cs typeface="AL-Mohanad Bold" pitchFamily="2" charset="-78"/>
              </a:rPr>
              <a:t>:</a:t>
            </a:r>
            <a:endParaRPr lang="en-US" dirty="0">
              <a:solidFill>
                <a:schemeClr val="tx1"/>
              </a:solidFill>
              <a:cs typeface="AL-Mohanad Bold" pitchFamily="2" charset="-78"/>
            </a:endParaRPr>
          </a:p>
        </p:txBody>
      </p:sp>
      <p:sp>
        <p:nvSpPr>
          <p:cNvPr id="13" name="مستطيل مستدير الزوايا 12">
            <a:hlinkClick r:id="rId2" action="ppaction://hlinksldjump"/>
          </p:cNvPr>
          <p:cNvSpPr/>
          <p:nvPr/>
        </p:nvSpPr>
        <p:spPr>
          <a:xfrm>
            <a:off x="7143768" y="3500438"/>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00694" y="3500438"/>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نسبه</a:t>
            </a:r>
          </a:p>
        </p:txBody>
      </p:sp>
      <p:sp>
        <p:nvSpPr>
          <p:cNvPr id="15" name="مستطيل مستدير الزوايا 14">
            <a:hlinkClick r:id="rId4" action="ppaction://hlinksldjump"/>
          </p:cNvPr>
          <p:cNvSpPr/>
          <p:nvPr/>
        </p:nvSpPr>
        <p:spPr>
          <a:xfrm>
            <a:off x="3857620" y="3500438"/>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16" name="مستطيل مستدير الزوايا 15">
            <a:hlinkClick r:id="rId5" action="ppaction://hlinksldjump"/>
          </p:cNvPr>
          <p:cNvSpPr/>
          <p:nvPr/>
        </p:nvSpPr>
        <p:spPr>
          <a:xfrm>
            <a:off x="2214546" y="3500438"/>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مهاراته</a:t>
            </a:r>
            <a:endParaRPr lang="ar-SA" sz="1400" dirty="0">
              <a:solidFill>
                <a:schemeClr val="bg1"/>
              </a:solidFill>
              <a:cs typeface="PT Bold Heading" pitchFamily="2" charset="-78"/>
            </a:endParaRPr>
          </a:p>
        </p:txBody>
      </p:sp>
      <p:sp>
        <p:nvSpPr>
          <p:cNvPr id="17" name="مستطيل مستدير الزوايا 16">
            <a:hlinkClick r:id="rId6" action="ppaction://hlinksldjump"/>
          </p:cNvPr>
          <p:cNvSpPr/>
          <p:nvPr/>
        </p:nvSpPr>
        <p:spPr>
          <a:xfrm>
            <a:off x="571472" y="3500438"/>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9" name="مستطيل 18"/>
          <p:cNvSpPr/>
          <p:nvPr/>
        </p:nvSpPr>
        <p:spPr>
          <a:xfrm>
            <a:off x="571472" y="4429132"/>
            <a:ext cx="8001056" cy="1714512"/>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tx1"/>
                </a:solidFill>
                <a:cs typeface="AL-Mohanad Bold" pitchFamily="2" charset="-78"/>
              </a:rPr>
              <a:t>عبدالعزيز بن عبدالرحمن بن فيصل بن </a:t>
            </a:r>
            <a:r>
              <a:rPr lang="ar-SA" sz="5400" b="1" dirty="0" smtClean="0">
                <a:solidFill>
                  <a:schemeClr val="tx1"/>
                </a:solidFill>
                <a:cs typeface="AL-Mohanad Bold" pitchFamily="2" charset="-78"/>
              </a:rPr>
              <a:t>تركي </a:t>
            </a:r>
          </a:p>
          <a:p>
            <a:pPr algn="ctr"/>
            <a:r>
              <a:rPr lang="ar-SA" sz="5400" b="1" dirty="0" smtClean="0">
                <a:solidFill>
                  <a:schemeClr val="tx1"/>
                </a:solidFill>
                <a:cs typeface="AL-Mohanad Bold" pitchFamily="2" charset="-78"/>
              </a:rPr>
              <a:t> </a:t>
            </a:r>
            <a:r>
              <a:rPr lang="ar-SA" sz="5400" b="1" dirty="0">
                <a:solidFill>
                  <a:schemeClr val="tx1"/>
                </a:solidFill>
                <a:cs typeface="AL-Mohanad Bold" pitchFamily="2" charset="-78"/>
              </a:rPr>
              <a:t>بن عبدالله بن محمد بن سعود ال سعود</a:t>
            </a:r>
            <a:endParaRPr lang="en-US" sz="5400" b="1" dirty="0">
              <a:solidFill>
                <a:schemeClr val="tx1"/>
              </a:solidFill>
              <a:cs typeface="AL-Mohanad Bold" pitchFamily="2" charset="-78"/>
            </a:endParaRPr>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mj-cs"/>
              </a:rPr>
              <a:t>استعادة الرياض وتوحيدها</a:t>
            </a:r>
            <a:endParaRPr lang="en-US" sz="2000" b="1" dirty="0">
              <a:solidFill>
                <a:schemeClr val="tx1"/>
              </a:solidFill>
              <a:cs typeface="+mj-cs"/>
            </a:endParaRPr>
          </a:p>
          <a:p>
            <a:pPr algn="ctr"/>
            <a:r>
              <a:rPr lang="ar-SA" sz="2000" b="1" dirty="0">
                <a:solidFill>
                  <a:schemeClr val="tx1"/>
                </a:solidFill>
                <a:cs typeface="+mj-cs"/>
              </a:rPr>
              <a:t>سوف نتناول الحديث عن مؤسس </a:t>
            </a:r>
            <a:r>
              <a:rPr lang="ar-SA" sz="2000" b="1" dirty="0" smtClean="0">
                <a:solidFill>
                  <a:schemeClr val="tx1"/>
                </a:solidFill>
                <a:cs typeface="+mj-cs"/>
              </a:rPr>
              <a:t>المملكة العربية السعودية </a:t>
            </a:r>
            <a:r>
              <a:rPr lang="ar-SA" sz="2000" b="1" dirty="0">
                <a:solidFill>
                  <a:schemeClr val="tx1"/>
                </a:solidFill>
                <a:cs typeface="+mj-cs"/>
              </a:rPr>
              <a:t>الملك عبدالعزيز </a:t>
            </a:r>
            <a:r>
              <a:rPr lang="ar-SA" sz="2000" b="1" dirty="0" smtClean="0">
                <a:solidFill>
                  <a:schemeClr val="tx1"/>
                </a:solidFill>
                <a:cs typeface="+mj-cs"/>
              </a:rPr>
              <a:t>:</a:t>
            </a:r>
            <a:endParaRPr lang="en-US" sz="2000" b="1" dirty="0">
              <a:solidFill>
                <a:schemeClr val="tx1"/>
              </a:solidFill>
              <a:cs typeface="+mj-cs"/>
            </a:endParaRPr>
          </a:p>
        </p:txBody>
      </p:sp>
      <p:sp>
        <p:nvSpPr>
          <p:cNvPr id="13" name="مستطيل مستدير الزوايا 12">
            <a:hlinkClick r:id="rId2" action="ppaction://hlinksldjump"/>
          </p:cNvPr>
          <p:cNvSpPr/>
          <p:nvPr/>
        </p:nvSpPr>
        <p:spPr>
          <a:xfrm>
            <a:off x="7156640"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10348"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15" name="مستطيل مستدير الزوايا 14">
            <a:hlinkClick r:id="rId4" action="ppaction://hlinksldjump"/>
          </p:cNvPr>
          <p:cNvSpPr/>
          <p:nvPr/>
        </p:nvSpPr>
        <p:spPr>
          <a:xfrm>
            <a:off x="3864056" y="3214686"/>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نشأته</a:t>
            </a:r>
          </a:p>
        </p:txBody>
      </p:sp>
      <p:sp>
        <p:nvSpPr>
          <p:cNvPr id="16" name="مستطيل مستدير الزوايا 15">
            <a:hlinkClick r:id="rId5" action="ppaction://hlinksldjump"/>
          </p:cNvPr>
          <p:cNvSpPr/>
          <p:nvPr/>
        </p:nvSpPr>
        <p:spPr>
          <a:xfrm>
            <a:off x="2217764"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مهاراته</a:t>
            </a:r>
            <a:endParaRPr lang="ar-SA" sz="1400" dirty="0">
              <a:solidFill>
                <a:schemeClr val="bg1"/>
              </a:solidFill>
              <a:cs typeface="PT Bold Heading" pitchFamily="2" charset="-78"/>
            </a:endParaRPr>
          </a:p>
        </p:txBody>
      </p:sp>
      <p:sp>
        <p:nvSpPr>
          <p:cNvPr id="17" name="مستطيل مستدير الزوايا 16">
            <a:hlinkClick r:id="rId6" action="ppaction://hlinksldjump"/>
          </p:cNvPr>
          <p:cNvSpPr/>
          <p:nvPr/>
        </p:nvSpPr>
        <p:spPr>
          <a:xfrm>
            <a:off x="571472"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9" name="مستطيل 18"/>
          <p:cNvSpPr/>
          <p:nvPr/>
        </p:nvSpPr>
        <p:spPr>
          <a:xfrm>
            <a:off x="571472" y="3857628"/>
            <a:ext cx="8001056" cy="228601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cs typeface="AL-Mohanad Bold" pitchFamily="2" charset="-78"/>
              </a:rPr>
              <a:t>نشأ تحت رعاية والديه وعنايتهما ،وكان لوالدته فضل كبير في توجيه لمعالي الأمور ، وأما والده فكان له دور كبير في تعليمه ،وإعداده لخوض غمار الحياة. فتعلم القراءة والكتابة والقران.</a:t>
            </a:r>
            <a:endParaRPr lang="en-US" sz="4000" b="1" dirty="0">
              <a:solidFill>
                <a:schemeClr val="tx1"/>
              </a:solidFill>
              <a:cs typeface="AL-Mohanad Bold" pitchFamily="2" charset="-78"/>
            </a:endParaRPr>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mj-cs"/>
              </a:rPr>
              <a:t>استعادة الرياض وتوحيدها</a:t>
            </a:r>
            <a:endParaRPr lang="en-US" sz="2000" b="1" dirty="0">
              <a:solidFill>
                <a:schemeClr val="tx1"/>
              </a:solidFill>
              <a:cs typeface="+mj-cs"/>
            </a:endParaRPr>
          </a:p>
          <a:p>
            <a:pPr algn="ctr"/>
            <a:r>
              <a:rPr lang="ar-SA" sz="2000" b="1" dirty="0">
                <a:solidFill>
                  <a:schemeClr val="tx1"/>
                </a:solidFill>
                <a:cs typeface="+mj-cs"/>
              </a:rPr>
              <a:t>سوف نتناول الحديث عن مؤسس </a:t>
            </a:r>
            <a:r>
              <a:rPr lang="ar-SA" sz="2000" b="1" dirty="0" smtClean="0">
                <a:solidFill>
                  <a:schemeClr val="tx1"/>
                </a:solidFill>
                <a:cs typeface="+mj-cs"/>
              </a:rPr>
              <a:t>المملكة العربية السعودية </a:t>
            </a:r>
            <a:r>
              <a:rPr lang="ar-SA" sz="2000" b="1" dirty="0">
                <a:solidFill>
                  <a:schemeClr val="tx1"/>
                </a:solidFill>
                <a:cs typeface="+mj-cs"/>
              </a:rPr>
              <a:t>الملك عبدالعزيز </a:t>
            </a:r>
            <a:r>
              <a:rPr lang="ar-SA" sz="2000" b="1" dirty="0" smtClean="0">
                <a:solidFill>
                  <a:schemeClr val="tx1"/>
                </a:solidFill>
                <a:cs typeface="+mj-cs"/>
              </a:rPr>
              <a:t>:</a:t>
            </a:r>
            <a:endParaRPr lang="en-US" sz="2000" b="1" dirty="0">
              <a:solidFill>
                <a:schemeClr val="tx1"/>
              </a:solidFill>
              <a:cs typeface="+mj-cs"/>
            </a:endParaRPr>
          </a:p>
        </p:txBody>
      </p:sp>
      <p:sp>
        <p:nvSpPr>
          <p:cNvPr id="13" name="مستطيل مستدير الزوايا 12">
            <a:hlinkClick r:id="rId2" action="ppaction://hlinksldjump"/>
          </p:cNvPr>
          <p:cNvSpPr/>
          <p:nvPr/>
        </p:nvSpPr>
        <p:spPr>
          <a:xfrm>
            <a:off x="7156640"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10348"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15" name="مستطيل مستدير الزوايا 14">
            <a:hlinkClick r:id="rId4" action="ppaction://hlinksldjump"/>
          </p:cNvPr>
          <p:cNvSpPr/>
          <p:nvPr/>
        </p:nvSpPr>
        <p:spPr>
          <a:xfrm>
            <a:off x="3864056"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16" name="مستطيل مستدير الزوايا 15">
            <a:hlinkClick r:id="rId5" action="ppaction://hlinksldjump"/>
          </p:cNvPr>
          <p:cNvSpPr/>
          <p:nvPr/>
        </p:nvSpPr>
        <p:spPr>
          <a:xfrm>
            <a:off x="2217764" y="3214686"/>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مهاراته</a:t>
            </a:r>
          </a:p>
        </p:txBody>
      </p:sp>
      <p:sp>
        <p:nvSpPr>
          <p:cNvPr id="17" name="مستطيل مستدير الزوايا 16">
            <a:hlinkClick r:id="rId6" action="ppaction://hlinksldjump"/>
          </p:cNvPr>
          <p:cNvSpPr/>
          <p:nvPr/>
        </p:nvSpPr>
        <p:spPr>
          <a:xfrm>
            <a:off x="571472"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9" name="مستطيل 18"/>
          <p:cNvSpPr/>
          <p:nvPr/>
        </p:nvSpPr>
        <p:spPr>
          <a:xfrm>
            <a:off x="571472" y="3874474"/>
            <a:ext cx="8001056" cy="226917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20" name="مستطيل 19">
            <a:hlinkClick r:id="rId7" action="ppaction://hlinksldjump"/>
          </p:cNvPr>
          <p:cNvSpPr/>
          <p:nvPr/>
        </p:nvSpPr>
        <p:spPr>
          <a:xfrm>
            <a:off x="6786578" y="444278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tx1"/>
                </a:solidFill>
                <a:cs typeface="PT Bold Heading" pitchFamily="2" charset="-78"/>
              </a:rPr>
              <a:t>المجال الحربي</a:t>
            </a:r>
          </a:p>
        </p:txBody>
      </p:sp>
      <p:sp>
        <p:nvSpPr>
          <p:cNvPr id="21" name="مستطيل 20">
            <a:hlinkClick r:id="rId8" action="ppaction://hlinksldjump"/>
          </p:cNvPr>
          <p:cNvSpPr/>
          <p:nvPr/>
        </p:nvSpPr>
        <p:spPr>
          <a:xfrm>
            <a:off x="6786578" y="5014284"/>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tx1"/>
                </a:solidFill>
                <a:cs typeface="PT Bold Heading" pitchFamily="2" charset="-78"/>
              </a:rPr>
              <a:t>المجال السياسي</a:t>
            </a:r>
          </a:p>
        </p:txBody>
      </p:sp>
      <p:sp>
        <p:nvSpPr>
          <p:cNvPr id="22" name="مستطيل 2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3" name="Picture 2" descr="G:\~ميمو~\صور~=)\صورة~=) ‫(31)‬ ‫‬.gif"/>
          <p:cNvPicPr>
            <a:picLocks noChangeAspect="1" noChangeArrowheads="1" noCrop="1"/>
          </p:cNvPicPr>
          <p:nvPr/>
        </p:nvPicPr>
        <p:blipFill>
          <a:blip r:embed="rId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mj-cs"/>
              </a:rPr>
              <a:t>استعادة الرياض وتوحيدها</a:t>
            </a:r>
            <a:endParaRPr lang="en-US" sz="2000" b="1" dirty="0">
              <a:solidFill>
                <a:schemeClr val="tx1"/>
              </a:solidFill>
              <a:cs typeface="+mj-cs"/>
            </a:endParaRPr>
          </a:p>
          <a:p>
            <a:pPr algn="ctr"/>
            <a:r>
              <a:rPr lang="ar-SA" sz="2000" b="1" dirty="0">
                <a:solidFill>
                  <a:schemeClr val="tx1"/>
                </a:solidFill>
                <a:cs typeface="+mj-cs"/>
              </a:rPr>
              <a:t>سوف نتناول الحديث عن مؤسس </a:t>
            </a:r>
            <a:r>
              <a:rPr lang="ar-SA" sz="2000" b="1" dirty="0" smtClean="0">
                <a:solidFill>
                  <a:schemeClr val="tx1"/>
                </a:solidFill>
                <a:cs typeface="+mj-cs"/>
              </a:rPr>
              <a:t>المملكة العربية السعودية </a:t>
            </a:r>
            <a:r>
              <a:rPr lang="ar-SA" sz="2000" b="1" dirty="0">
                <a:solidFill>
                  <a:schemeClr val="tx1"/>
                </a:solidFill>
                <a:cs typeface="+mj-cs"/>
              </a:rPr>
              <a:t>الملك عبدالعزيز </a:t>
            </a:r>
            <a:r>
              <a:rPr lang="ar-SA" sz="2000" b="1" dirty="0" smtClean="0">
                <a:solidFill>
                  <a:schemeClr val="tx1"/>
                </a:solidFill>
                <a:cs typeface="+mj-cs"/>
              </a:rPr>
              <a:t>:</a:t>
            </a:r>
            <a:endParaRPr lang="en-US" sz="2000" b="1" dirty="0">
              <a:solidFill>
                <a:schemeClr val="tx1"/>
              </a:solidFill>
              <a:cs typeface="+mj-cs"/>
            </a:endParaRPr>
          </a:p>
        </p:txBody>
      </p:sp>
      <p:sp>
        <p:nvSpPr>
          <p:cNvPr id="13" name="مستطيل مستدير الزوايا 12">
            <a:hlinkClick r:id="rId2" action="ppaction://hlinksldjump"/>
          </p:cNvPr>
          <p:cNvSpPr/>
          <p:nvPr/>
        </p:nvSpPr>
        <p:spPr>
          <a:xfrm>
            <a:off x="7156640"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10348"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15" name="مستطيل مستدير الزوايا 14">
            <a:hlinkClick r:id="rId4" action="ppaction://hlinksldjump"/>
          </p:cNvPr>
          <p:cNvSpPr/>
          <p:nvPr/>
        </p:nvSpPr>
        <p:spPr>
          <a:xfrm>
            <a:off x="3864056"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16" name="مستطيل مستدير الزوايا 15">
            <a:hlinkClick r:id="rId5" action="ppaction://hlinksldjump"/>
          </p:cNvPr>
          <p:cNvSpPr/>
          <p:nvPr/>
        </p:nvSpPr>
        <p:spPr>
          <a:xfrm>
            <a:off x="2217764" y="3214686"/>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مهاراته</a:t>
            </a:r>
          </a:p>
        </p:txBody>
      </p:sp>
      <p:sp>
        <p:nvSpPr>
          <p:cNvPr id="17" name="مستطيل مستدير الزوايا 16">
            <a:hlinkClick r:id="rId6" action="ppaction://hlinksldjump"/>
          </p:cNvPr>
          <p:cNvSpPr/>
          <p:nvPr/>
        </p:nvSpPr>
        <p:spPr>
          <a:xfrm>
            <a:off x="571472"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9" name="مستطيل 18"/>
          <p:cNvSpPr/>
          <p:nvPr/>
        </p:nvSpPr>
        <p:spPr>
          <a:xfrm>
            <a:off x="571472" y="3874474"/>
            <a:ext cx="8001056" cy="226917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rIns="2196000" rtlCol="1" anchor="ctr"/>
          <a:lstStyle/>
          <a:p>
            <a:pPr algn="ctr"/>
            <a:r>
              <a:rPr lang="ar-SA" sz="3200" b="1" dirty="0">
                <a:solidFill>
                  <a:schemeClr val="tx1"/>
                </a:solidFill>
                <a:cs typeface="AL-Mohanad Bold" pitchFamily="2" charset="-78"/>
              </a:rPr>
              <a:t>مثل: الرماية والمبارزة وركوب الخيل .</a:t>
            </a:r>
            <a:endParaRPr lang="en-US" sz="3200" b="1" dirty="0">
              <a:solidFill>
                <a:schemeClr val="tx1"/>
              </a:solidFill>
              <a:cs typeface="AL-Mohanad Bold" pitchFamily="2" charset="-78"/>
            </a:endParaRPr>
          </a:p>
        </p:txBody>
      </p:sp>
      <p:sp>
        <p:nvSpPr>
          <p:cNvPr id="22" name="مستطيل 21">
            <a:hlinkClick r:id="rId7" action="ppaction://hlinksldjump"/>
          </p:cNvPr>
          <p:cNvSpPr/>
          <p:nvPr/>
        </p:nvSpPr>
        <p:spPr>
          <a:xfrm>
            <a:off x="6786578" y="4442780"/>
            <a:ext cx="1500198" cy="428628"/>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المجال الحربي</a:t>
            </a:r>
          </a:p>
        </p:txBody>
      </p:sp>
      <p:sp>
        <p:nvSpPr>
          <p:cNvPr id="23" name="مستطيل 22">
            <a:hlinkClick r:id="rId8" action="ppaction://hlinksldjump"/>
          </p:cNvPr>
          <p:cNvSpPr/>
          <p:nvPr/>
        </p:nvSpPr>
        <p:spPr>
          <a:xfrm>
            <a:off x="6786578" y="5014284"/>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tx1"/>
                </a:solidFill>
                <a:cs typeface="PT Bold Heading" pitchFamily="2" charset="-78"/>
              </a:rPr>
              <a:t>المجال السياسي</a:t>
            </a: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71472" y="244571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cs typeface="+mj-cs"/>
              </a:rPr>
              <a:t>استعادة الرياض وتوحيدها</a:t>
            </a:r>
            <a:endParaRPr lang="en-US" sz="2400" b="1" dirty="0">
              <a:solidFill>
                <a:schemeClr val="tx1"/>
              </a:solidFill>
              <a:cs typeface="+mj-cs"/>
            </a:endParaRPr>
          </a:p>
          <a:p>
            <a:pPr algn="ctr"/>
            <a:r>
              <a:rPr lang="ar-SA" sz="2400" b="1" dirty="0">
                <a:solidFill>
                  <a:schemeClr val="tx1"/>
                </a:solidFill>
                <a:cs typeface="+mj-cs"/>
              </a:rPr>
              <a:t>سوف نتناول الحديث عن مؤسس </a:t>
            </a:r>
            <a:r>
              <a:rPr lang="ar-SA" sz="2400" b="1" dirty="0" smtClean="0">
                <a:solidFill>
                  <a:schemeClr val="tx1"/>
                </a:solidFill>
                <a:cs typeface="+mj-cs"/>
              </a:rPr>
              <a:t>المملكة العربية السعودية </a:t>
            </a:r>
            <a:r>
              <a:rPr lang="ar-SA" sz="2400" b="1" dirty="0">
                <a:solidFill>
                  <a:schemeClr val="tx1"/>
                </a:solidFill>
                <a:cs typeface="+mj-cs"/>
              </a:rPr>
              <a:t>الملك عبدالعزيز </a:t>
            </a:r>
            <a:r>
              <a:rPr lang="ar-SA" sz="2400" b="1" dirty="0" smtClean="0">
                <a:solidFill>
                  <a:schemeClr val="tx1"/>
                </a:solidFill>
                <a:cs typeface="+mj-cs"/>
              </a:rPr>
              <a:t>:</a:t>
            </a:r>
            <a:endParaRPr lang="en-US" sz="2400" b="1" dirty="0">
              <a:solidFill>
                <a:schemeClr val="tx1"/>
              </a:solidFill>
              <a:cs typeface="+mj-cs"/>
            </a:endParaRPr>
          </a:p>
        </p:txBody>
      </p:sp>
      <p:sp>
        <p:nvSpPr>
          <p:cNvPr id="13" name="مستطيل مستدير الزوايا 12">
            <a:hlinkClick r:id="rId2" action="ppaction://hlinksldjump"/>
          </p:cNvPr>
          <p:cNvSpPr/>
          <p:nvPr/>
        </p:nvSpPr>
        <p:spPr>
          <a:xfrm>
            <a:off x="7156640"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10348"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15" name="مستطيل مستدير الزوايا 14">
            <a:hlinkClick r:id="rId4" action="ppaction://hlinksldjump"/>
          </p:cNvPr>
          <p:cNvSpPr/>
          <p:nvPr/>
        </p:nvSpPr>
        <p:spPr>
          <a:xfrm>
            <a:off x="3864056"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16" name="مستطيل مستدير الزوايا 15">
            <a:hlinkClick r:id="rId5" action="ppaction://hlinksldjump"/>
          </p:cNvPr>
          <p:cNvSpPr/>
          <p:nvPr/>
        </p:nvSpPr>
        <p:spPr>
          <a:xfrm>
            <a:off x="2217764" y="3214686"/>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مهاراته</a:t>
            </a:r>
          </a:p>
        </p:txBody>
      </p:sp>
      <p:sp>
        <p:nvSpPr>
          <p:cNvPr id="17" name="مستطيل مستدير الزوايا 16">
            <a:hlinkClick r:id="rId6" action="ppaction://hlinksldjump"/>
          </p:cNvPr>
          <p:cNvSpPr/>
          <p:nvPr/>
        </p:nvSpPr>
        <p:spPr>
          <a:xfrm>
            <a:off x="571472" y="3214686"/>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استعادة الرياض</a:t>
            </a:r>
            <a:endParaRPr lang="ar-SA" sz="1400" dirty="0">
              <a:solidFill>
                <a:schemeClr val="bg1"/>
              </a:solidFill>
              <a:cs typeface="PT Bold Heading" pitchFamily="2" charset="-78"/>
            </a:endParaRPr>
          </a:p>
        </p:txBody>
      </p:sp>
      <p:sp>
        <p:nvSpPr>
          <p:cNvPr id="19" name="مستطيل 18"/>
          <p:cNvSpPr/>
          <p:nvPr/>
        </p:nvSpPr>
        <p:spPr>
          <a:xfrm>
            <a:off x="571472" y="3874474"/>
            <a:ext cx="8001056" cy="226917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rIns="2196000" rtlCol="1" anchor="ctr"/>
          <a:lstStyle/>
          <a:p>
            <a:pPr algn="ctr"/>
            <a:r>
              <a:rPr lang="ar-SA" sz="3600" b="1" dirty="0">
                <a:solidFill>
                  <a:schemeClr val="tx1"/>
                </a:solidFill>
                <a:cs typeface="AL-Mohanad Bold" pitchFamily="2" charset="-78"/>
              </a:rPr>
              <a:t>كان أول إسهام له عندما أشركه والده وهو في سن للرابعة عشرة مع الوفد الذي فاوض محمد بن عبدالله بن رشيد لفك الحصار عن الرياض</a:t>
            </a:r>
            <a:r>
              <a:rPr lang="ar-SA" sz="2800" dirty="0">
                <a:solidFill>
                  <a:schemeClr val="tx1"/>
                </a:solidFill>
                <a:cs typeface="AL-Mohanad Bold" pitchFamily="2" charset="-78"/>
              </a:rPr>
              <a:t>.</a:t>
            </a:r>
            <a:endParaRPr lang="en-US" sz="2800" dirty="0">
              <a:solidFill>
                <a:schemeClr val="tx1"/>
              </a:solidFill>
              <a:cs typeface="AL-Mohanad Bold" pitchFamily="2" charset="-78"/>
            </a:endParaRPr>
          </a:p>
        </p:txBody>
      </p:sp>
      <p:sp>
        <p:nvSpPr>
          <p:cNvPr id="12" name="مستطيل 11">
            <a:hlinkClick r:id="rId7" action="ppaction://hlinksldjump"/>
          </p:cNvPr>
          <p:cNvSpPr/>
          <p:nvPr/>
        </p:nvSpPr>
        <p:spPr>
          <a:xfrm>
            <a:off x="6786578" y="444278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tx1"/>
                </a:solidFill>
                <a:cs typeface="PT Bold Heading" pitchFamily="2" charset="-78"/>
              </a:rPr>
              <a:t>المجال الحربي</a:t>
            </a:r>
          </a:p>
        </p:txBody>
      </p:sp>
      <p:sp>
        <p:nvSpPr>
          <p:cNvPr id="20" name="مستطيل 19">
            <a:hlinkClick r:id="rId8" action="ppaction://hlinksldjump"/>
          </p:cNvPr>
          <p:cNvSpPr/>
          <p:nvPr/>
        </p:nvSpPr>
        <p:spPr>
          <a:xfrm>
            <a:off x="6786578" y="5014284"/>
            <a:ext cx="1500198" cy="428628"/>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المجال السياسي</a:t>
            </a: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2" name="Picture 2" descr="G:\~ميمو~\صور~=)\صورة~=) ‫(31)‬ ‫‬.gif"/>
          <p:cNvPicPr>
            <a:picLocks noChangeAspect="1" noChangeArrowheads="1" noCrop="1"/>
          </p:cNvPicPr>
          <p:nvPr/>
        </p:nvPicPr>
        <p:blipFill>
          <a:blip r:embed="rId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18" name="مستطيل 17"/>
          <p:cNvSpPr/>
          <p:nvPr/>
        </p:nvSpPr>
        <p:spPr>
          <a:xfrm>
            <a:off x="500034" y="2928934"/>
            <a:ext cx="8001056" cy="626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mj-cs"/>
              </a:rPr>
              <a:t>استعادة الرياض وتوحيدها</a:t>
            </a:r>
            <a:endParaRPr lang="en-US" sz="2000" b="1" dirty="0">
              <a:solidFill>
                <a:schemeClr val="tx1"/>
              </a:solidFill>
              <a:cs typeface="+mj-cs"/>
            </a:endParaRPr>
          </a:p>
          <a:p>
            <a:pPr algn="ctr"/>
            <a:r>
              <a:rPr lang="ar-SA" sz="2000" b="1" dirty="0">
                <a:solidFill>
                  <a:schemeClr val="tx1"/>
                </a:solidFill>
                <a:cs typeface="+mj-cs"/>
              </a:rPr>
              <a:t>سوف نتناول الحديث عن مؤسس </a:t>
            </a:r>
            <a:r>
              <a:rPr lang="ar-SA" sz="2000" b="1" dirty="0" smtClean="0">
                <a:solidFill>
                  <a:schemeClr val="tx1"/>
                </a:solidFill>
                <a:cs typeface="+mj-cs"/>
              </a:rPr>
              <a:t>المملكة العربية السعودية </a:t>
            </a:r>
            <a:r>
              <a:rPr lang="ar-SA" sz="2000" b="1" dirty="0">
                <a:solidFill>
                  <a:schemeClr val="tx1"/>
                </a:solidFill>
                <a:cs typeface="+mj-cs"/>
              </a:rPr>
              <a:t>الملك عبدالعزيز </a:t>
            </a:r>
            <a:r>
              <a:rPr lang="ar-SA" sz="2000" b="1" dirty="0" smtClean="0">
                <a:solidFill>
                  <a:schemeClr val="tx1"/>
                </a:solidFill>
                <a:cs typeface="+mj-cs"/>
              </a:rPr>
              <a:t>:</a:t>
            </a:r>
            <a:endParaRPr lang="en-US" sz="2000" b="1" dirty="0">
              <a:solidFill>
                <a:schemeClr val="tx1"/>
              </a:solidFill>
              <a:cs typeface="+mj-cs"/>
            </a:endParaRPr>
          </a:p>
        </p:txBody>
      </p:sp>
      <p:sp>
        <p:nvSpPr>
          <p:cNvPr id="13" name="مستطيل مستدير الزوايا 12">
            <a:hlinkClick r:id="rId2" action="ppaction://hlinksldjump"/>
          </p:cNvPr>
          <p:cNvSpPr/>
          <p:nvPr/>
        </p:nvSpPr>
        <p:spPr>
          <a:xfrm>
            <a:off x="7143768" y="3643314"/>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مولده</a:t>
            </a:r>
            <a:endParaRPr lang="ar-SA" sz="1400" dirty="0">
              <a:solidFill>
                <a:schemeClr val="bg1"/>
              </a:solidFill>
              <a:cs typeface="PT Bold Heading" pitchFamily="2" charset="-78"/>
            </a:endParaRPr>
          </a:p>
        </p:txBody>
      </p:sp>
      <p:sp>
        <p:nvSpPr>
          <p:cNvPr id="14" name="مستطيل مستدير الزوايا 13">
            <a:hlinkClick r:id="rId3" action="ppaction://hlinksldjump"/>
          </p:cNvPr>
          <p:cNvSpPr/>
          <p:nvPr/>
        </p:nvSpPr>
        <p:spPr>
          <a:xfrm>
            <a:off x="5500694" y="3643314"/>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نسبه</a:t>
            </a:r>
            <a:endParaRPr lang="ar-SA" sz="1400" dirty="0">
              <a:solidFill>
                <a:schemeClr val="bg1"/>
              </a:solidFill>
              <a:cs typeface="PT Bold Heading" pitchFamily="2" charset="-78"/>
            </a:endParaRPr>
          </a:p>
        </p:txBody>
      </p:sp>
      <p:sp>
        <p:nvSpPr>
          <p:cNvPr id="15" name="مستطيل مستدير الزوايا 14">
            <a:hlinkClick r:id="rId4" action="ppaction://hlinksldjump"/>
          </p:cNvPr>
          <p:cNvSpPr/>
          <p:nvPr/>
        </p:nvSpPr>
        <p:spPr>
          <a:xfrm>
            <a:off x="3857620" y="3643314"/>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نشأته</a:t>
            </a:r>
            <a:endParaRPr lang="ar-SA" sz="1400" dirty="0">
              <a:solidFill>
                <a:schemeClr val="bg1"/>
              </a:solidFill>
              <a:cs typeface="PT Bold Heading" pitchFamily="2" charset="-78"/>
            </a:endParaRPr>
          </a:p>
        </p:txBody>
      </p:sp>
      <p:sp>
        <p:nvSpPr>
          <p:cNvPr id="16" name="مستطيل مستدير الزوايا 15">
            <a:hlinkClick r:id="rId5" action="ppaction://hlinksldjump"/>
          </p:cNvPr>
          <p:cNvSpPr/>
          <p:nvPr/>
        </p:nvSpPr>
        <p:spPr>
          <a:xfrm>
            <a:off x="2214546" y="3643314"/>
            <a:ext cx="1415888"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bg1"/>
                </a:solidFill>
                <a:cs typeface="PT Bold Heading" pitchFamily="2" charset="-78"/>
              </a:rPr>
              <a:t>مهاراته</a:t>
            </a:r>
            <a:endParaRPr lang="ar-SA" sz="1400" dirty="0">
              <a:solidFill>
                <a:schemeClr val="bg1"/>
              </a:solidFill>
              <a:cs typeface="PT Bold Heading" pitchFamily="2" charset="-78"/>
            </a:endParaRPr>
          </a:p>
        </p:txBody>
      </p:sp>
      <p:sp>
        <p:nvSpPr>
          <p:cNvPr id="17" name="مستطيل مستدير الزوايا 16">
            <a:hlinkClick r:id="rId6" action="ppaction://hlinksldjump"/>
          </p:cNvPr>
          <p:cNvSpPr/>
          <p:nvPr/>
        </p:nvSpPr>
        <p:spPr>
          <a:xfrm>
            <a:off x="571472" y="3643314"/>
            <a:ext cx="1415888"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19" name="مستطيل 18"/>
          <p:cNvSpPr/>
          <p:nvPr/>
        </p:nvSpPr>
        <p:spPr>
          <a:xfrm>
            <a:off x="500034" y="4286256"/>
            <a:ext cx="8001056" cy="169766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23" name="مستطيل مستدير الزوايا 22">
            <a:hlinkClick r:id="rId6" action="ppaction://hlinksldjump"/>
          </p:cNvPr>
          <p:cNvSpPr/>
          <p:nvPr/>
        </p:nvSpPr>
        <p:spPr>
          <a:xfrm>
            <a:off x="571472" y="2357430"/>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18"/>
                                        </p:tgtEl>
                                        <p:attrNameLst>
                                          <p:attrName>ppt_w</p:attrName>
                                        </p:attrNameLst>
                                      </p:cBhvr>
                                      <p:tavLst>
                                        <p:tav tm="0">
                                          <p:val>
                                            <p:strVal val="ppt_w"/>
                                          </p:val>
                                        </p:tav>
                                        <p:tav tm="100000">
                                          <p:val>
                                            <p:strVal val="ppt_w*0.70"/>
                                          </p:val>
                                        </p:tav>
                                      </p:tavLst>
                                    </p:anim>
                                    <p:anim calcmode="lin" valueType="num">
                                      <p:cBhvr>
                                        <p:cTn id="7" dur="1000"/>
                                        <p:tgtEl>
                                          <p:spTgt spid="18"/>
                                        </p:tgtEl>
                                        <p:attrNameLst>
                                          <p:attrName>ppt_h</p:attrName>
                                        </p:attrNameLst>
                                      </p:cBhvr>
                                      <p:tavLst>
                                        <p:tav tm="0">
                                          <p:val>
                                            <p:strVal val="ppt_h"/>
                                          </p:val>
                                        </p:tav>
                                        <p:tav tm="100000">
                                          <p:val>
                                            <p:strVal val="ppt_h"/>
                                          </p:val>
                                        </p:tav>
                                      </p:tavLst>
                                    </p:anim>
                                    <p:animEffect transition="out" filter="fade">
                                      <p:cBhvr>
                                        <p:cTn id="8" dur="1000"/>
                                        <p:tgtEl>
                                          <p:spTgt spid="18"/>
                                        </p:tgtEl>
                                      </p:cBhvr>
                                    </p:animEffect>
                                    <p:set>
                                      <p:cBhvr>
                                        <p:cTn id="9" dur="1" fill="hold">
                                          <p:stCondLst>
                                            <p:cond delay="999"/>
                                          </p:stCondLst>
                                        </p:cTn>
                                        <p:tgtEl>
                                          <p:spTgt spid="18"/>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13"/>
                                        </p:tgtEl>
                                        <p:attrNameLst>
                                          <p:attrName>ppt_w</p:attrName>
                                        </p:attrNameLst>
                                      </p:cBhvr>
                                      <p:tavLst>
                                        <p:tav tm="0">
                                          <p:val>
                                            <p:strVal val="ppt_w"/>
                                          </p:val>
                                        </p:tav>
                                        <p:tav tm="100000">
                                          <p:val>
                                            <p:strVal val="ppt_w*0.70"/>
                                          </p:val>
                                        </p:tav>
                                      </p:tavLst>
                                    </p:anim>
                                    <p:anim calcmode="lin" valueType="num">
                                      <p:cBhvr>
                                        <p:cTn id="12" dur="1000"/>
                                        <p:tgtEl>
                                          <p:spTgt spid="13"/>
                                        </p:tgtEl>
                                        <p:attrNameLst>
                                          <p:attrName>ppt_h</p:attrName>
                                        </p:attrNameLst>
                                      </p:cBhvr>
                                      <p:tavLst>
                                        <p:tav tm="0">
                                          <p:val>
                                            <p:strVal val="ppt_h"/>
                                          </p:val>
                                        </p:tav>
                                        <p:tav tm="100000">
                                          <p:val>
                                            <p:strVal val="ppt_h"/>
                                          </p:val>
                                        </p:tav>
                                      </p:tavLst>
                                    </p:anim>
                                    <p:animEffect transition="out" filter="fade">
                                      <p:cBhvr>
                                        <p:cTn id="13" dur="1000"/>
                                        <p:tgtEl>
                                          <p:spTgt spid="13"/>
                                        </p:tgtEl>
                                      </p:cBhvr>
                                    </p:animEffect>
                                    <p:set>
                                      <p:cBhvr>
                                        <p:cTn id="14" dur="1" fill="hold">
                                          <p:stCondLst>
                                            <p:cond delay="999"/>
                                          </p:stCondLst>
                                        </p:cTn>
                                        <p:tgtEl>
                                          <p:spTgt spid="13"/>
                                        </p:tgtEl>
                                        <p:attrNameLst>
                                          <p:attrName>style.visibility</p:attrName>
                                        </p:attrNameLst>
                                      </p:cBhvr>
                                      <p:to>
                                        <p:strVal val="hidden"/>
                                      </p:to>
                                    </p:set>
                                  </p:childTnLst>
                                </p:cTn>
                              </p:par>
                              <p:par>
                                <p:cTn id="15" presetID="55" presetClass="exit" presetSubtype="0" fill="hold" grpId="0" nodeType="withEffect">
                                  <p:stCondLst>
                                    <p:cond delay="0"/>
                                  </p:stCondLst>
                                  <p:childTnLst>
                                    <p:anim calcmode="lin" valueType="num">
                                      <p:cBhvr>
                                        <p:cTn id="16" dur="1000"/>
                                        <p:tgtEl>
                                          <p:spTgt spid="14"/>
                                        </p:tgtEl>
                                        <p:attrNameLst>
                                          <p:attrName>ppt_w</p:attrName>
                                        </p:attrNameLst>
                                      </p:cBhvr>
                                      <p:tavLst>
                                        <p:tav tm="0">
                                          <p:val>
                                            <p:strVal val="ppt_w"/>
                                          </p:val>
                                        </p:tav>
                                        <p:tav tm="100000">
                                          <p:val>
                                            <p:strVal val="ppt_w*0.70"/>
                                          </p:val>
                                        </p:tav>
                                      </p:tavLst>
                                    </p:anim>
                                    <p:anim calcmode="lin" valueType="num">
                                      <p:cBhvr>
                                        <p:cTn id="17" dur="1000"/>
                                        <p:tgtEl>
                                          <p:spTgt spid="14"/>
                                        </p:tgtEl>
                                        <p:attrNameLst>
                                          <p:attrName>ppt_h</p:attrName>
                                        </p:attrNameLst>
                                      </p:cBhvr>
                                      <p:tavLst>
                                        <p:tav tm="0">
                                          <p:val>
                                            <p:strVal val="ppt_h"/>
                                          </p:val>
                                        </p:tav>
                                        <p:tav tm="100000">
                                          <p:val>
                                            <p:strVal val="ppt_h"/>
                                          </p:val>
                                        </p:tav>
                                      </p:tavLst>
                                    </p:anim>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par>
                                <p:cTn id="20" presetID="55" presetClass="exit" presetSubtype="0" fill="hold" grpId="0" nodeType="withEffect">
                                  <p:stCondLst>
                                    <p:cond delay="0"/>
                                  </p:stCondLst>
                                  <p:childTnLst>
                                    <p:anim calcmode="lin" valueType="num">
                                      <p:cBhvr>
                                        <p:cTn id="21" dur="1000"/>
                                        <p:tgtEl>
                                          <p:spTgt spid="15"/>
                                        </p:tgtEl>
                                        <p:attrNameLst>
                                          <p:attrName>ppt_w</p:attrName>
                                        </p:attrNameLst>
                                      </p:cBhvr>
                                      <p:tavLst>
                                        <p:tav tm="0">
                                          <p:val>
                                            <p:strVal val="ppt_w"/>
                                          </p:val>
                                        </p:tav>
                                        <p:tav tm="100000">
                                          <p:val>
                                            <p:strVal val="ppt_w*0.70"/>
                                          </p:val>
                                        </p:tav>
                                      </p:tavLst>
                                    </p:anim>
                                    <p:anim calcmode="lin" valueType="num">
                                      <p:cBhvr>
                                        <p:cTn id="22" dur="1000"/>
                                        <p:tgtEl>
                                          <p:spTgt spid="15"/>
                                        </p:tgtEl>
                                        <p:attrNameLst>
                                          <p:attrName>ppt_h</p:attrName>
                                        </p:attrNameLst>
                                      </p:cBhvr>
                                      <p:tavLst>
                                        <p:tav tm="0">
                                          <p:val>
                                            <p:strVal val="ppt_h"/>
                                          </p:val>
                                        </p:tav>
                                        <p:tav tm="100000">
                                          <p:val>
                                            <p:strVal val="ppt_h"/>
                                          </p:val>
                                        </p:tav>
                                      </p:tavLst>
                                    </p:anim>
                                    <p:animEffect transition="out" filter="fade">
                                      <p:cBhvr>
                                        <p:cTn id="23" dur="1000"/>
                                        <p:tgtEl>
                                          <p:spTgt spid="15"/>
                                        </p:tgtEl>
                                      </p:cBhvr>
                                    </p:animEffect>
                                    <p:set>
                                      <p:cBhvr>
                                        <p:cTn id="24" dur="1" fill="hold">
                                          <p:stCondLst>
                                            <p:cond delay="999"/>
                                          </p:stCondLst>
                                        </p:cTn>
                                        <p:tgtEl>
                                          <p:spTgt spid="15"/>
                                        </p:tgtEl>
                                        <p:attrNameLst>
                                          <p:attrName>style.visibility</p:attrName>
                                        </p:attrNameLst>
                                      </p:cBhvr>
                                      <p:to>
                                        <p:strVal val="hidden"/>
                                      </p:to>
                                    </p:set>
                                  </p:childTnLst>
                                </p:cTn>
                              </p:par>
                              <p:par>
                                <p:cTn id="25" presetID="55" presetClass="exit" presetSubtype="0" fill="hold" grpId="0" nodeType="withEffect">
                                  <p:stCondLst>
                                    <p:cond delay="0"/>
                                  </p:stCondLst>
                                  <p:childTnLst>
                                    <p:anim calcmode="lin" valueType="num">
                                      <p:cBhvr>
                                        <p:cTn id="26" dur="1000"/>
                                        <p:tgtEl>
                                          <p:spTgt spid="16"/>
                                        </p:tgtEl>
                                        <p:attrNameLst>
                                          <p:attrName>ppt_w</p:attrName>
                                        </p:attrNameLst>
                                      </p:cBhvr>
                                      <p:tavLst>
                                        <p:tav tm="0">
                                          <p:val>
                                            <p:strVal val="ppt_w"/>
                                          </p:val>
                                        </p:tav>
                                        <p:tav tm="100000">
                                          <p:val>
                                            <p:strVal val="ppt_w*0.70"/>
                                          </p:val>
                                        </p:tav>
                                      </p:tavLst>
                                    </p:anim>
                                    <p:anim calcmode="lin" valueType="num">
                                      <p:cBhvr>
                                        <p:cTn id="27" dur="1000"/>
                                        <p:tgtEl>
                                          <p:spTgt spid="16"/>
                                        </p:tgtEl>
                                        <p:attrNameLst>
                                          <p:attrName>ppt_h</p:attrName>
                                        </p:attrNameLst>
                                      </p:cBhvr>
                                      <p:tavLst>
                                        <p:tav tm="0">
                                          <p:val>
                                            <p:strVal val="ppt_h"/>
                                          </p:val>
                                        </p:tav>
                                        <p:tav tm="100000">
                                          <p:val>
                                            <p:strVal val="ppt_h"/>
                                          </p:val>
                                        </p:tav>
                                      </p:tavLst>
                                    </p:anim>
                                    <p:animEffect transition="out" filter="fade">
                                      <p:cBhvr>
                                        <p:cTn id="28" dur="1000"/>
                                        <p:tgtEl>
                                          <p:spTgt spid="16"/>
                                        </p:tgtEl>
                                      </p:cBhvr>
                                    </p:animEffect>
                                    <p:set>
                                      <p:cBhvr>
                                        <p:cTn id="29" dur="1" fill="hold">
                                          <p:stCondLst>
                                            <p:cond delay="999"/>
                                          </p:stCondLst>
                                        </p:cTn>
                                        <p:tgtEl>
                                          <p:spTgt spid="16"/>
                                        </p:tgtEl>
                                        <p:attrNameLst>
                                          <p:attrName>style.visibility</p:attrName>
                                        </p:attrNameLst>
                                      </p:cBhvr>
                                      <p:to>
                                        <p:strVal val="hidden"/>
                                      </p:to>
                                    </p:set>
                                  </p:childTnLst>
                                </p:cTn>
                              </p:par>
                              <p:par>
                                <p:cTn id="30" presetID="55" presetClass="exit" presetSubtype="0" fill="hold" grpId="0" nodeType="withEffect">
                                  <p:stCondLst>
                                    <p:cond delay="0"/>
                                  </p:stCondLst>
                                  <p:childTnLst>
                                    <p:anim calcmode="lin" valueType="num">
                                      <p:cBhvr>
                                        <p:cTn id="31" dur="1000"/>
                                        <p:tgtEl>
                                          <p:spTgt spid="19"/>
                                        </p:tgtEl>
                                        <p:attrNameLst>
                                          <p:attrName>ppt_w</p:attrName>
                                        </p:attrNameLst>
                                      </p:cBhvr>
                                      <p:tavLst>
                                        <p:tav tm="0">
                                          <p:val>
                                            <p:strVal val="ppt_w"/>
                                          </p:val>
                                        </p:tav>
                                        <p:tav tm="100000">
                                          <p:val>
                                            <p:strVal val="ppt_w*0.70"/>
                                          </p:val>
                                        </p:tav>
                                      </p:tavLst>
                                    </p:anim>
                                    <p:anim calcmode="lin" valueType="num">
                                      <p:cBhvr>
                                        <p:cTn id="32" dur="1000"/>
                                        <p:tgtEl>
                                          <p:spTgt spid="19"/>
                                        </p:tgtEl>
                                        <p:attrNameLst>
                                          <p:attrName>ppt_h</p:attrName>
                                        </p:attrNameLst>
                                      </p:cBhvr>
                                      <p:tavLst>
                                        <p:tav tm="0">
                                          <p:val>
                                            <p:strVal val="ppt_h"/>
                                          </p:val>
                                        </p:tav>
                                        <p:tav tm="100000">
                                          <p:val>
                                            <p:strVal val="ppt_h"/>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55" presetClass="exit" presetSubtype="0" fill="hold" grpId="0" nodeType="withEffect">
                                  <p:stCondLst>
                                    <p:cond delay="1000"/>
                                  </p:stCondLst>
                                  <p:childTnLst>
                                    <p:anim calcmode="lin" valueType="num">
                                      <p:cBhvr>
                                        <p:cTn id="36" dur="1000"/>
                                        <p:tgtEl>
                                          <p:spTgt spid="17"/>
                                        </p:tgtEl>
                                        <p:attrNameLst>
                                          <p:attrName>ppt_w</p:attrName>
                                        </p:attrNameLst>
                                      </p:cBhvr>
                                      <p:tavLst>
                                        <p:tav tm="0">
                                          <p:val>
                                            <p:strVal val="ppt_w"/>
                                          </p:val>
                                        </p:tav>
                                        <p:tav tm="100000">
                                          <p:val>
                                            <p:strVal val="ppt_w*0.70"/>
                                          </p:val>
                                        </p:tav>
                                      </p:tavLst>
                                    </p:anim>
                                    <p:anim calcmode="lin" valueType="num">
                                      <p:cBhvr>
                                        <p:cTn id="37" dur="1000"/>
                                        <p:tgtEl>
                                          <p:spTgt spid="17"/>
                                        </p:tgtEl>
                                        <p:attrNameLst>
                                          <p:attrName>ppt_h</p:attrName>
                                        </p:attrNameLst>
                                      </p:cBhvr>
                                      <p:tavLst>
                                        <p:tav tm="0">
                                          <p:val>
                                            <p:strVal val="ppt_h"/>
                                          </p:val>
                                        </p:tav>
                                        <p:tav tm="100000">
                                          <p:val>
                                            <p:strVal val="ppt_h"/>
                                          </p:val>
                                        </p:tav>
                                      </p:tavLst>
                                    </p:anim>
                                    <p:animEffect transition="out" filter="fade">
                                      <p:cBhvr>
                                        <p:cTn id="38" dur="1000"/>
                                        <p:tgtEl>
                                          <p:spTgt spid="17"/>
                                        </p:tgtEl>
                                      </p:cBhvr>
                                    </p:animEffect>
                                    <p:set>
                                      <p:cBhvr>
                                        <p:cTn id="39" dur="1" fill="hold">
                                          <p:stCondLst>
                                            <p:cond delay="999"/>
                                          </p:stCondLst>
                                        </p:cTn>
                                        <p:tgtEl>
                                          <p:spTgt spid="17"/>
                                        </p:tgtEl>
                                        <p:attrNameLst>
                                          <p:attrName>style.visibility</p:attrName>
                                        </p:attrNameLst>
                                      </p:cBhvr>
                                      <p:to>
                                        <p:strVal val="hidden"/>
                                      </p:to>
                                    </p:se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14" grpId="0" animBg="1"/>
      <p:bldP spid="15" grpId="0" animBg="1"/>
      <p:bldP spid="16" grpId="0" animBg="1"/>
      <p:bldP spid="17" grpId="0" animBg="1"/>
      <p:bldP spid="19"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40" pitchFamily="2" charset="-78"/>
              </a:rPr>
              <a:t>قد </a:t>
            </a:r>
            <a:r>
              <a:rPr lang="ar-SA" dirty="0">
                <a:solidFill>
                  <a:schemeClr val="tx1"/>
                </a:solidFill>
                <a:cs typeface="Al-Kharashi 40" pitchFamily="2" charset="-78"/>
              </a:rPr>
              <a:t>قام الملك عبدالعزيز بمحاولتين لاستعادتها لكل منهما ظروفها ونتائجها كما يلي:</a:t>
            </a:r>
            <a:endParaRPr lang="en-US" dirty="0">
              <a:solidFill>
                <a:schemeClr val="tx1"/>
              </a:solidFill>
              <a:cs typeface="Al-Kharashi 40" pitchFamily="2" charset="-78"/>
            </a:endParaRPr>
          </a:p>
        </p:txBody>
      </p:sp>
      <p:sp>
        <p:nvSpPr>
          <p:cNvPr id="21" name="مستطيل مستدير الزوايا 20">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22" name="مستطيل مستدير الزوايا 21">
            <a:hlinkClick r:id="rId4" action="ppaction://hlinksldjump"/>
          </p:cNvPr>
          <p:cNvSpPr/>
          <p:nvPr/>
        </p:nvSpPr>
        <p:spPr>
          <a:xfrm>
            <a:off x="652528"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9" name="مستطيل 8"/>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Picture 2" descr="G:\~ميمو~\صور~=)\صورة~=) ‫(31)‬ ‫‬.gif"/>
          <p:cNvPicPr>
            <a:picLocks noChangeAspect="1" noChangeArrowheads="1" noCrop="1"/>
          </p:cNvPicPr>
          <p:nvPr/>
        </p:nvPicPr>
        <p:blipFill>
          <a:blip r:embed="rId5"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9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6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6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62" pitchFamily="2" charset="-78"/>
              </a:rPr>
              <a:t>قد </a:t>
            </a:r>
            <a:r>
              <a:rPr lang="ar-SA" dirty="0">
                <a:solidFill>
                  <a:schemeClr val="tx1"/>
                </a:solidFill>
                <a:cs typeface="Al-Kharashi 62" pitchFamily="2" charset="-78"/>
              </a:rPr>
              <a:t>قام الملك عبدالعزيز بمحاولتين لاستعادتها لكل منهما ظروفها ونتائجها كما يلي:</a:t>
            </a:r>
            <a:endParaRPr lang="en-US" dirty="0">
              <a:solidFill>
                <a:schemeClr val="tx1"/>
              </a:solidFill>
              <a:cs typeface="Al-Kharashi 62" pitchFamily="2" charset="-78"/>
            </a:endParaRPr>
          </a:p>
        </p:txBody>
      </p:sp>
      <p:sp>
        <p:nvSpPr>
          <p:cNvPr id="9" name="مستطيل مستدير الزوايا 8">
            <a:hlinkClick r:id="rId3" action="ppaction://hlinksldjump"/>
          </p:cNvPr>
          <p:cNvSpPr/>
          <p:nvPr/>
        </p:nvSpPr>
        <p:spPr>
          <a:xfrm>
            <a:off x="4910486"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10" name="مستطيل مستدير الزوايا 9">
            <a:hlinkClick r:id="rId4" action="ppaction://hlinksldjump"/>
          </p:cNvPr>
          <p:cNvSpPr/>
          <p:nvPr/>
        </p:nvSpPr>
        <p:spPr>
          <a:xfrm>
            <a:off x="652528"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1" name="مستطيل 10"/>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2" name="مستطيل 11">
            <a:hlinkClick r:id="rId5" action="ppaction://hlinksldjump"/>
          </p:cNvPr>
          <p:cNvSpPr/>
          <p:nvPr/>
        </p:nvSpPr>
        <p:spPr>
          <a:xfrm>
            <a:off x="6943102" y="4527866"/>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أحداثها </a:t>
            </a:r>
            <a:endParaRPr lang="ar-SA" sz="1400" dirty="0">
              <a:solidFill>
                <a:schemeClr val="tx1"/>
              </a:solidFill>
              <a:cs typeface="PT Bold Heading" pitchFamily="2" charset="-78"/>
            </a:endParaRPr>
          </a:p>
        </p:txBody>
      </p:sp>
      <p:sp>
        <p:nvSpPr>
          <p:cNvPr id="13" name="مستطيل 12">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4" name="مستطيل 13"/>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40" pitchFamily="2" charset="-78"/>
              </a:rPr>
              <a:t>قد </a:t>
            </a:r>
            <a:r>
              <a:rPr lang="ar-SA" dirty="0">
                <a:solidFill>
                  <a:schemeClr val="tx1"/>
                </a:solidFill>
                <a:cs typeface="Al-Kharashi 40" pitchFamily="2" charset="-78"/>
              </a:rPr>
              <a:t>قام الملك عبدالعزيز بمحاولتين لاستعادتها لكل منهما ظروفها ونتائجها كما يلي:</a:t>
            </a:r>
            <a:endParaRPr lang="en-US" dirty="0">
              <a:solidFill>
                <a:schemeClr val="tx1"/>
              </a:solidFill>
              <a:cs typeface="Al-Kharashi 40" pitchFamily="2" charset="-78"/>
            </a:endParaRPr>
          </a:p>
        </p:txBody>
      </p:sp>
      <p:sp>
        <p:nvSpPr>
          <p:cNvPr id="9" name="مستطيل مستدير الزوايا 8">
            <a:hlinkClick r:id="rId3" action="ppaction://hlinksldjump"/>
          </p:cNvPr>
          <p:cNvSpPr/>
          <p:nvPr/>
        </p:nvSpPr>
        <p:spPr>
          <a:xfrm>
            <a:off x="4910486"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10" name="مستطيل مستدير الزوايا 9">
            <a:hlinkClick r:id="rId4" action="ppaction://hlinksldjump"/>
          </p:cNvPr>
          <p:cNvSpPr/>
          <p:nvPr/>
        </p:nvSpPr>
        <p:spPr>
          <a:xfrm>
            <a:off x="652528"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1" name="مستطيل 10"/>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1980000" rtlCol="1" anchor="ctr"/>
          <a:lstStyle/>
          <a:p>
            <a:pPr algn="just"/>
            <a:r>
              <a:rPr lang="ar-SA" sz="2400" b="1" dirty="0">
                <a:solidFill>
                  <a:schemeClr val="tx1"/>
                </a:solidFill>
                <a:cs typeface="AL-Mateen" pitchFamily="2" charset="-78"/>
              </a:rPr>
              <a:t>عندما وصلت حملة الشيخ مبارك إلى </a:t>
            </a:r>
            <a:r>
              <a:rPr lang="ar-SA" sz="2400" b="1" dirty="0" err="1">
                <a:solidFill>
                  <a:schemeClr val="tx1"/>
                </a:solidFill>
                <a:cs typeface="AL-Mateen" pitchFamily="2" charset="-78"/>
              </a:rPr>
              <a:t>الشوكي</a:t>
            </a:r>
            <a:r>
              <a:rPr lang="ar-SA" sz="2400" b="1" dirty="0">
                <a:solidFill>
                  <a:schemeClr val="tx1"/>
                </a:solidFill>
                <a:cs typeface="AL-Mateen" pitchFamily="2" charset="-78"/>
              </a:rPr>
              <a:t> قرر الشاب عبدالعزيز أن يحقق حلمه بدخول الرياض، فانفرد بقوة صغيرة اتجه بها إليها ودخلها بسهولة ،وقد رحب به أهلها وتمنوا عودة الحكم السعودي. وحاصر </a:t>
            </a:r>
            <a:r>
              <a:rPr lang="ar-SA" sz="2400" b="1" dirty="0" err="1">
                <a:solidFill>
                  <a:schemeClr val="tx1"/>
                </a:solidFill>
                <a:cs typeface="AL-Mateen" pitchFamily="2" charset="-78"/>
              </a:rPr>
              <a:t>المك</a:t>
            </a:r>
            <a:r>
              <a:rPr lang="ar-SA" sz="2400" b="1" dirty="0">
                <a:solidFill>
                  <a:schemeClr val="tx1"/>
                </a:solidFill>
                <a:cs typeface="AL-Mateen" pitchFamily="2" charset="-78"/>
              </a:rPr>
              <a:t> عبدالعزيز عامل ابن رشيد في قصر </a:t>
            </a:r>
            <a:r>
              <a:rPr lang="ar-SA" sz="2400" b="1" dirty="0" err="1">
                <a:solidFill>
                  <a:schemeClr val="tx1"/>
                </a:solidFill>
                <a:cs typeface="AL-Mateen" pitchFamily="2" charset="-78"/>
              </a:rPr>
              <a:t>المصمك</a:t>
            </a:r>
            <a:r>
              <a:rPr lang="ar-SA" sz="2400" b="1" dirty="0">
                <a:solidFill>
                  <a:schemeClr val="tx1"/>
                </a:solidFill>
                <a:cs typeface="AL-Mateen" pitchFamily="2" charset="-78"/>
              </a:rPr>
              <a:t> ، ولكنه اضطر إلى فك الحصار الرياض ومغادرتها عندما علم بهزيمة حملة الشيخ مبارك في معركة </a:t>
            </a:r>
            <a:r>
              <a:rPr lang="ar-SA" sz="2400" b="1" dirty="0" err="1">
                <a:solidFill>
                  <a:schemeClr val="tx1"/>
                </a:solidFill>
                <a:cs typeface="AL-Mateen" pitchFamily="2" charset="-78"/>
              </a:rPr>
              <a:t>الصريف</a:t>
            </a:r>
            <a:r>
              <a:rPr lang="ar-SA" sz="2400" b="1" dirty="0">
                <a:solidFill>
                  <a:schemeClr val="tx1"/>
                </a:solidFill>
                <a:cs typeface="AL-Mateen" pitchFamily="2" charset="-78"/>
              </a:rPr>
              <a:t>.</a:t>
            </a:r>
            <a:endParaRPr lang="en-US" sz="2400" b="1" dirty="0">
              <a:solidFill>
                <a:schemeClr val="tx1"/>
              </a:solidFill>
              <a:cs typeface="AL-Mateen" pitchFamily="2" charset="-78"/>
            </a:endParaRPr>
          </a:p>
        </p:txBody>
      </p:sp>
      <p:sp>
        <p:nvSpPr>
          <p:cNvPr id="14" name="مستطيل 13">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أحداثها </a:t>
            </a:r>
          </a:p>
        </p:txBody>
      </p:sp>
      <p:sp>
        <p:nvSpPr>
          <p:cNvPr id="15" name="مستطيل 14">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400" dirty="0" smtClean="0">
                <a:solidFill>
                  <a:schemeClr val="tx1"/>
                </a:solidFill>
                <a:cs typeface="AL-Mohanad Bold" pitchFamily="2" charset="-78"/>
              </a:rPr>
              <a:t>توفر </a:t>
            </a:r>
            <a:r>
              <a:rPr lang="ar-SA" sz="2400" dirty="0">
                <a:solidFill>
                  <a:schemeClr val="tx1"/>
                </a:solidFill>
                <a:cs typeface="AL-Mohanad Bold" pitchFamily="2" charset="-78"/>
              </a:rPr>
              <a:t>فرص التعبير عن الذات وعن الانفعالات لدى التلاميذ .</a:t>
            </a:r>
            <a:endParaRPr lang="en-US" sz="24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23" name="دمعة 22">
            <a:hlinkClick r:id="rId9" action="ppaction://hlinksldjump"/>
          </p:cNvPr>
          <p:cNvSpPr/>
          <p:nvPr/>
        </p:nvSpPr>
        <p:spPr>
          <a:xfrm>
            <a:off x="4511012"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bg1"/>
                </a:solidFill>
                <a:cs typeface="PT Bold Heading" pitchFamily="2" charset="-78"/>
              </a:rPr>
              <a:t>1</a:t>
            </a:r>
            <a:endParaRPr lang="ar-SA" dirty="0">
              <a:solidFill>
                <a:schemeClr val="bg1"/>
              </a:solidFill>
              <a:cs typeface="PT Bold Heading" pitchFamily="2" charset="-78"/>
            </a:endParaRPr>
          </a:p>
        </p:txBody>
      </p:sp>
      <p:sp>
        <p:nvSpPr>
          <p:cNvPr id="24" name="دمعة 23">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25" name="دمعة 24">
            <a:hlinkClick r:id="rId11"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26" name="دمعة 25">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27" name="دمعة 26">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28" name="دمعة 27">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9" name="دمعة 28">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30" name="دمعة 29">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31" name="دمعة 30">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2" name="مستطيل 2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smtClean="0">
                <a:solidFill>
                  <a:schemeClr val="tx1"/>
                </a:solidFill>
                <a:cs typeface="PT Bold Heading" pitchFamily="2" charset="-78"/>
              </a:rPr>
              <a:t>الأدوار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cs typeface="AL-Mateen" pitchFamily="2" charset="-78"/>
              </a:rPr>
              <a:t>قد </a:t>
            </a:r>
            <a:r>
              <a:rPr lang="ar-SA" b="1" dirty="0">
                <a:solidFill>
                  <a:schemeClr val="tx1"/>
                </a:solidFill>
                <a:cs typeface="AL-Mateen" pitchFamily="2" charset="-78"/>
              </a:rPr>
              <a:t>قام الملك عبدالعزيز بمحاولتين لاستعادتها لكل منهما ظروفها ونتائجها كما يلي:</a:t>
            </a:r>
            <a:endParaRPr lang="en-US" b="1" dirty="0">
              <a:solidFill>
                <a:schemeClr val="tx1"/>
              </a:solidFill>
              <a:cs typeface="AL-Mateen" pitchFamily="2" charset="-78"/>
            </a:endParaRPr>
          </a:p>
        </p:txBody>
      </p:sp>
      <p:sp>
        <p:nvSpPr>
          <p:cNvPr id="9" name="مستطيل مستدير الزوايا 8">
            <a:hlinkClick r:id="rId3" action="ppaction://hlinksldjump"/>
          </p:cNvPr>
          <p:cNvSpPr/>
          <p:nvPr/>
        </p:nvSpPr>
        <p:spPr>
          <a:xfrm>
            <a:off x="4910486"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10" name="مستطيل مستدير الزوايا 9">
            <a:hlinkClick r:id="rId4" action="ppaction://hlinksldjump"/>
          </p:cNvPr>
          <p:cNvSpPr/>
          <p:nvPr/>
        </p:nvSpPr>
        <p:spPr>
          <a:xfrm>
            <a:off x="652528"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1" name="مستطيل 10"/>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1980000" rtlCol="1" anchor="ctr"/>
          <a:lstStyle/>
          <a:p>
            <a:pPr algn="just"/>
            <a:r>
              <a:rPr lang="ar-SA" sz="3600" dirty="0">
                <a:solidFill>
                  <a:schemeClr val="tx1"/>
                </a:solidFill>
                <a:cs typeface="Al-Kharashi 40" pitchFamily="2" charset="-78"/>
              </a:rPr>
              <a:t>على الرغم من أن هذه المحاولة لم تحقق هدفها وهو استعادة الرياض إلا أنها حققت أهدافا مهدت الطريق لنجاحه في تحقيق حلمه باستعادة الآباء والأجداد.</a:t>
            </a:r>
            <a:endParaRPr lang="en-US" sz="3600" dirty="0">
              <a:solidFill>
                <a:schemeClr val="tx1"/>
              </a:solidFill>
              <a:cs typeface="Al-Kharashi 40" pitchFamily="2" charset="-78"/>
            </a:endParaRPr>
          </a:p>
        </p:txBody>
      </p:sp>
      <p:sp>
        <p:nvSpPr>
          <p:cNvPr id="12" name="مستطيل 11">
            <a:hlinkClick r:id="rId5" action="ppaction://hlinksldjump"/>
          </p:cNvPr>
          <p:cNvSpPr/>
          <p:nvPr/>
        </p:nvSpPr>
        <p:spPr>
          <a:xfrm>
            <a:off x="6943102" y="4527866"/>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أحداثها </a:t>
            </a:r>
            <a:endParaRPr lang="ar-SA" sz="1400" dirty="0">
              <a:solidFill>
                <a:schemeClr val="tx1"/>
              </a:solidFill>
              <a:cs typeface="PT Bold Heading" pitchFamily="2" charset="-78"/>
            </a:endParaRPr>
          </a:p>
        </p:txBody>
      </p:sp>
      <p:sp>
        <p:nvSpPr>
          <p:cNvPr id="13" name="مستطيل 12">
            <a:hlinkClick r:id="rId6" action="ppaction://hlinksldjump"/>
          </p:cNvPr>
          <p:cNvSpPr/>
          <p:nvPr/>
        </p:nvSpPr>
        <p:spPr>
          <a:xfrm>
            <a:off x="6943102" y="5099370"/>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نتائجها</a:t>
            </a:r>
          </a:p>
        </p:txBody>
      </p:sp>
      <p:sp>
        <p:nvSpPr>
          <p:cNvPr id="14" name="مستطيل 13"/>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cs typeface="+mj-cs"/>
              </a:rPr>
              <a:t>قد </a:t>
            </a:r>
            <a:r>
              <a:rPr lang="ar-SA" sz="2000" b="1" dirty="0">
                <a:solidFill>
                  <a:schemeClr val="tx1"/>
                </a:solidFill>
                <a:cs typeface="+mj-cs"/>
              </a:rPr>
              <a:t>قام الملك عبدالعزيز بمحاولتين لاستعادتها لكل منهما ظروفها ونتائجها كما يلي:</a:t>
            </a:r>
            <a:endParaRPr lang="en-US" sz="2000" b="1" dirty="0">
              <a:solidFill>
                <a:schemeClr val="tx1"/>
              </a:solidFill>
              <a:cs typeface="+mj-cs"/>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9" name="مستطيل 8"/>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0" name="مستطيل 9">
            <a:hlinkClick r:id="rId5" action="ppaction://hlinksldjump"/>
          </p:cNvPr>
          <p:cNvSpPr/>
          <p:nvPr/>
        </p:nvSpPr>
        <p:spPr>
          <a:xfrm>
            <a:off x="6943102" y="4527866"/>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مقدماتها</a:t>
            </a:r>
            <a:endParaRPr lang="ar-SA" sz="1400" dirty="0">
              <a:solidFill>
                <a:schemeClr val="tx1"/>
              </a:solidFill>
              <a:cs typeface="PT Bold Heading" pitchFamily="2" charset="-78"/>
            </a:endParaRPr>
          </a:p>
        </p:txBody>
      </p:sp>
      <p:sp>
        <p:nvSpPr>
          <p:cNvPr id="11" name="مستطيل 10">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2" name="مستطيل 11"/>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62" pitchFamily="2" charset="-78"/>
              </a:rPr>
              <a:t>قد </a:t>
            </a:r>
            <a:r>
              <a:rPr lang="ar-SA" dirty="0">
                <a:solidFill>
                  <a:schemeClr val="tx1"/>
                </a:solidFill>
                <a:cs typeface="Al-Kharashi 62" pitchFamily="2" charset="-78"/>
              </a:rPr>
              <a:t>قام الملك عبدالعزيز بمحاولتين لاستعادتها لكل منهما ظروفها ونتائجها كما يلي:</a:t>
            </a:r>
            <a:endParaRPr lang="en-US" dirty="0">
              <a:solidFill>
                <a:schemeClr val="tx1"/>
              </a:solidFill>
              <a:cs typeface="Al-Kharashi 62" pitchFamily="2" charset="-78"/>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72164"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r>
              <a:rPr lang="ar-SA" sz="3200" dirty="0">
                <a:solidFill>
                  <a:schemeClr val="tx1"/>
                </a:solidFill>
                <a:cs typeface="AL-Mateen" pitchFamily="2" charset="-78"/>
              </a:rPr>
              <a:t>شجعت المحاولة الأولى لاسترداد الرياض الملك عبدالعزيز على التخطيط والتفكير في محاولة جديدة لاستعادة الرياض، ففور عودته إلى الكويت بدأ يتخذ الخطوات العملية لتحقيق هذا الهدف </a:t>
            </a:r>
            <a:endParaRPr lang="en-US" sz="3200" dirty="0">
              <a:solidFill>
                <a:schemeClr val="tx1"/>
              </a:solidFill>
              <a:cs typeface="AL-Mateen" pitchFamily="2" charset="-78"/>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40" pitchFamily="2" charset="-78"/>
              </a:rPr>
              <a:t>قد </a:t>
            </a:r>
            <a:r>
              <a:rPr lang="ar-SA" dirty="0">
                <a:solidFill>
                  <a:schemeClr val="tx1"/>
                </a:solidFill>
                <a:cs typeface="Al-Kharashi 40" pitchFamily="2" charset="-78"/>
              </a:rPr>
              <a:t>قام الملك عبدالعزيز بمحاولتين لاستعادتها لكل منهما ظروفها ونتائجها كما يلي:</a:t>
            </a:r>
            <a:endParaRPr lang="en-US" dirty="0">
              <a:solidFill>
                <a:schemeClr val="tx1"/>
              </a:solidFill>
              <a:cs typeface="Al-Kharashi 40" pitchFamily="2" charset="-78"/>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r>
              <a:rPr lang="ar-SA" sz="3200" dirty="0">
                <a:solidFill>
                  <a:schemeClr val="tx1"/>
                </a:solidFill>
                <a:latin typeface="Estrangelo Edessa" pitchFamily="66" charset="0"/>
                <a:cs typeface="Estrangelo Edessa" pitchFamily="66" charset="0"/>
              </a:rPr>
              <a:t>وكان أول هذه الخطوات التي نجح فيها هي إقناع والده بالسماح له باستعادة حكم الآباء والأجداد وثم بدأ يهاجم القبائل المؤيدة لابن رشيد .</a:t>
            </a:r>
            <a:endParaRPr lang="en-US" sz="3200" dirty="0">
              <a:solidFill>
                <a:schemeClr val="tx1"/>
              </a:solidFill>
              <a:latin typeface="Estrangelo Edessa" pitchFamily="66" charset="0"/>
              <a:cs typeface="Estrangelo Edessa" pitchFamily="66" charset="0"/>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40" pitchFamily="2" charset="-78"/>
              </a:rPr>
              <a:t>قد </a:t>
            </a:r>
            <a:r>
              <a:rPr lang="ar-SA" dirty="0">
                <a:solidFill>
                  <a:schemeClr val="tx1"/>
                </a:solidFill>
                <a:cs typeface="Al-Kharashi 40" pitchFamily="2" charset="-78"/>
              </a:rPr>
              <a:t>قام الملك عبدالعزيز بمحاولتين لاستعادتها لكل منهما ظروفها ونتائجها كما يلي:</a:t>
            </a:r>
            <a:endParaRPr lang="en-US" dirty="0">
              <a:solidFill>
                <a:schemeClr val="tx1"/>
              </a:solidFill>
              <a:cs typeface="Al-Kharashi 40" pitchFamily="2" charset="-78"/>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r>
              <a:rPr lang="ar-SA" sz="2000" b="1" dirty="0" smtClean="0">
                <a:solidFill>
                  <a:schemeClr val="tx1"/>
                </a:solidFill>
                <a:cs typeface="+mj-cs"/>
              </a:rPr>
              <a:t>وعندما علم </a:t>
            </a:r>
            <a:r>
              <a:rPr lang="ar-SA" sz="2000" b="1" dirty="0">
                <a:solidFill>
                  <a:schemeClr val="tx1"/>
                </a:solidFill>
                <a:cs typeface="+mj-cs"/>
              </a:rPr>
              <a:t>ابن رشيد تحركات الملك عبدالعزيز وأحس بالخطر دون أن يعرف الهدف النهائي تلك التحركات فاستنجد بالدولة العثمانية فاتخذت الخطوات التالية:</a:t>
            </a:r>
            <a:endParaRPr lang="en-US" sz="2000" b="1" dirty="0">
              <a:solidFill>
                <a:schemeClr val="tx1"/>
              </a:solidFill>
              <a:cs typeface="+mj-cs"/>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Mateen" pitchFamily="2" charset="-78"/>
              </a:rPr>
              <a:t>قد </a:t>
            </a:r>
            <a:r>
              <a:rPr lang="ar-SA" dirty="0">
                <a:solidFill>
                  <a:schemeClr val="tx1"/>
                </a:solidFill>
                <a:cs typeface="AL-Mateen" pitchFamily="2" charset="-78"/>
              </a:rPr>
              <a:t>قام الملك عبدالعزيز بمحاولتين لاستعادتها لكل منهما ظروفها ونتائجها كما يلي:</a:t>
            </a:r>
            <a:endParaRPr lang="en-US" dirty="0">
              <a:solidFill>
                <a:schemeClr val="tx1"/>
              </a:solidFill>
              <a:cs typeface="AL-Mateen" pitchFamily="2" charset="-78"/>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lvl="0" algn="just"/>
            <a:r>
              <a:rPr lang="ar-SA" sz="2800" dirty="0" smtClean="0">
                <a:solidFill>
                  <a:schemeClr val="tx1"/>
                </a:solidFill>
                <a:cs typeface="Al-Kharashi 40" pitchFamily="2" charset="-78"/>
              </a:rPr>
              <a:t>1- تهديد </a:t>
            </a:r>
            <a:r>
              <a:rPr lang="ar-SA" sz="2800" dirty="0" err="1">
                <a:solidFill>
                  <a:schemeClr val="tx1"/>
                </a:solidFill>
                <a:cs typeface="Al-Kharashi 40" pitchFamily="2" charset="-78"/>
              </a:rPr>
              <a:t>الامام</a:t>
            </a:r>
            <a:r>
              <a:rPr lang="ar-SA" sz="2800" dirty="0">
                <a:solidFill>
                  <a:schemeClr val="tx1"/>
                </a:solidFill>
                <a:cs typeface="Al-Kharashi 40" pitchFamily="2" charset="-78"/>
              </a:rPr>
              <a:t> عبدالرحمن بقطع راتبه </a:t>
            </a:r>
            <a:r>
              <a:rPr lang="ar-SA" sz="2800" dirty="0" err="1">
                <a:solidFill>
                  <a:schemeClr val="tx1"/>
                </a:solidFill>
                <a:cs typeface="Al-Kharashi 40" pitchFamily="2" charset="-78"/>
              </a:rPr>
              <a:t>اذا</a:t>
            </a:r>
            <a:r>
              <a:rPr lang="ar-SA" sz="2800" dirty="0">
                <a:solidFill>
                  <a:schemeClr val="tx1"/>
                </a:solidFill>
                <a:cs typeface="Al-Kharashi 40" pitchFamily="2" charset="-78"/>
              </a:rPr>
              <a:t> لم يمنع ابنه من قيام </a:t>
            </a:r>
            <a:r>
              <a:rPr lang="ar-SA" sz="2800" dirty="0" err="1">
                <a:solidFill>
                  <a:schemeClr val="tx1"/>
                </a:solidFill>
                <a:cs typeface="Al-Kharashi 40" pitchFamily="2" charset="-78"/>
              </a:rPr>
              <a:t>باي</a:t>
            </a:r>
            <a:r>
              <a:rPr lang="ar-SA" sz="2800" dirty="0">
                <a:solidFill>
                  <a:schemeClr val="tx1"/>
                </a:solidFill>
                <a:cs typeface="Al-Kharashi 40" pitchFamily="2" charset="-78"/>
              </a:rPr>
              <a:t> عمليه عسكريه تهدد ابن رشيد</a:t>
            </a:r>
            <a:endParaRPr lang="en-US" sz="2800" dirty="0">
              <a:solidFill>
                <a:schemeClr val="tx1"/>
              </a:solidFill>
              <a:cs typeface="Al-Kharashi 40" pitchFamily="2" charset="-78"/>
            </a:endParaRPr>
          </a:p>
          <a:p>
            <a:pPr lvl="0" algn="just"/>
            <a:r>
              <a:rPr lang="ar-SA" sz="2800" dirty="0" smtClean="0">
                <a:solidFill>
                  <a:schemeClr val="tx1"/>
                </a:solidFill>
                <a:cs typeface="Al-Kharashi 40" pitchFamily="2" charset="-78"/>
              </a:rPr>
              <a:t>2- تكليف </a:t>
            </a:r>
            <a:r>
              <a:rPr lang="ar-SA" sz="2800" dirty="0">
                <a:solidFill>
                  <a:schemeClr val="tx1"/>
                </a:solidFill>
                <a:cs typeface="Al-Kharashi 40" pitchFamily="2" charset="-78"/>
              </a:rPr>
              <a:t>والي </a:t>
            </a:r>
            <a:r>
              <a:rPr lang="ar-SA" sz="2800" dirty="0" err="1">
                <a:solidFill>
                  <a:schemeClr val="tx1"/>
                </a:solidFill>
                <a:cs typeface="Al-Kharashi 40" pitchFamily="2" charset="-78"/>
              </a:rPr>
              <a:t>الاحساء</a:t>
            </a:r>
            <a:r>
              <a:rPr lang="ar-SA" sz="2800" dirty="0">
                <a:solidFill>
                  <a:schemeClr val="tx1"/>
                </a:solidFill>
                <a:cs typeface="Al-Kharashi 40" pitchFamily="2" charset="-78"/>
              </a:rPr>
              <a:t> بمنع عبدالعزيز من </a:t>
            </a:r>
            <a:r>
              <a:rPr lang="ar-SA" sz="2800" dirty="0" err="1">
                <a:solidFill>
                  <a:schemeClr val="tx1"/>
                </a:solidFill>
                <a:cs typeface="Al-Kharashi 40" pitchFamily="2" charset="-78"/>
              </a:rPr>
              <a:t>التمون</a:t>
            </a:r>
            <a:r>
              <a:rPr lang="ar-SA" sz="2800" dirty="0">
                <a:solidFill>
                  <a:schemeClr val="tx1"/>
                </a:solidFill>
                <a:cs typeface="Al-Kharashi 40" pitchFamily="2" charset="-78"/>
              </a:rPr>
              <a:t> من </a:t>
            </a:r>
            <a:r>
              <a:rPr lang="ar-SA" sz="2800" dirty="0" err="1">
                <a:solidFill>
                  <a:schemeClr val="tx1"/>
                </a:solidFill>
                <a:cs typeface="Al-Kharashi 40" pitchFamily="2" charset="-78"/>
              </a:rPr>
              <a:t>الاحساء</a:t>
            </a:r>
            <a:endParaRPr lang="en-US" sz="2800" dirty="0">
              <a:solidFill>
                <a:schemeClr val="tx1"/>
              </a:solidFill>
              <a:cs typeface="Al-Kharashi 40" pitchFamily="2" charset="-78"/>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latin typeface="Estrangelo Edessa" pitchFamily="66" charset="0"/>
                <a:cs typeface="Estrangelo Edessa" pitchFamily="66" charset="0"/>
              </a:rPr>
              <a:t>قد قام الملك عبدالعزيز بمحاولتين لاستعادتها لكل منهما ظروفها ونتائجها كما يلي:</a:t>
            </a:r>
            <a:endParaRPr lang="en-US" dirty="0">
              <a:solidFill>
                <a:schemeClr val="tx1"/>
              </a:solidFill>
              <a:latin typeface="Estrangelo Edessa" pitchFamily="66" charset="0"/>
              <a:cs typeface="Estrangelo Edessa" pitchFamily="66" charset="0"/>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lvl="0" algn="just"/>
            <a:r>
              <a:rPr lang="ar-SA" sz="2000" b="1" dirty="0" smtClean="0">
                <a:solidFill>
                  <a:schemeClr val="tx1"/>
                </a:solidFill>
                <a:cs typeface="+mj-cs"/>
              </a:rPr>
              <a:t>3- تهديد </a:t>
            </a:r>
            <a:r>
              <a:rPr lang="ar-SA" sz="2000" b="1" dirty="0">
                <a:solidFill>
                  <a:schemeClr val="tx1"/>
                </a:solidFill>
                <a:cs typeface="+mj-cs"/>
              </a:rPr>
              <a:t>الموالين </a:t>
            </a:r>
            <a:r>
              <a:rPr lang="ar-SA" sz="2000" b="1" dirty="0" err="1">
                <a:solidFill>
                  <a:schemeClr val="tx1"/>
                </a:solidFill>
                <a:cs typeface="+mj-cs"/>
              </a:rPr>
              <a:t>للاسرة</a:t>
            </a:r>
            <a:r>
              <a:rPr lang="ar-SA" sz="2000" b="1" dirty="0">
                <a:solidFill>
                  <a:schemeClr val="tx1"/>
                </a:solidFill>
                <a:cs typeface="+mj-cs"/>
              </a:rPr>
              <a:t> السعودية ومن العشائر المقيمة في المنطقة.</a:t>
            </a:r>
            <a:endParaRPr lang="en-US" sz="2000" b="1" dirty="0">
              <a:solidFill>
                <a:schemeClr val="tx1"/>
              </a:solidFill>
              <a:cs typeface="+mj-cs"/>
            </a:endParaRPr>
          </a:p>
          <a:p>
            <a:pPr algn="just"/>
            <a:r>
              <a:rPr lang="ar-SA" sz="2000" b="1" dirty="0" err="1">
                <a:solidFill>
                  <a:schemeClr val="tx1"/>
                </a:solidFill>
                <a:cs typeface="+mj-cs"/>
              </a:rPr>
              <a:t>اثمرت</a:t>
            </a:r>
            <a:r>
              <a:rPr lang="ar-SA" sz="2000" b="1" dirty="0">
                <a:solidFill>
                  <a:schemeClr val="tx1"/>
                </a:solidFill>
                <a:cs typeface="+mj-cs"/>
              </a:rPr>
              <a:t> هذه تهديدات ولم يبق مع عبدالعزيز إلا الذين خرج بهم من الكويت فاستقر بهم في واحة </a:t>
            </a:r>
            <a:r>
              <a:rPr lang="ar-SA" sz="2000" b="1" dirty="0" err="1">
                <a:solidFill>
                  <a:schemeClr val="tx1"/>
                </a:solidFill>
                <a:cs typeface="+mj-cs"/>
              </a:rPr>
              <a:t>يبرين</a:t>
            </a:r>
            <a:r>
              <a:rPr lang="ar-SA" sz="2000" b="1" dirty="0">
                <a:solidFill>
                  <a:schemeClr val="tx1"/>
                </a:solidFill>
                <a:cs typeface="+mj-cs"/>
              </a:rPr>
              <a:t> ، فقسم رجاله رغم قلة عددهم إلى ثلاثة مجموعات</a:t>
            </a:r>
            <a:endParaRPr lang="en-US" sz="2000" b="1" dirty="0">
              <a:solidFill>
                <a:schemeClr val="tx1"/>
              </a:solidFill>
              <a:cs typeface="+mj-cs"/>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Al-Kharashi 40" pitchFamily="2" charset="-78"/>
              </a:rPr>
              <a:t>قد </a:t>
            </a:r>
            <a:r>
              <a:rPr lang="ar-SA" dirty="0">
                <a:solidFill>
                  <a:schemeClr val="tx1"/>
                </a:solidFill>
                <a:cs typeface="Al-Kharashi 40" pitchFamily="2" charset="-78"/>
              </a:rPr>
              <a:t>قام الملك عبدالعزيز بمحاولتين لاستعادتها لكل منهما ظروفها ونتائجها كما يلي:</a:t>
            </a:r>
            <a:endParaRPr lang="en-US" dirty="0">
              <a:solidFill>
                <a:schemeClr val="tx1"/>
              </a:solidFill>
              <a:cs typeface="Al-Kharashi 40" pitchFamily="2" charset="-78"/>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12" name="مستطيل 11"/>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3" name="مستطيل 12">
            <a:hlinkClick r:id="rId5" action="ppaction://hlinksldjump"/>
          </p:cNvPr>
          <p:cNvSpPr/>
          <p:nvPr/>
        </p:nvSpPr>
        <p:spPr>
          <a:xfrm>
            <a:off x="6943102" y="4527866"/>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مقدماتها</a:t>
            </a:r>
          </a:p>
        </p:txBody>
      </p:sp>
      <p:sp>
        <p:nvSpPr>
          <p:cNvPr id="14" name="مستطيل 13">
            <a:hlinkClick r:id="rId6" action="ppaction://hlinksldjump"/>
          </p:cNvPr>
          <p:cNvSpPr/>
          <p:nvPr/>
        </p:nvSpPr>
        <p:spPr>
          <a:xfrm>
            <a:off x="6943102" y="5099370"/>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نتائجها</a:t>
            </a:r>
            <a:endParaRPr lang="ar-SA" sz="1400" dirty="0">
              <a:solidFill>
                <a:schemeClr val="tx1"/>
              </a:solidFill>
              <a:cs typeface="PT Bold Heading" pitchFamily="2" charset="-78"/>
            </a:endParaRPr>
          </a:p>
        </p:txBody>
      </p:sp>
      <p:sp>
        <p:nvSpPr>
          <p:cNvPr id="15" name="مستطيل مستدير الزوايا 14"/>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للأسفل 16"/>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للأسفل 17"/>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زر إجراء: مخصص 18">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r>
              <a:rPr lang="ar-SA" sz="2400" b="1" dirty="0">
                <a:solidFill>
                  <a:schemeClr val="tx1"/>
                </a:solidFill>
                <a:cs typeface="AL-Mateen" pitchFamily="2" charset="-78"/>
              </a:rPr>
              <a:t>ودخل مع مجموعته بيتا مجاورا لبيت عامل ابن رشيد وانتظر الجميع خروجه من القصر في الصباح </a:t>
            </a:r>
            <a:r>
              <a:rPr lang="ar-SA" sz="2400" b="1" dirty="0" smtClean="0">
                <a:solidFill>
                  <a:schemeClr val="tx1"/>
                </a:solidFill>
                <a:cs typeface="AL-Mateen" pitchFamily="2" charset="-78"/>
              </a:rPr>
              <a:t>حتى </a:t>
            </a:r>
            <a:r>
              <a:rPr lang="ar-SA" sz="2400" b="1" dirty="0" err="1">
                <a:solidFill>
                  <a:schemeClr val="tx1"/>
                </a:solidFill>
                <a:cs typeface="AL-Mateen" pitchFamily="2" charset="-78"/>
              </a:rPr>
              <a:t>اذا</a:t>
            </a:r>
            <a:r>
              <a:rPr lang="ar-SA" sz="2400" b="1" dirty="0">
                <a:solidFill>
                  <a:schemeClr val="tx1"/>
                </a:solidFill>
                <a:cs typeface="AL-Mateen" pitchFamily="2" charset="-78"/>
              </a:rPr>
              <a:t> طلعت الشمس وخرج متجها إلى بيته وانقض عبدالعزيز ورفاقه واستطاعوا قتله مع عدد من أتباعه. هكذا انتهت ملحمة الرياض الكبرى عام 1319هـ</a:t>
            </a:r>
            <a:endParaRPr lang="en-US" sz="2400" b="1" dirty="0">
              <a:solidFill>
                <a:schemeClr val="tx1"/>
              </a:solidFill>
              <a:cs typeface="AL-Mateen" pitchFamily="2" charset="-78"/>
            </a:endParaRPr>
          </a:p>
        </p:txBody>
      </p:sp>
      <p:sp>
        <p:nvSpPr>
          <p:cNvPr id="21" name="مستطيل 20"/>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cs typeface="+mj-cs"/>
              </a:rPr>
              <a:t>قد </a:t>
            </a:r>
            <a:r>
              <a:rPr lang="ar-SA" b="1" dirty="0">
                <a:solidFill>
                  <a:schemeClr val="tx1"/>
                </a:solidFill>
                <a:cs typeface="+mj-cs"/>
              </a:rPr>
              <a:t>قام الملك عبدالعزيز بمحاولتين لاستعادتها لكل منهما ظروفها ونتائجها كما يلي:</a:t>
            </a:r>
            <a:endParaRPr lang="en-US" b="1" dirty="0">
              <a:solidFill>
                <a:schemeClr val="tx1"/>
              </a:solidFill>
              <a:cs typeface="+mj-cs"/>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9" name="مستطيل 8"/>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0" name="مستطيل 9">
            <a:hlinkClick r:id="rId5" action="ppaction://hlinksldjump"/>
          </p:cNvPr>
          <p:cNvSpPr/>
          <p:nvPr/>
        </p:nvSpPr>
        <p:spPr>
          <a:xfrm>
            <a:off x="6943102" y="4527866"/>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مقدماتها</a:t>
            </a:r>
            <a:endParaRPr lang="ar-SA" sz="1400" dirty="0">
              <a:solidFill>
                <a:schemeClr val="tx1"/>
              </a:solidFill>
              <a:cs typeface="PT Bold Heading" pitchFamily="2" charset="-78"/>
            </a:endParaRPr>
          </a:p>
        </p:txBody>
      </p:sp>
      <p:sp>
        <p:nvSpPr>
          <p:cNvPr id="11" name="مستطيل 10">
            <a:hlinkClick r:id="rId6" action="ppaction://hlinksldjump"/>
          </p:cNvPr>
          <p:cNvSpPr/>
          <p:nvPr/>
        </p:nvSpPr>
        <p:spPr>
          <a:xfrm>
            <a:off x="6943102" y="5099370"/>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نتائجها</a:t>
            </a:r>
          </a:p>
        </p:txBody>
      </p:sp>
      <p:sp>
        <p:nvSpPr>
          <p:cNvPr id="12" name="مستطيل مستدير الزوايا 11"/>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أسفل 13"/>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لأسفل 14"/>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زر إجراء: مخصص 15">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مستدير الزوايا 16"/>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lvl="0" algn="just"/>
            <a:r>
              <a:rPr lang="ar-SA" sz="2800" dirty="0" smtClean="0">
                <a:solidFill>
                  <a:schemeClr val="tx1"/>
                </a:solidFill>
                <a:latin typeface="Estrangelo Edessa" pitchFamily="66" charset="0"/>
                <a:cs typeface="Estrangelo Edessa" pitchFamily="66" charset="0"/>
              </a:rPr>
              <a:t>1-حقق </a:t>
            </a:r>
            <a:r>
              <a:rPr lang="ar-SA" sz="2800" dirty="0">
                <a:solidFill>
                  <a:schemeClr val="tx1"/>
                </a:solidFill>
                <a:latin typeface="Estrangelo Edessa" pitchFamily="66" charset="0"/>
                <a:cs typeface="Estrangelo Edessa" pitchFamily="66" charset="0"/>
              </a:rPr>
              <a:t>الله لملك عبدالعزيز </a:t>
            </a:r>
            <a:r>
              <a:rPr lang="ar-SA" sz="2800" dirty="0" err="1">
                <a:solidFill>
                  <a:schemeClr val="tx1"/>
                </a:solidFill>
                <a:latin typeface="Estrangelo Edessa" pitchFamily="66" charset="0"/>
                <a:cs typeface="Estrangelo Edessa" pitchFamily="66" charset="0"/>
              </a:rPr>
              <a:t>ماكان</a:t>
            </a:r>
            <a:r>
              <a:rPr lang="ar-SA" sz="2800" dirty="0">
                <a:solidFill>
                  <a:schemeClr val="tx1"/>
                </a:solidFill>
                <a:latin typeface="Estrangelo Edessa" pitchFamily="66" charset="0"/>
                <a:cs typeface="Estrangelo Edessa" pitchFamily="66" charset="0"/>
              </a:rPr>
              <a:t> يحلم به</a:t>
            </a:r>
            <a:endParaRPr lang="en-US" sz="2800" dirty="0">
              <a:solidFill>
                <a:schemeClr val="tx1"/>
              </a:solidFill>
              <a:latin typeface="Estrangelo Edessa" pitchFamily="66" charset="0"/>
              <a:cs typeface="Estrangelo Edessa" pitchFamily="66" charset="0"/>
            </a:endParaRPr>
          </a:p>
          <a:p>
            <a:pPr lvl="0" algn="just"/>
            <a:r>
              <a:rPr lang="ar-SA" sz="2800" dirty="0" smtClean="0">
                <a:solidFill>
                  <a:schemeClr val="tx1"/>
                </a:solidFill>
                <a:latin typeface="Estrangelo Edessa" pitchFamily="66" charset="0"/>
                <a:cs typeface="Estrangelo Edessa" pitchFamily="66" charset="0"/>
              </a:rPr>
              <a:t>2-تعد </a:t>
            </a:r>
            <a:r>
              <a:rPr lang="ar-SA" sz="2800" dirty="0">
                <a:solidFill>
                  <a:schemeClr val="tx1"/>
                </a:solidFill>
                <a:latin typeface="Estrangelo Edessa" pitchFamily="66" charset="0"/>
                <a:cs typeface="Estrangelo Edessa" pitchFamily="66" charset="0"/>
              </a:rPr>
              <a:t>عملية استعادة الرياض من </a:t>
            </a:r>
            <a:r>
              <a:rPr lang="ar-SA" sz="2800" dirty="0" err="1">
                <a:solidFill>
                  <a:schemeClr val="tx1"/>
                </a:solidFill>
                <a:latin typeface="Estrangelo Edessa" pitchFamily="66" charset="0"/>
                <a:cs typeface="Estrangelo Edessa" pitchFamily="66" charset="0"/>
              </a:rPr>
              <a:t>الاحداث</a:t>
            </a:r>
            <a:r>
              <a:rPr lang="ar-SA" sz="2800" dirty="0">
                <a:solidFill>
                  <a:schemeClr val="tx1"/>
                </a:solidFill>
                <a:latin typeface="Estrangelo Edessa" pitchFamily="66" charset="0"/>
                <a:cs typeface="Estrangelo Edessa" pitchFamily="66" charset="0"/>
              </a:rPr>
              <a:t> التي غيرت مجرى التاريخ في شبه الجزيرة العربية</a:t>
            </a:r>
            <a:endParaRPr lang="en-US" sz="2800" dirty="0">
              <a:solidFill>
                <a:schemeClr val="tx1"/>
              </a:solidFill>
              <a:latin typeface="Estrangelo Edessa" pitchFamily="66" charset="0"/>
              <a:cs typeface="Estrangelo Edessa" pitchFamily="66" charset="0"/>
            </a:endParaRPr>
          </a:p>
        </p:txBody>
      </p:sp>
      <p:sp>
        <p:nvSpPr>
          <p:cNvPr id="18" name="مستطيل 17"/>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9"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مستطيل مستدير الزوايا 39"/>
          <p:cNvSpPr/>
          <p:nvPr/>
        </p:nvSpPr>
        <p:spPr>
          <a:xfrm>
            <a:off x="214282" y="1497910"/>
            <a:ext cx="8715436" cy="5002924"/>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algn="just"/>
            <a:endParaRPr lang="en-US" sz="2400" dirty="0">
              <a:solidFill>
                <a:schemeClr val="tx1"/>
              </a:solidFill>
              <a:cs typeface="AL-Mohanad Bold" pitchFamily="2" charset="-78"/>
            </a:endParaRPr>
          </a:p>
        </p:txBody>
      </p:sp>
      <p:sp>
        <p:nvSpPr>
          <p:cNvPr id="41" name="مستطيل مستدير الزوايا 40"/>
          <p:cNvSpPr/>
          <p:nvPr/>
        </p:nvSpPr>
        <p:spPr>
          <a:xfrm>
            <a:off x="785786" y="1643050"/>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a:off x="857224" y="1643050"/>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1"/>
                </a:solidFill>
                <a:cs typeface="PT Bold Heading" pitchFamily="2" charset="-78"/>
              </a:rPr>
              <a:t>التطبيق على طريقة لعب </a:t>
            </a:r>
            <a:r>
              <a:rPr lang="ar-SA" sz="2400" dirty="0" err="1">
                <a:solidFill>
                  <a:schemeClr val="tx1"/>
                </a:solidFill>
                <a:cs typeface="PT Bold Heading" pitchFamily="2" charset="-78"/>
              </a:rPr>
              <a:t>الادوار</a:t>
            </a:r>
            <a:endParaRPr lang="en-US" sz="2400" dirty="0">
              <a:solidFill>
                <a:schemeClr val="tx1"/>
              </a:solidFill>
              <a:cs typeface="PT Bold Heading" pitchFamily="2" charset="-78"/>
            </a:endParaRPr>
          </a:p>
        </p:txBody>
      </p:sp>
      <p:sp>
        <p:nvSpPr>
          <p:cNvPr id="23" name="مستطيل مستدير الزوايا 22">
            <a:hlinkClick r:id="rId2" action="ppaction://hlinksldjump"/>
          </p:cNvPr>
          <p:cNvSpPr/>
          <p:nvPr/>
        </p:nvSpPr>
        <p:spPr>
          <a:xfrm>
            <a:off x="571472" y="2428868"/>
            <a:ext cx="8001056" cy="500066"/>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a:t>
            </a:r>
          </a:p>
        </p:txBody>
      </p:sp>
      <p:sp>
        <p:nvSpPr>
          <p:cNvPr id="20" name="مستطيل 19"/>
          <p:cNvSpPr/>
          <p:nvPr/>
        </p:nvSpPr>
        <p:spPr>
          <a:xfrm>
            <a:off x="571472" y="3050910"/>
            <a:ext cx="8001056" cy="340344"/>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latin typeface="Estrangelo Edessa" pitchFamily="66" charset="0"/>
                <a:cs typeface="Estrangelo Edessa" pitchFamily="66" charset="0"/>
              </a:rPr>
              <a:t>قد </a:t>
            </a:r>
            <a:r>
              <a:rPr lang="ar-SA" b="1" dirty="0">
                <a:solidFill>
                  <a:schemeClr val="tx1"/>
                </a:solidFill>
                <a:latin typeface="Estrangelo Edessa" pitchFamily="66" charset="0"/>
                <a:cs typeface="Estrangelo Edessa" pitchFamily="66" charset="0"/>
              </a:rPr>
              <a:t>قام الملك عبدالعزيز بمحاولتين لاستعادتها لكل منهما ظروفها ونتائجها كما يلي:</a:t>
            </a:r>
            <a:endParaRPr lang="en-US" b="1" dirty="0">
              <a:solidFill>
                <a:schemeClr val="tx1"/>
              </a:solidFill>
              <a:latin typeface="Estrangelo Edessa" pitchFamily="66" charset="0"/>
              <a:cs typeface="Estrangelo Edessa" pitchFamily="66" charset="0"/>
            </a:endParaRPr>
          </a:p>
        </p:txBody>
      </p:sp>
      <p:sp>
        <p:nvSpPr>
          <p:cNvPr id="7" name="مستطيل مستدير الزوايا 6">
            <a:hlinkClick r:id="rId3" action="ppaction://hlinksldjump"/>
          </p:cNvPr>
          <p:cNvSpPr/>
          <p:nvPr/>
        </p:nvSpPr>
        <p:spPr>
          <a:xfrm>
            <a:off x="4910486" y="3500438"/>
            <a:ext cx="3662042" cy="500066"/>
          </a:xfrm>
          <a:prstGeom prst="round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1400" dirty="0">
                <a:solidFill>
                  <a:schemeClr val="bg1"/>
                </a:solidFill>
                <a:cs typeface="PT Bold Heading" pitchFamily="2" charset="-78"/>
              </a:rPr>
              <a:t>المحاولة الأولى لاستعادة الرياض سنة </a:t>
            </a:r>
            <a:r>
              <a:rPr lang="ar-SA" sz="1400" dirty="0" smtClean="0">
                <a:solidFill>
                  <a:schemeClr val="bg1"/>
                </a:solidFill>
                <a:cs typeface="PT Bold Heading" pitchFamily="2" charset="-78"/>
              </a:rPr>
              <a:t>1318هـ</a:t>
            </a:r>
            <a:endParaRPr lang="en-US" sz="1400" dirty="0">
              <a:solidFill>
                <a:schemeClr val="bg1"/>
              </a:solidFill>
              <a:cs typeface="PT Bold Heading" pitchFamily="2" charset="-78"/>
            </a:endParaRPr>
          </a:p>
        </p:txBody>
      </p:sp>
      <p:sp>
        <p:nvSpPr>
          <p:cNvPr id="8" name="مستطيل مستدير الزوايا 7">
            <a:hlinkClick r:id="rId4" action="ppaction://hlinksldjump"/>
          </p:cNvPr>
          <p:cNvSpPr/>
          <p:nvPr/>
        </p:nvSpPr>
        <p:spPr>
          <a:xfrm>
            <a:off x="652528" y="3500438"/>
            <a:ext cx="3662042" cy="500066"/>
          </a:xfrm>
          <a:prstGeom prst="round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استعادة الرياض سنة 1319هـ</a:t>
            </a:r>
          </a:p>
        </p:txBody>
      </p:sp>
      <p:sp>
        <p:nvSpPr>
          <p:cNvPr id="9" name="مستطيل 8"/>
          <p:cNvSpPr/>
          <p:nvPr/>
        </p:nvSpPr>
        <p:spPr>
          <a:xfrm>
            <a:off x="571472" y="4088788"/>
            <a:ext cx="8001056" cy="205485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solidFill>
                <a:schemeClr val="tx1"/>
              </a:solidFill>
              <a:cs typeface="AL-Mohanad Bold" pitchFamily="2" charset="-78"/>
            </a:endParaRPr>
          </a:p>
        </p:txBody>
      </p:sp>
      <p:sp>
        <p:nvSpPr>
          <p:cNvPr id="10" name="مستطيل 9">
            <a:hlinkClick r:id="rId5" action="ppaction://hlinksldjump"/>
          </p:cNvPr>
          <p:cNvSpPr/>
          <p:nvPr/>
        </p:nvSpPr>
        <p:spPr>
          <a:xfrm>
            <a:off x="6943102" y="4527866"/>
            <a:ext cx="1500198" cy="428628"/>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smtClean="0">
                <a:solidFill>
                  <a:schemeClr val="tx1"/>
                </a:solidFill>
                <a:cs typeface="PT Bold Heading" pitchFamily="2" charset="-78"/>
              </a:rPr>
              <a:t>مقدماتها</a:t>
            </a:r>
            <a:endParaRPr lang="ar-SA" sz="1400" dirty="0">
              <a:solidFill>
                <a:schemeClr val="tx1"/>
              </a:solidFill>
              <a:cs typeface="PT Bold Heading" pitchFamily="2" charset="-78"/>
            </a:endParaRPr>
          </a:p>
        </p:txBody>
      </p:sp>
      <p:sp>
        <p:nvSpPr>
          <p:cNvPr id="11" name="مستطيل 10">
            <a:hlinkClick r:id="rId6" action="ppaction://hlinksldjump"/>
          </p:cNvPr>
          <p:cNvSpPr/>
          <p:nvPr/>
        </p:nvSpPr>
        <p:spPr>
          <a:xfrm>
            <a:off x="6943102" y="5099370"/>
            <a:ext cx="1500198" cy="428628"/>
          </a:xfrm>
          <a:prstGeom prst="rect">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chemeClr val="bg1"/>
                </a:solidFill>
                <a:cs typeface="PT Bold Heading" pitchFamily="2" charset="-78"/>
              </a:rPr>
              <a:t>نتائجها</a:t>
            </a:r>
          </a:p>
        </p:txBody>
      </p:sp>
      <p:sp>
        <p:nvSpPr>
          <p:cNvPr id="12" name="مستطيل مستدير الزوايا 11"/>
          <p:cNvSpPr/>
          <p:nvPr/>
        </p:nvSpPr>
        <p:spPr>
          <a:xfrm>
            <a:off x="6400436" y="4646530"/>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6400436" y="5102453"/>
            <a:ext cx="413438" cy="299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أسفل 13"/>
          <p:cNvSpPr/>
          <p:nvPr/>
        </p:nvSpPr>
        <p:spPr>
          <a:xfrm flipV="1">
            <a:off x="6442523" y="4676724"/>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لأسفل 14"/>
          <p:cNvSpPr/>
          <p:nvPr/>
        </p:nvSpPr>
        <p:spPr>
          <a:xfrm>
            <a:off x="6434435" y="5146446"/>
            <a:ext cx="345441" cy="218972"/>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زر إجراء: مخصص 15">
            <a:hlinkClick r:id="" action="ppaction://hlinkshowjump?jump=nextslide" highlightClick="1"/>
          </p:cNvPr>
          <p:cNvSpPr/>
          <p:nvPr/>
        </p:nvSpPr>
        <p:spPr>
          <a:xfrm>
            <a:off x="6442523" y="5122604"/>
            <a:ext cx="326398" cy="236459"/>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مستدير الزوايا 16"/>
          <p:cNvSpPr/>
          <p:nvPr/>
        </p:nvSpPr>
        <p:spPr>
          <a:xfrm>
            <a:off x="714348" y="4214818"/>
            <a:ext cx="5500726" cy="178595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6800" rtlCol="1" anchor="ctr"/>
          <a:lstStyle/>
          <a:p>
            <a:pPr lvl="0" algn="just"/>
            <a:r>
              <a:rPr lang="ar-SA" sz="3200" dirty="0" smtClean="0">
                <a:solidFill>
                  <a:schemeClr val="tx1"/>
                </a:solidFill>
                <a:latin typeface="Estrangelo Edessa" pitchFamily="66" charset="0"/>
                <a:cs typeface="Estrangelo Edessa" pitchFamily="66" charset="0"/>
              </a:rPr>
              <a:t>3- تعتبر </a:t>
            </a:r>
            <a:r>
              <a:rPr lang="ar-SA" sz="3200" dirty="0">
                <a:solidFill>
                  <a:schemeClr val="tx1"/>
                </a:solidFill>
                <a:latin typeface="Estrangelo Edessa" pitchFamily="66" charset="0"/>
                <a:cs typeface="Estrangelo Edessa" pitchFamily="66" charset="0"/>
              </a:rPr>
              <a:t>هذه العملية المرحلة الأولى والمهمة في مسيرة توحيد البلاد السعودية.</a:t>
            </a:r>
            <a:endParaRPr lang="en-US" sz="3200" dirty="0">
              <a:solidFill>
                <a:schemeClr val="tx1"/>
              </a:solidFill>
              <a:latin typeface="Estrangelo Edessa" pitchFamily="66" charset="0"/>
              <a:cs typeface="Estrangelo Edessa" pitchFamily="66" charset="0"/>
            </a:endParaRPr>
          </a:p>
          <a:p>
            <a:pPr lvl="0" algn="just"/>
            <a:r>
              <a:rPr lang="ar-SA" sz="3200" dirty="0" smtClean="0">
                <a:solidFill>
                  <a:schemeClr val="tx1"/>
                </a:solidFill>
                <a:latin typeface="Estrangelo Edessa" pitchFamily="66" charset="0"/>
                <a:cs typeface="Estrangelo Edessa" pitchFamily="66" charset="0"/>
              </a:rPr>
              <a:t>4- شرع </a:t>
            </a:r>
            <a:r>
              <a:rPr lang="ar-SA" sz="3200" dirty="0">
                <a:solidFill>
                  <a:schemeClr val="tx1"/>
                </a:solidFill>
                <a:latin typeface="Estrangelo Edessa" pitchFamily="66" charset="0"/>
                <a:cs typeface="Estrangelo Edessa" pitchFamily="66" charset="0"/>
              </a:rPr>
              <a:t>الملك عبدالعزيز في إعادة أسوار الرياض المهدمة. </a:t>
            </a:r>
            <a:endParaRPr lang="en-US" sz="3200" dirty="0">
              <a:solidFill>
                <a:schemeClr val="tx1"/>
              </a:solidFill>
              <a:latin typeface="Estrangelo Edessa" pitchFamily="66" charset="0"/>
              <a:cs typeface="Estrangelo Edessa" pitchFamily="66" charset="0"/>
            </a:endParaRPr>
          </a:p>
        </p:txBody>
      </p:sp>
      <p:sp>
        <p:nvSpPr>
          <p:cNvPr id="18" name="مستطيل 17"/>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9" name="Picture 2" descr="G:\~ميمو~\صور~=)\صورة~=) ‫(31)‬ ‫‬.gif"/>
          <p:cNvPicPr>
            <a:picLocks noChangeAspect="1" noChangeArrowheads="1" noCrop="1"/>
          </p:cNvPicPr>
          <p:nvPr/>
        </p:nvPicPr>
        <p:blipFill>
          <a:blip r:embed="rId7"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blipFill>
            <a:blip r:embed="rId2" cstate="print">
              <a:grayscl/>
            </a:blip>
            <a:stretch>
              <a:fillRect l="-33000" t="-18000"/>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800" b="1" dirty="0" smtClean="0">
                <a:solidFill>
                  <a:srgbClr val="FF0000"/>
                </a:solidFill>
                <a:cs typeface="AL-Mohanad Bold" pitchFamily="2" charset="-78"/>
              </a:rPr>
              <a:t>تزيد </a:t>
            </a:r>
            <a:r>
              <a:rPr lang="ar-SA" sz="2800" b="1" dirty="0">
                <a:solidFill>
                  <a:srgbClr val="FF0000"/>
                </a:solidFill>
                <a:cs typeface="AL-Mohanad Bold" pitchFamily="2" charset="-78"/>
              </a:rPr>
              <a:t>من اهتمام التلاميذ بموضوع الدرس المطروح ؛حيث يمكن للمعلم أن يضمنها المادة العلمية الجديدة ، أو يقوم بتعزيز المادة العلمية المدروسة </a:t>
            </a:r>
            <a:endParaRPr lang="en-US" sz="2800" b="1" dirty="0">
              <a:solidFill>
                <a:srgbClr val="FF0000"/>
              </a:solidFill>
              <a:cs typeface="AL-Mohanad Bold" pitchFamily="2" charset="-78"/>
            </a:endParaRPr>
          </a:p>
        </p:txBody>
      </p:sp>
      <p:sp>
        <p:nvSpPr>
          <p:cNvPr id="6" name="مستطيل مستدير الزوايا 5">
            <a:hlinkClick r:id="rId3"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4"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5"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6"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7"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8"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9"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10"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1" action="ppaction://hlinksldjump"/>
          </p:cNvPr>
          <p:cNvSpPr/>
          <p:nvPr/>
        </p:nvSpPr>
        <p:spPr>
          <a:xfrm>
            <a:off x="3810918"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2</a:t>
            </a:r>
          </a:p>
        </p:txBody>
      </p:sp>
      <p:sp>
        <p:nvSpPr>
          <p:cNvPr id="16" name="دمعة 15">
            <a:hlinkClick r:id="rId12" action="ppaction://hlinksldjump"/>
          </p:cNvPr>
          <p:cNvSpPr/>
          <p:nvPr/>
        </p:nvSpPr>
        <p:spPr>
          <a:xfrm>
            <a:off x="3110826"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3</a:t>
            </a:r>
            <a:endParaRPr lang="ar-SA" dirty="0">
              <a:solidFill>
                <a:schemeClr val="tx1"/>
              </a:solidFill>
              <a:cs typeface="PT Bold Heading" pitchFamily="2" charset="-78"/>
            </a:endParaRPr>
          </a:p>
        </p:txBody>
      </p:sp>
      <p:sp>
        <p:nvSpPr>
          <p:cNvPr id="17" name="دمعة 16">
            <a:hlinkClick r:id="rId13"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4"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5"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6"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7"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8"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9"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1674070"/>
          <a:ext cx="9144000" cy="5117592"/>
        </p:xfrm>
        <a:graphic>
          <a:graphicData uri="http://schemas.openxmlformats.org/drawingml/2006/table">
            <a:tbl>
              <a:tblPr rtl="1">
                <a:tableStyleId>{35758FB7-9AC5-4552-8A53-C91805E547FA}</a:tableStyleId>
              </a:tblPr>
              <a:tblGrid>
                <a:gridCol w="1865529"/>
                <a:gridCol w="3411459"/>
                <a:gridCol w="2727612"/>
                <a:gridCol w="1139400"/>
              </a:tblGrid>
              <a:tr h="303689">
                <a:tc>
                  <a:txBody>
                    <a:bodyPr/>
                    <a:lstStyle/>
                    <a:p>
                      <a:pPr algn="ctr" rtl="1">
                        <a:lnSpc>
                          <a:spcPct val="115000"/>
                        </a:lnSpc>
                        <a:spcAft>
                          <a:spcPts val="0"/>
                        </a:spcAft>
                      </a:pPr>
                      <a:endParaRPr lang="ar-SA" sz="1000" b="1" dirty="0" smtClean="0">
                        <a:solidFill>
                          <a:srgbClr val="00B050"/>
                        </a:solidFill>
                        <a:effectLst>
                          <a:outerShdw blurRad="38100" dist="38100" dir="2700000" algn="tl">
                            <a:srgbClr val="000000">
                              <a:alpha val="43137"/>
                            </a:srgbClr>
                          </a:outerShdw>
                        </a:effectLst>
                      </a:endParaRPr>
                    </a:p>
                    <a:p>
                      <a:pPr algn="ctr" rtl="1">
                        <a:lnSpc>
                          <a:spcPct val="115000"/>
                        </a:lnSpc>
                        <a:spcAft>
                          <a:spcPts val="0"/>
                        </a:spcAft>
                      </a:pPr>
                      <a:r>
                        <a:rPr lang="ar-SA" sz="1600" b="1" dirty="0" smtClean="0">
                          <a:solidFill>
                            <a:srgbClr val="00B050"/>
                          </a:solidFill>
                          <a:effectLst>
                            <a:outerShdw blurRad="38100" dist="38100" dir="2700000" algn="tl">
                              <a:srgbClr val="000000">
                                <a:alpha val="43137"/>
                              </a:srgbClr>
                            </a:outerShdw>
                          </a:effectLst>
                        </a:rPr>
                        <a:t>الأهداف السلوكية</a:t>
                      </a:r>
                    </a:p>
                    <a:p>
                      <a:pPr algn="ctr" rtl="1">
                        <a:lnSpc>
                          <a:spcPct val="115000"/>
                        </a:lnSpc>
                        <a:spcAft>
                          <a:spcPts val="0"/>
                        </a:spcAft>
                      </a:pPr>
                      <a:endParaRPr lang="en-US" sz="1400" b="1" dirty="0">
                        <a:solidFill>
                          <a:srgbClr val="00B050"/>
                        </a:solidFill>
                        <a:effectLst>
                          <a:outerShdw blurRad="38100" dist="38100" dir="2700000" algn="tl">
                            <a:srgbClr val="000000">
                              <a:alpha val="43137"/>
                            </a:srgbClr>
                          </a:outerShdw>
                        </a:effectLst>
                        <a:latin typeface="Calibri"/>
                        <a:ea typeface="Calibri"/>
                        <a:cs typeface="Arial"/>
                      </a:endParaRPr>
                    </a:p>
                  </a:txBody>
                  <a:tcPr marL="27204" marR="27204" marT="0" marB="0" anchor="ctr">
                    <a:solidFill>
                      <a:schemeClr val="accent1">
                        <a:lumMod val="60000"/>
                        <a:lumOff val="40000"/>
                      </a:schemeClr>
                    </a:solidFill>
                  </a:tcPr>
                </a:tc>
                <a:tc>
                  <a:txBody>
                    <a:bodyPr/>
                    <a:lstStyle/>
                    <a:p>
                      <a:pPr algn="ctr" rtl="1">
                        <a:lnSpc>
                          <a:spcPct val="115000"/>
                        </a:lnSpc>
                        <a:spcAft>
                          <a:spcPts val="0"/>
                        </a:spcAft>
                      </a:pPr>
                      <a:r>
                        <a:rPr lang="ar-SA" sz="1400" b="1" dirty="0">
                          <a:solidFill>
                            <a:srgbClr val="00B050"/>
                          </a:solidFill>
                          <a:effectLst>
                            <a:outerShdw blurRad="38100" dist="38100" dir="2700000" algn="tl">
                              <a:srgbClr val="000000">
                                <a:alpha val="43137"/>
                              </a:srgbClr>
                            </a:outerShdw>
                          </a:effectLst>
                        </a:rPr>
                        <a:t>المحتوى</a:t>
                      </a:r>
                      <a:endParaRPr lang="en-US" sz="1400" b="1" dirty="0">
                        <a:solidFill>
                          <a:srgbClr val="00B050"/>
                        </a:solidFill>
                        <a:effectLst>
                          <a:outerShdw blurRad="38100" dist="38100" dir="2700000" algn="tl">
                            <a:srgbClr val="000000">
                              <a:alpha val="43137"/>
                            </a:srgbClr>
                          </a:outerShdw>
                        </a:effectLst>
                        <a:latin typeface="Calibri"/>
                        <a:ea typeface="Calibri"/>
                        <a:cs typeface="Arial"/>
                      </a:endParaRPr>
                    </a:p>
                  </a:txBody>
                  <a:tcPr marL="27204" marR="27204" marT="0" marB="0" anchor="ctr">
                    <a:solidFill>
                      <a:schemeClr val="accent1">
                        <a:lumMod val="60000"/>
                        <a:lumOff val="40000"/>
                      </a:schemeClr>
                    </a:solidFill>
                  </a:tcPr>
                </a:tc>
                <a:tc>
                  <a:txBody>
                    <a:bodyPr/>
                    <a:lstStyle/>
                    <a:p>
                      <a:pPr algn="ctr" rtl="1">
                        <a:lnSpc>
                          <a:spcPct val="115000"/>
                        </a:lnSpc>
                        <a:spcAft>
                          <a:spcPts val="0"/>
                        </a:spcAft>
                      </a:pPr>
                      <a:r>
                        <a:rPr lang="ar-SA" sz="1400" b="1" dirty="0">
                          <a:solidFill>
                            <a:srgbClr val="00B050"/>
                          </a:solidFill>
                          <a:effectLst>
                            <a:outerShdw blurRad="38100" dist="38100" dir="2700000" algn="tl">
                              <a:srgbClr val="000000">
                                <a:alpha val="43137"/>
                              </a:srgbClr>
                            </a:outerShdw>
                          </a:effectLst>
                        </a:rPr>
                        <a:t>الأساليب/ أنشطة التعليم والتعلم/ الوسائل</a:t>
                      </a:r>
                      <a:endParaRPr lang="en-US" sz="1400" b="1" dirty="0">
                        <a:solidFill>
                          <a:srgbClr val="00B050"/>
                        </a:solidFill>
                        <a:effectLst>
                          <a:outerShdw blurRad="38100" dist="38100" dir="2700000" algn="tl">
                            <a:srgbClr val="000000">
                              <a:alpha val="43137"/>
                            </a:srgbClr>
                          </a:outerShdw>
                        </a:effectLst>
                        <a:latin typeface="Calibri"/>
                        <a:ea typeface="Calibri"/>
                        <a:cs typeface="Arial"/>
                      </a:endParaRPr>
                    </a:p>
                  </a:txBody>
                  <a:tcPr marL="27204" marR="27204" marT="0" marB="0" anchor="ctr">
                    <a:solidFill>
                      <a:schemeClr val="accent1">
                        <a:lumMod val="60000"/>
                        <a:lumOff val="40000"/>
                      </a:schemeClr>
                    </a:solidFill>
                  </a:tcPr>
                </a:tc>
                <a:tc>
                  <a:txBody>
                    <a:bodyPr/>
                    <a:lstStyle/>
                    <a:p>
                      <a:pPr algn="ctr" rtl="1">
                        <a:lnSpc>
                          <a:spcPct val="115000"/>
                        </a:lnSpc>
                        <a:spcAft>
                          <a:spcPts val="0"/>
                        </a:spcAft>
                      </a:pPr>
                      <a:r>
                        <a:rPr lang="ar-SA" sz="1400" b="1" dirty="0">
                          <a:solidFill>
                            <a:srgbClr val="00B050"/>
                          </a:solidFill>
                          <a:effectLst>
                            <a:outerShdw blurRad="38100" dist="38100" dir="2700000" algn="tl">
                              <a:srgbClr val="000000">
                                <a:alpha val="43137"/>
                              </a:srgbClr>
                            </a:outerShdw>
                          </a:effectLst>
                        </a:rPr>
                        <a:t>التقويم</a:t>
                      </a:r>
                      <a:endParaRPr lang="en-US" sz="1400" b="1" dirty="0">
                        <a:solidFill>
                          <a:srgbClr val="00B050"/>
                        </a:solidFill>
                        <a:effectLst>
                          <a:outerShdw blurRad="38100" dist="38100" dir="2700000" algn="tl">
                            <a:srgbClr val="000000">
                              <a:alpha val="43137"/>
                            </a:srgbClr>
                          </a:outerShdw>
                        </a:effectLst>
                        <a:latin typeface="Calibri"/>
                        <a:ea typeface="Calibri"/>
                        <a:cs typeface="Arial"/>
                      </a:endParaRPr>
                    </a:p>
                  </a:txBody>
                  <a:tcPr marL="27204" marR="27204" marT="0" marB="0" anchor="ctr">
                    <a:solidFill>
                      <a:schemeClr val="accent1">
                        <a:lumMod val="60000"/>
                        <a:lumOff val="40000"/>
                      </a:schemeClr>
                    </a:solidFill>
                  </a:tcPr>
                </a:tc>
              </a:tr>
              <a:tr h="2312073">
                <a:tc>
                  <a:txBody>
                    <a:bodyPr/>
                    <a:lstStyle/>
                    <a:p>
                      <a:pPr marL="342900" lvl="0" indent="-342900" algn="ctr" rtl="1">
                        <a:lnSpc>
                          <a:spcPct val="115000"/>
                        </a:lnSpc>
                        <a:spcAft>
                          <a:spcPts val="0"/>
                        </a:spcAft>
                        <a:buFontTx/>
                        <a:buNone/>
                      </a:pPr>
                      <a:r>
                        <a:rPr lang="ar-SA" sz="1600" dirty="0"/>
                        <a:t>أن تلعب الطالبة دور المجموعات التي قسمها الملك عندما أراد دخول الرياض .</a:t>
                      </a:r>
                      <a:endParaRPr lang="en-US" sz="1400" dirty="0"/>
                    </a:p>
                    <a:p>
                      <a:pPr marL="342900" lvl="0" indent="-342900" algn="ctr" rtl="1">
                        <a:lnSpc>
                          <a:spcPct val="115000"/>
                        </a:lnSpc>
                        <a:spcAft>
                          <a:spcPts val="0"/>
                        </a:spcAft>
                        <a:buFontTx/>
                        <a:buNone/>
                      </a:pPr>
                      <a:r>
                        <a:rPr lang="ar-SA" sz="1600" dirty="0"/>
                        <a:t>أن تقارن الطالبة بين المجموعة الأولى والمجموعة الثانية .</a:t>
                      </a:r>
                      <a:endParaRPr lang="en-US" sz="1400" dirty="0"/>
                    </a:p>
                    <a:p>
                      <a:pPr marL="342900" lvl="0" indent="-342900" algn="ctr" rtl="1">
                        <a:lnSpc>
                          <a:spcPct val="115000"/>
                        </a:lnSpc>
                        <a:spcAft>
                          <a:spcPts val="0"/>
                        </a:spcAft>
                        <a:buFontTx/>
                        <a:buNone/>
                      </a:pPr>
                      <a:r>
                        <a:rPr lang="ar-SA" sz="1600" dirty="0" err="1"/>
                        <a:t>ان</a:t>
                      </a:r>
                      <a:r>
                        <a:rPr lang="ar-SA" sz="1600" dirty="0"/>
                        <a:t> تستعمل الطالبة الكتاب المدرسي وتقرأ مقولة الملك عبد العزيز الدالة على اهتمامه بجنده.</a:t>
                      </a:r>
                      <a:endParaRPr lang="en-US" sz="1400" dirty="0"/>
                    </a:p>
                    <a:p>
                      <a:pPr marL="342900" lvl="0" indent="-342900" algn="ctr" rtl="1">
                        <a:lnSpc>
                          <a:spcPct val="115000"/>
                        </a:lnSpc>
                        <a:spcAft>
                          <a:spcPts val="0"/>
                        </a:spcAft>
                        <a:buFontTx/>
                        <a:buNone/>
                      </a:pPr>
                      <a:r>
                        <a:rPr lang="ar-SA" sz="1600" dirty="0"/>
                        <a:t>أن تقتدي الطالبة باهتمام الملك عبد العزيز بجنوده .</a:t>
                      </a:r>
                      <a:endParaRPr lang="en-US" sz="1400" dirty="0">
                        <a:latin typeface="Calibri"/>
                        <a:ea typeface="Calibri"/>
                        <a:cs typeface="Arial"/>
                      </a:endParaRPr>
                    </a:p>
                  </a:txBody>
                  <a:tcPr marL="27204" marR="27204" marT="0" marB="0">
                    <a:solidFill>
                      <a:schemeClr val="accent1">
                        <a:lumMod val="60000"/>
                        <a:lumOff val="40000"/>
                      </a:schemeClr>
                    </a:solidFill>
                  </a:tcPr>
                </a:tc>
                <a:tc>
                  <a:txBody>
                    <a:bodyPr/>
                    <a:lstStyle/>
                    <a:p>
                      <a:pPr algn="ctr" rtl="1">
                        <a:lnSpc>
                          <a:spcPct val="115000"/>
                        </a:lnSpc>
                        <a:spcAft>
                          <a:spcPts val="0"/>
                        </a:spcAft>
                      </a:pPr>
                      <a:r>
                        <a:rPr lang="ar-SA" sz="1400" dirty="0"/>
                        <a:t>قسم الملك عبد العزيز رجاله رغم قلة عددهم إلى ثلاث مجموعات :</a:t>
                      </a:r>
                      <a:endParaRPr lang="en-US" sz="1400" dirty="0"/>
                    </a:p>
                    <a:p>
                      <a:pPr algn="ctr" rtl="1">
                        <a:lnSpc>
                          <a:spcPct val="115000"/>
                        </a:lnSpc>
                        <a:spcAft>
                          <a:spcPts val="0"/>
                        </a:spcAft>
                      </a:pPr>
                      <a:r>
                        <a:rPr lang="ar-SA" sz="1400" b="1" u="sng" dirty="0">
                          <a:solidFill>
                            <a:srgbClr val="00B050"/>
                          </a:solidFill>
                          <a:effectLst>
                            <a:outerShdw blurRad="38100" dist="38100" dir="2700000" algn="tl">
                              <a:srgbClr val="000000">
                                <a:alpha val="43137"/>
                              </a:srgbClr>
                            </a:outerShdw>
                          </a:effectLst>
                        </a:rPr>
                        <a:t>المجموعة الأولى :</a:t>
                      </a:r>
                      <a:r>
                        <a:rPr lang="ar-SA" sz="1400" b="1" dirty="0">
                          <a:solidFill>
                            <a:srgbClr val="00B050"/>
                          </a:solidFill>
                          <a:effectLst>
                            <a:outerShdw blurRad="38100" dist="38100" dir="2700000" algn="tl">
                              <a:srgbClr val="000000">
                                <a:alpha val="43137"/>
                              </a:srgbClr>
                            </a:outerShdw>
                          </a:effectLst>
                        </a:rPr>
                        <a:t> </a:t>
                      </a:r>
                      <a:r>
                        <a:rPr lang="ar-SA" sz="1400" dirty="0"/>
                        <a:t>وعددهم ثلاثة وعشرون رجلاً ترابط في </a:t>
                      </a:r>
                      <a:r>
                        <a:rPr lang="ar-SA" sz="1400" dirty="0" err="1"/>
                        <a:t>الشقيب</a:t>
                      </a:r>
                      <a:r>
                        <a:rPr lang="ar-SA" sz="1400" dirty="0"/>
                        <a:t> حتى الصباح كلفهم بحفظ متاع الحملة كله وعدة الجيش وأثقالها </a:t>
                      </a:r>
                      <a:r>
                        <a:rPr lang="ar-SA" sz="1400" dirty="0" err="1"/>
                        <a:t>والأبل</a:t>
                      </a:r>
                      <a:r>
                        <a:rPr lang="ar-SA" sz="1400" dirty="0"/>
                        <a:t> والخيل .</a:t>
                      </a:r>
                      <a:endParaRPr lang="en-US" sz="1400" dirty="0"/>
                    </a:p>
                    <a:p>
                      <a:pPr algn="ctr" rtl="1">
                        <a:lnSpc>
                          <a:spcPct val="115000"/>
                        </a:lnSpc>
                        <a:spcAft>
                          <a:spcPts val="0"/>
                        </a:spcAft>
                      </a:pPr>
                      <a:r>
                        <a:rPr lang="ar-SA" sz="1400" b="1" u="sng" dirty="0">
                          <a:solidFill>
                            <a:srgbClr val="00B050"/>
                          </a:solidFill>
                          <a:effectLst>
                            <a:outerShdw blurRad="38100" dist="38100" dir="2700000" algn="tl">
                              <a:srgbClr val="000000">
                                <a:alpha val="43137"/>
                              </a:srgbClr>
                            </a:outerShdw>
                          </a:effectLst>
                        </a:rPr>
                        <a:t>المجموعة الثانية :</a:t>
                      </a:r>
                      <a:r>
                        <a:rPr lang="ar-SA" sz="1400" b="1" dirty="0">
                          <a:solidFill>
                            <a:srgbClr val="00B050"/>
                          </a:solidFill>
                          <a:effectLst>
                            <a:outerShdw blurRad="38100" dist="38100" dir="2700000" algn="tl">
                              <a:srgbClr val="000000">
                                <a:alpha val="43137"/>
                              </a:srgbClr>
                            </a:outerShdw>
                          </a:effectLst>
                        </a:rPr>
                        <a:t> </a:t>
                      </a:r>
                      <a:r>
                        <a:rPr lang="ar-SA" sz="1400" dirty="0"/>
                        <a:t>وعددهم ثلاثة وثلاثون رجلاً بقيادة أخيه محمد بن عبد الرحمن تكمن في إحدى مزارع البلد تسمى الشمسية وتنتظر أوامره .</a:t>
                      </a:r>
                      <a:endParaRPr lang="en-US" sz="1400" dirty="0"/>
                    </a:p>
                    <a:p>
                      <a:pPr algn="ctr" rtl="1">
                        <a:lnSpc>
                          <a:spcPct val="115000"/>
                        </a:lnSpc>
                        <a:spcAft>
                          <a:spcPts val="0"/>
                        </a:spcAft>
                      </a:pPr>
                      <a:r>
                        <a:rPr lang="ar-SA" sz="1400" b="1" u="sng" dirty="0">
                          <a:solidFill>
                            <a:srgbClr val="00B050"/>
                          </a:solidFill>
                          <a:effectLst>
                            <a:outerShdw blurRad="38100" dist="38100" dir="2700000" algn="tl">
                              <a:srgbClr val="000000">
                                <a:alpha val="43137"/>
                              </a:srgbClr>
                            </a:outerShdw>
                          </a:effectLst>
                        </a:rPr>
                        <a:t>المجموعة الثالثة :</a:t>
                      </a:r>
                      <a:r>
                        <a:rPr lang="ar-SA" sz="1400" b="1" dirty="0">
                          <a:solidFill>
                            <a:srgbClr val="00B050"/>
                          </a:solidFill>
                          <a:effectLst>
                            <a:outerShdw blurRad="38100" dist="38100" dir="2700000" algn="tl">
                              <a:srgbClr val="000000">
                                <a:alpha val="43137"/>
                              </a:srgbClr>
                            </a:outerShdw>
                          </a:effectLst>
                        </a:rPr>
                        <a:t> </a:t>
                      </a:r>
                      <a:r>
                        <a:rPr lang="ar-SA" sz="1400" dirty="0"/>
                        <a:t>وعددهم سبعة رجال على رأسهم قائدهم عبد العزيز تدخل إلى الرياض سيراً على الأقدام .</a:t>
                      </a:r>
                      <a:endParaRPr lang="en-US" sz="1400" dirty="0"/>
                    </a:p>
                    <a:p>
                      <a:pPr algn="ctr" rtl="1">
                        <a:lnSpc>
                          <a:spcPct val="115000"/>
                        </a:lnSpc>
                        <a:spcAft>
                          <a:spcPts val="0"/>
                        </a:spcAft>
                      </a:pPr>
                      <a:r>
                        <a:rPr lang="ar-SA" sz="1400" dirty="0"/>
                        <a:t>من الأمور التي تعكس مدى اهتمام الملك عبد العزيز بجنوده وتقديره للأمور أنه قال للمجموعة الأولى الذين </a:t>
                      </a:r>
                      <a:r>
                        <a:rPr lang="ar-SA" sz="1400" dirty="0" err="1"/>
                        <a:t>ابقاهم</a:t>
                      </a:r>
                      <a:r>
                        <a:rPr lang="ar-SA" sz="1400" dirty="0"/>
                        <a:t> خارج الرياض ( إذا ارتفعت الشمس ولم يأتكم منا أحد فاذهبوا أنى شئتم فربما نكون قد متنا وإن كان الله قد أراد لنا النصر واستولينا على البلد فأبعث لكم من يخبركم) .</a:t>
                      </a:r>
                      <a:endParaRPr lang="en-US" sz="1400" dirty="0">
                        <a:latin typeface="Calibri"/>
                        <a:ea typeface="Calibri"/>
                        <a:cs typeface="Arial"/>
                      </a:endParaRPr>
                    </a:p>
                  </a:txBody>
                  <a:tcPr marL="27204" marR="27204" marT="0" marB="0">
                    <a:solidFill>
                      <a:schemeClr val="accent1">
                        <a:lumMod val="60000"/>
                        <a:lumOff val="40000"/>
                      </a:schemeClr>
                    </a:solidFill>
                  </a:tcPr>
                </a:tc>
                <a:tc>
                  <a:txBody>
                    <a:bodyPr/>
                    <a:lstStyle/>
                    <a:p>
                      <a:pPr algn="ctr" rtl="1">
                        <a:lnSpc>
                          <a:spcPct val="115000"/>
                        </a:lnSpc>
                        <a:spcAft>
                          <a:spcPts val="0"/>
                        </a:spcAft>
                      </a:pPr>
                      <a:r>
                        <a:rPr lang="ar-SA" sz="1400" dirty="0" smtClean="0"/>
                        <a:t>تلعب </a:t>
                      </a:r>
                      <a:r>
                        <a:rPr lang="ar-SA" sz="1400" dirty="0"/>
                        <a:t>الطالبة أدوار المجموعة وتقوم كل طالبة بتمثيل دور كل مجموعة من المجموعات حتى يتسنى للطالبات فهم الخطة .</a:t>
                      </a:r>
                      <a:endParaRPr lang="en-US" sz="1400" dirty="0"/>
                    </a:p>
                    <a:p>
                      <a:pPr algn="ctr" rtl="1">
                        <a:lnSpc>
                          <a:spcPct val="115000"/>
                        </a:lnSpc>
                        <a:spcAft>
                          <a:spcPts val="0"/>
                        </a:spcAft>
                      </a:pPr>
                      <a:endParaRPr lang="ar-SA" sz="1400" dirty="0" smtClean="0"/>
                    </a:p>
                    <a:p>
                      <a:pPr algn="ctr" rtl="1">
                        <a:lnSpc>
                          <a:spcPct val="115000"/>
                        </a:lnSpc>
                        <a:spcAft>
                          <a:spcPts val="0"/>
                        </a:spcAft>
                      </a:pPr>
                      <a:endParaRPr lang="ar-SA" sz="1400" dirty="0" smtClean="0"/>
                    </a:p>
                    <a:p>
                      <a:pPr algn="ctr" rtl="1">
                        <a:lnSpc>
                          <a:spcPct val="115000"/>
                        </a:lnSpc>
                        <a:spcAft>
                          <a:spcPts val="0"/>
                        </a:spcAft>
                      </a:pPr>
                      <a:endParaRPr lang="ar-SA" sz="1400" dirty="0" smtClean="0"/>
                    </a:p>
                    <a:p>
                      <a:pPr algn="ctr" rtl="1">
                        <a:lnSpc>
                          <a:spcPct val="115000"/>
                        </a:lnSpc>
                        <a:spcAft>
                          <a:spcPts val="0"/>
                        </a:spcAft>
                      </a:pPr>
                      <a:endParaRPr lang="ar-SA" sz="1400" dirty="0" smtClean="0"/>
                    </a:p>
                    <a:p>
                      <a:pPr algn="ctr" rtl="1">
                        <a:lnSpc>
                          <a:spcPct val="115000"/>
                        </a:lnSpc>
                        <a:spcAft>
                          <a:spcPts val="0"/>
                        </a:spcAft>
                      </a:pPr>
                      <a:endParaRPr lang="ar-SA" sz="1400" dirty="0" smtClean="0"/>
                    </a:p>
                    <a:p>
                      <a:pPr algn="ctr" rtl="1">
                        <a:lnSpc>
                          <a:spcPct val="115000"/>
                        </a:lnSpc>
                        <a:spcAft>
                          <a:spcPts val="0"/>
                        </a:spcAft>
                      </a:pPr>
                      <a:endParaRPr lang="ar-SA" sz="1400" dirty="0" smtClean="0"/>
                    </a:p>
                    <a:p>
                      <a:pPr algn="ctr" rtl="1">
                        <a:lnSpc>
                          <a:spcPct val="115000"/>
                        </a:lnSpc>
                        <a:spcAft>
                          <a:spcPts val="0"/>
                        </a:spcAft>
                      </a:pPr>
                      <a:r>
                        <a:rPr lang="en-US" sz="1400" dirty="0"/>
                        <a:t/>
                      </a:r>
                      <a:br>
                        <a:rPr lang="en-US" sz="1400" dirty="0"/>
                      </a:br>
                      <a:r>
                        <a:rPr lang="ar-SA" sz="1400" dirty="0"/>
                        <a:t>1/ بحث الطالبات على حب بعضهم البعض لأن المؤمن للمؤمن كالبنيان يشد بعضه بعضا .</a:t>
                      </a:r>
                      <a:endParaRPr lang="en-US" sz="1400" dirty="0"/>
                    </a:p>
                    <a:p>
                      <a:pPr algn="ctr" rtl="1">
                        <a:lnSpc>
                          <a:spcPct val="115000"/>
                        </a:lnSpc>
                        <a:spcAft>
                          <a:spcPts val="0"/>
                        </a:spcAft>
                      </a:pPr>
                      <a:r>
                        <a:rPr lang="ar-SA" sz="1400" dirty="0"/>
                        <a:t>2/ دللي من السنة على ما يفيد أن المحبة لأختك المسلمة من دلائل الإيمان .</a:t>
                      </a:r>
                      <a:endParaRPr lang="en-US" sz="1400" dirty="0"/>
                    </a:p>
                    <a:p>
                      <a:pPr algn="ctr" rtl="1">
                        <a:lnSpc>
                          <a:spcPct val="115000"/>
                        </a:lnSpc>
                        <a:spcAft>
                          <a:spcPts val="0"/>
                        </a:spcAft>
                      </a:pPr>
                      <a:r>
                        <a:rPr lang="ar-SA" sz="1400" dirty="0"/>
                        <a:t>قال الرسول  : (لا يؤمن أحدكم حتى يحب لأخيه ما يحب لنفسه).</a:t>
                      </a:r>
                      <a:endParaRPr lang="en-US" sz="1400" dirty="0"/>
                    </a:p>
                    <a:p>
                      <a:pPr algn="ctr" rtl="1">
                        <a:lnSpc>
                          <a:spcPct val="115000"/>
                        </a:lnSpc>
                        <a:spcAft>
                          <a:spcPts val="0"/>
                        </a:spcAft>
                      </a:pPr>
                      <a:r>
                        <a:rPr lang="ar-SA" sz="1400" dirty="0"/>
                        <a:t>تقوم الطالبة بفتح الكتاب وقراءة مقولة الملك عبد العزيز لجنده واهتمامه بهم)</a:t>
                      </a:r>
                      <a:endParaRPr lang="en-US" sz="1400" dirty="0">
                        <a:latin typeface="Calibri"/>
                        <a:ea typeface="Calibri"/>
                        <a:cs typeface="Arial"/>
                      </a:endParaRPr>
                    </a:p>
                  </a:txBody>
                  <a:tcPr marL="27204" marR="27204" marT="0" marB="0">
                    <a:solidFill>
                      <a:schemeClr val="accent1">
                        <a:lumMod val="60000"/>
                        <a:lumOff val="40000"/>
                      </a:schemeClr>
                    </a:solidFill>
                  </a:tcPr>
                </a:tc>
                <a:tc>
                  <a:txBody>
                    <a:bodyPr/>
                    <a:lstStyle/>
                    <a:p>
                      <a:pPr algn="ctr" rtl="1">
                        <a:lnSpc>
                          <a:spcPct val="115000"/>
                        </a:lnSpc>
                        <a:spcAft>
                          <a:spcPts val="0"/>
                        </a:spcAft>
                      </a:pPr>
                      <a:endParaRPr lang="ar-SA" sz="1400" dirty="0" smtClean="0"/>
                    </a:p>
                    <a:p>
                      <a:pPr algn="ctr" rtl="1">
                        <a:lnSpc>
                          <a:spcPct val="115000"/>
                        </a:lnSpc>
                        <a:spcAft>
                          <a:spcPts val="0"/>
                        </a:spcAft>
                      </a:pPr>
                      <a:r>
                        <a:rPr lang="ar-SA" sz="1400" dirty="0" smtClean="0"/>
                        <a:t>قارني </a:t>
                      </a:r>
                      <a:r>
                        <a:rPr lang="ar-SA" sz="1400" dirty="0"/>
                        <a:t>بين المجموعات التي قسمها الملك </a:t>
                      </a:r>
                      <a:endParaRPr lang="ar-SA" sz="1400" dirty="0" smtClean="0"/>
                    </a:p>
                    <a:p>
                      <a:pPr algn="ctr" rtl="1">
                        <a:lnSpc>
                          <a:spcPct val="115000"/>
                        </a:lnSpc>
                        <a:spcAft>
                          <a:spcPts val="0"/>
                        </a:spcAft>
                      </a:pPr>
                      <a:r>
                        <a:rPr lang="ar-SA" sz="1400" dirty="0" smtClean="0"/>
                        <a:t>عبد </a:t>
                      </a:r>
                      <a:r>
                        <a:rPr lang="ar-SA" sz="1400" dirty="0"/>
                        <a:t>العزيز في خطته ؟ </a:t>
                      </a:r>
                      <a:endParaRPr lang="en-US" sz="1400" dirty="0"/>
                    </a:p>
                    <a:p>
                      <a:pPr algn="ctr" rtl="1">
                        <a:lnSpc>
                          <a:spcPct val="115000"/>
                        </a:lnSpc>
                        <a:spcAft>
                          <a:spcPts val="0"/>
                        </a:spcAft>
                      </a:pPr>
                      <a:r>
                        <a:rPr lang="ar-SA" sz="1400" dirty="0"/>
                        <a:t>كيف أهتم </a:t>
                      </a:r>
                      <a:endParaRPr lang="ar-SA" sz="1400" dirty="0" smtClean="0"/>
                    </a:p>
                    <a:p>
                      <a:pPr algn="ctr" rtl="1">
                        <a:lnSpc>
                          <a:spcPct val="115000"/>
                        </a:lnSpc>
                        <a:spcAft>
                          <a:spcPts val="0"/>
                        </a:spcAft>
                      </a:pPr>
                      <a:r>
                        <a:rPr lang="ar-SA" sz="1400" dirty="0" smtClean="0"/>
                        <a:t>الملك </a:t>
                      </a:r>
                      <a:r>
                        <a:rPr lang="ar-SA" sz="1400" dirty="0"/>
                        <a:t>عبد العزيز بجنوده ؟</a:t>
                      </a:r>
                      <a:endParaRPr lang="en-US" sz="1400" dirty="0"/>
                    </a:p>
                    <a:p>
                      <a:pPr algn="ctr" rtl="1">
                        <a:lnSpc>
                          <a:spcPct val="115000"/>
                        </a:lnSpc>
                        <a:spcAft>
                          <a:spcPts val="0"/>
                        </a:spcAft>
                      </a:pPr>
                      <a:r>
                        <a:rPr lang="ar-SA" sz="1400" dirty="0"/>
                        <a:t>دللي على اهتمام الملك عبد العزيز بجنده ؟</a:t>
                      </a:r>
                      <a:endParaRPr lang="en-US" sz="1400" dirty="0">
                        <a:latin typeface="Calibri"/>
                        <a:ea typeface="Calibri"/>
                        <a:cs typeface="Arial"/>
                      </a:endParaRPr>
                    </a:p>
                  </a:txBody>
                  <a:tcPr marL="27204" marR="27204" marT="0" marB="0">
                    <a:solidFill>
                      <a:schemeClr val="accent1">
                        <a:lumMod val="60000"/>
                        <a:lumOff val="40000"/>
                      </a:schemeClr>
                    </a:solidFill>
                  </a:tcPr>
                </a:tc>
              </a:tr>
            </a:tbl>
          </a:graphicData>
        </a:graphic>
      </p:graphicFrame>
      <p:sp>
        <p:nvSpPr>
          <p:cNvPr id="27" name="مستطيل 26"/>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8" name="Picture 2" descr="G:\~ميمو~\صور~=)\صورة~=) ‫(31)‬ ‫‬.gif"/>
          <p:cNvPicPr>
            <a:picLocks noChangeAspect="1" noChangeArrowheads="1" noCrop="1"/>
          </p:cNvPicPr>
          <p:nvPr/>
        </p:nvPicPr>
        <p:blipFill>
          <a:blip r:embed="rId2"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grpSp>
        <p:nvGrpSpPr>
          <p:cNvPr id="1026" name="Group 2"/>
          <p:cNvGrpSpPr>
            <a:grpSpLocks/>
          </p:cNvGrpSpPr>
          <p:nvPr/>
        </p:nvGrpSpPr>
        <p:grpSpPr bwMode="auto">
          <a:xfrm>
            <a:off x="1357290" y="3214686"/>
            <a:ext cx="2097087" cy="1455738"/>
            <a:chOff x="4640" y="3836"/>
            <a:chExt cx="3301" cy="2292"/>
          </a:xfrm>
        </p:grpSpPr>
        <p:sp>
          <p:nvSpPr>
            <p:cNvPr id="1027" name="Rectangle 3"/>
            <p:cNvSpPr>
              <a:spLocks noChangeArrowheads="1"/>
            </p:cNvSpPr>
            <p:nvPr/>
          </p:nvSpPr>
          <p:spPr bwMode="auto">
            <a:xfrm>
              <a:off x="4842" y="4374"/>
              <a:ext cx="2805" cy="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028" name="AutoShape 4"/>
            <p:cNvSpPr>
              <a:spLocks noChangeArrowheads="1"/>
            </p:cNvSpPr>
            <p:nvPr/>
          </p:nvSpPr>
          <p:spPr bwMode="auto">
            <a:xfrm>
              <a:off x="7585" y="4374"/>
              <a:ext cx="182" cy="527"/>
            </a:xfrm>
            <a:prstGeom prst="downArrow">
              <a:avLst>
                <a:gd name="adj1" fmla="val 50000"/>
                <a:gd name="adj2" fmla="val 7239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ar-SA"/>
            </a:p>
          </p:txBody>
        </p:sp>
        <p:sp>
          <p:nvSpPr>
            <p:cNvPr id="1029" name="Rectangle 5"/>
            <p:cNvSpPr>
              <a:spLocks noChangeArrowheads="1"/>
            </p:cNvSpPr>
            <p:nvPr/>
          </p:nvSpPr>
          <p:spPr bwMode="auto">
            <a:xfrm>
              <a:off x="5319" y="3836"/>
              <a:ext cx="1849" cy="4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000" b="0" i="0" u="none" strike="noStrike" cap="none" normalizeH="0" baseline="0" dirty="0" smtClean="0">
                  <a:ln>
                    <a:noFill/>
                  </a:ln>
                  <a:solidFill>
                    <a:schemeClr val="tx1"/>
                  </a:solidFill>
                  <a:effectLst/>
                  <a:latin typeface="Andalus" pitchFamily="18" charset="-78"/>
                  <a:ea typeface="Arial" pitchFamily="34" charset="0"/>
                  <a:cs typeface="Andalus" pitchFamily="18" charset="-78"/>
                </a:rPr>
                <a:t>الخطة لدخول الرياض</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6661" y="4901"/>
              <a:ext cx="1280" cy="4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900" b="0" i="0" u="none" strike="noStrike" cap="none" normalizeH="0" baseline="0" smtClean="0">
                  <a:ln>
                    <a:noFill/>
                  </a:ln>
                  <a:solidFill>
                    <a:schemeClr val="tx1"/>
                  </a:solidFill>
                  <a:effectLst/>
                  <a:latin typeface="Andalus" pitchFamily="18" charset="-78"/>
                  <a:ea typeface="Arial" pitchFamily="34" charset="0"/>
                  <a:cs typeface="Andalus" pitchFamily="18" charset="-78"/>
                </a:rPr>
                <a:t>المجموعة الأولى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6254" y="4463"/>
              <a:ext cx="182" cy="847"/>
            </a:xfrm>
            <a:prstGeom prst="downArrow">
              <a:avLst>
                <a:gd name="adj1" fmla="val 50000"/>
                <a:gd name="adj2" fmla="val 1163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ar-SA"/>
            </a:p>
          </p:txBody>
        </p:sp>
        <p:sp>
          <p:nvSpPr>
            <p:cNvPr id="1032" name="AutoShape 8"/>
            <p:cNvSpPr>
              <a:spLocks noChangeArrowheads="1"/>
            </p:cNvSpPr>
            <p:nvPr/>
          </p:nvSpPr>
          <p:spPr bwMode="auto">
            <a:xfrm>
              <a:off x="4803" y="4463"/>
              <a:ext cx="182" cy="1190"/>
            </a:xfrm>
            <a:prstGeom prst="downArrow">
              <a:avLst>
                <a:gd name="adj1" fmla="val 50000"/>
                <a:gd name="adj2" fmla="val 16346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ar-SA"/>
            </a:p>
          </p:txBody>
        </p:sp>
        <p:sp>
          <p:nvSpPr>
            <p:cNvPr id="1033" name="Rectangle 9"/>
            <p:cNvSpPr>
              <a:spLocks noChangeArrowheads="1"/>
            </p:cNvSpPr>
            <p:nvPr/>
          </p:nvSpPr>
          <p:spPr bwMode="auto">
            <a:xfrm>
              <a:off x="5714" y="5310"/>
              <a:ext cx="1280" cy="4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900" b="0" i="0" u="none" strike="noStrike" cap="none" normalizeH="0" baseline="0" smtClean="0">
                  <a:ln>
                    <a:noFill/>
                  </a:ln>
                  <a:solidFill>
                    <a:schemeClr val="tx1"/>
                  </a:solidFill>
                  <a:effectLst/>
                  <a:latin typeface="Andalus" pitchFamily="18" charset="-78"/>
                  <a:ea typeface="Arial" pitchFamily="34" charset="0"/>
                  <a:cs typeface="Andalus" pitchFamily="18" charset="-78"/>
                </a:rPr>
                <a:t>المجموعة الثانية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4640" y="5719"/>
              <a:ext cx="1280" cy="4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900" b="0" i="0" u="none" strike="noStrike" cap="none" normalizeH="0" baseline="0" smtClean="0">
                  <a:ln>
                    <a:noFill/>
                  </a:ln>
                  <a:solidFill>
                    <a:schemeClr val="tx1"/>
                  </a:solidFill>
                  <a:effectLst/>
                  <a:latin typeface="Andalus" pitchFamily="18" charset="-78"/>
                  <a:ea typeface="Arial" pitchFamily="34" charset="0"/>
                  <a:cs typeface="Andalus" pitchFamily="18" charset="-78"/>
                </a:rPr>
                <a:t>المجموعة الثالثة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85786" y="1571612"/>
            <a:ext cx="7429552" cy="642942"/>
          </a:xfrm>
          <a:prstGeom prst="round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دمعة 2"/>
          <p:cNvSpPr/>
          <p:nvPr/>
        </p:nvSpPr>
        <p:spPr>
          <a:xfrm>
            <a:off x="857224" y="1571612"/>
            <a:ext cx="7358114" cy="642942"/>
          </a:xfrm>
          <a:prstGeom prst="teardrop">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cs typeface="PT Bold Heading" pitchFamily="2" charset="-78"/>
              </a:rPr>
              <a:t>أولا /  إستراتيجية لعب الأدوار</a:t>
            </a:r>
            <a:endParaRPr lang="ar-SA" sz="2800" dirty="0">
              <a:solidFill>
                <a:schemeClr val="tx1"/>
              </a:solidFill>
              <a:cs typeface="PT Bold Heading" pitchFamily="2" charset="-78"/>
            </a:endParaRPr>
          </a:p>
        </p:txBody>
      </p:sp>
      <p:sp>
        <p:nvSpPr>
          <p:cNvPr id="4" name="مستطيل 3"/>
          <p:cNvSpPr/>
          <p:nvPr/>
        </p:nvSpPr>
        <p:spPr>
          <a:xfrm>
            <a:off x="6643702" y="2357430"/>
            <a:ext cx="2357454" cy="4143404"/>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214282" y="2357430"/>
            <a:ext cx="6192000" cy="4140000"/>
          </a:xfrm>
          <a:prstGeom prst="roundRect">
            <a:avLst/>
          </a:prstGeom>
          <a:solidFill>
            <a:schemeClr val="bg1">
              <a:alpha val="74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0" tIns="46800" rIns="432000" rtlCol="1" anchor="ctr"/>
          <a:lstStyle/>
          <a:p>
            <a:pPr algn="ctr"/>
            <a:r>
              <a:rPr lang="ar-SA" sz="2000" dirty="0" smtClean="0">
                <a:solidFill>
                  <a:schemeClr val="tx1"/>
                </a:solidFill>
                <a:cs typeface="AL-Mohanad Bold" pitchFamily="2" charset="-78"/>
              </a:rPr>
              <a:t>تدرب </a:t>
            </a:r>
            <a:r>
              <a:rPr lang="ar-SA" sz="2000" dirty="0">
                <a:solidFill>
                  <a:schemeClr val="tx1"/>
                </a:solidFill>
                <a:cs typeface="AL-Mohanad Bold" pitchFamily="2" charset="-78"/>
              </a:rPr>
              <a:t>التلاميذ على المناقشة وتعرف قواعدها وتشجعهم على الاتصال مع بعضهم البعض لتبادل المعلومات أو الاستفسار عنها .</a:t>
            </a:r>
            <a:endParaRPr lang="en-US" sz="2000" dirty="0">
              <a:solidFill>
                <a:schemeClr val="tx1"/>
              </a:solidFill>
              <a:cs typeface="AL-Mohanad Bold" pitchFamily="2" charset="-78"/>
            </a:endParaRPr>
          </a:p>
        </p:txBody>
      </p:sp>
      <p:sp>
        <p:nvSpPr>
          <p:cNvPr id="6" name="مستطيل مستدير الزوايا 5">
            <a:hlinkClick r:id="rId2" action="ppaction://hlinksldjump"/>
          </p:cNvPr>
          <p:cNvSpPr/>
          <p:nvPr/>
        </p:nvSpPr>
        <p:spPr>
          <a:xfrm>
            <a:off x="6742429" y="250030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مفهومها </a:t>
            </a:r>
          </a:p>
        </p:txBody>
      </p:sp>
      <p:sp>
        <p:nvSpPr>
          <p:cNvPr id="7" name="مستطيل مستدير الزوايا 6">
            <a:hlinkClick r:id="rId3" action="ppaction://hlinksldjump"/>
          </p:cNvPr>
          <p:cNvSpPr/>
          <p:nvPr/>
        </p:nvSpPr>
        <p:spPr>
          <a:xfrm>
            <a:off x="6742429" y="3067412"/>
            <a:ext cx="2160000" cy="468667"/>
          </a:xfrm>
          <a:prstGeom prst="roundRect">
            <a:avLst/>
          </a:prstGeom>
          <a:solidFill>
            <a:schemeClr val="accent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bg1"/>
                </a:solidFill>
                <a:cs typeface="PT Bold Heading" pitchFamily="2" charset="-78"/>
              </a:rPr>
              <a:t>مميزات إستراتيجية لعب الأدوار</a:t>
            </a:r>
          </a:p>
        </p:txBody>
      </p:sp>
      <p:sp>
        <p:nvSpPr>
          <p:cNvPr id="8" name="مستطيل مستدير الزوايا 7">
            <a:hlinkClick r:id="rId4" action="ppaction://hlinksldjump"/>
          </p:cNvPr>
          <p:cNvSpPr/>
          <p:nvPr/>
        </p:nvSpPr>
        <p:spPr>
          <a:xfrm>
            <a:off x="6742429" y="3634518"/>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chemeClr val="tx1"/>
                </a:solidFill>
                <a:cs typeface="PT Bold Heading" pitchFamily="2" charset="-78"/>
              </a:rPr>
              <a:t>فوائد إستراتيجية </a:t>
            </a:r>
            <a:r>
              <a:rPr lang="ar-SA" sz="1200" dirty="0">
                <a:solidFill>
                  <a:schemeClr val="tx1"/>
                </a:solidFill>
                <a:cs typeface="PT Bold Heading" pitchFamily="2" charset="-78"/>
              </a:rPr>
              <a:t>لعب الأدوار</a:t>
            </a:r>
          </a:p>
        </p:txBody>
      </p:sp>
      <p:sp>
        <p:nvSpPr>
          <p:cNvPr id="9" name="مستطيل مستدير الزوايا 8">
            <a:hlinkClick r:id="rId5" action="ppaction://hlinksldjump"/>
          </p:cNvPr>
          <p:cNvSpPr/>
          <p:nvPr/>
        </p:nvSpPr>
        <p:spPr>
          <a:xfrm>
            <a:off x="6742429" y="4201624"/>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كيفية تفعيلها</a:t>
            </a:r>
          </a:p>
        </p:txBody>
      </p:sp>
      <p:sp>
        <p:nvSpPr>
          <p:cNvPr id="10" name="مستطيل مستدير الزوايا 9">
            <a:hlinkClick r:id="rId6" action="ppaction://hlinksldjump"/>
          </p:cNvPr>
          <p:cNvSpPr/>
          <p:nvPr/>
        </p:nvSpPr>
        <p:spPr>
          <a:xfrm>
            <a:off x="6742429" y="4768730"/>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خطوات يجب على المعلم القيام بها</a:t>
            </a:r>
          </a:p>
        </p:txBody>
      </p:sp>
      <p:sp>
        <p:nvSpPr>
          <p:cNvPr id="11" name="مستطيل مستدير الزوايا 10">
            <a:hlinkClick r:id="rId7" action="ppaction://hlinksldjump"/>
          </p:cNvPr>
          <p:cNvSpPr/>
          <p:nvPr/>
        </p:nvSpPr>
        <p:spPr>
          <a:xfrm>
            <a:off x="6742429" y="5335836"/>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أنواع لعب الدور </a:t>
            </a:r>
          </a:p>
        </p:txBody>
      </p:sp>
      <p:sp>
        <p:nvSpPr>
          <p:cNvPr id="12" name="مستطيل مستدير الزوايا 11">
            <a:hlinkClick r:id="rId8" action="ppaction://hlinksldjump"/>
          </p:cNvPr>
          <p:cNvSpPr/>
          <p:nvPr/>
        </p:nvSpPr>
        <p:spPr>
          <a:xfrm>
            <a:off x="6742429" y="5902939"/>
            <a:ext cx="2160000" cy="46866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solidFill>
                  <a:schemeClr val="tx1"/>
                </a:solidFill>
                <a:cs typeface="PT Bold Heading" pitchFamily="2" charset="-78"/>
              </a:rPr>
              <a:t>مبادئ وتوجيهات بحسن للمعلم مراعاتها </a:t>
            </a:r>
          </a:p>
        </p:txBody>
      </p:sp>
      <p:sp>
        <p:nvSpPr>
          <p:cNvPr id="14" name="دمعة 13">
            <a:hlinkClick r:id="rId9" action="ppaction://hlinksldjump"/>
          </p:cNvPr>
          <p:cNvSpPr/>
          <p:nvPr/>
        </p:nvSpPr>
        <p:spPr>
          <a:xfrm>
            <a:off x="451101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1</a:t>
            </a:r>
            <a:endParaRPr lang="ar-SA" dirty="0">
              <a:solidFill>
                <a:schemeClr val="tx1"/>
              </a:solidFill>
              <a:cs typeface="PT Bold Heading" pitchFamily="2" charset="-78"/>
            </a:endParaRPr>
          </a:p>
        </p:txBody>
      </p:sp>
      <p:sp>
        <p:nvSpPr>
          <p:cNvPr id="15" name="دمعة 14">
            <a:hlinkClick r:id="rId10" action="ppaction://hlinksldjump"/>
          </p:cNvPr>
          <p:cNvSpPr/>
          <p:nvPr/>
        </p:nvSpPr>
        <p:spPr>
          <a:xfrm>
            <a:off x="3810918"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2</a:t>
            </a:r>
            <a:endParaRPr lang="ar-SA" dirty="0">
              <a:solidFill>
                <a:schemeClr val="tx1"/>
              </a:solidFill>
              <a:cs typeface="PT Bold Heading" pitchFamily="2" charset="-78"/>
            </a:endParaRPr>
          </a:p>
        </p:txBody>
      </p:sp>
      <p:sp>
        <p:nvSpPr>
          <p:cNvPr id="16" name="دمعة 15">
            <a:hlinkClick r:id="rId11" action="ppaction://hlinksldjump"/>
          </p:cNvPr>
          <p:cNvSpPr/>
          <p:nvPr/>
        </p:nvSpPr>
        <p:spPr>
          <a:xfrm>
            <a:off x="3110826" y="2568934"/>
            <a:ext cx="360000" cy="360000"/>
          </a:xfrm>
          <a:prstGeom prst="teardrop">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solidFill>
                  <a:schemeClr val="bg1"/>
                </a:solidFill>
                <a:cs typeface="PT Bold Heading" pitchFamily="2" charset="-78"/>
              </a:rPr>
              <a:t>3</a:t>
            </a:r>
          </a:p>
        </p:txBody>
      </p:sp>
      <p:sp>
        <p:nvSpPr>
          <p:cNvPr id="17" name="دمعة 16">
            <a:hlinkClick r:id="rId12" action="ppaction://hlinksldjump"/>
          </p:cNvPr>
          <p:cNvSpPr/>
          <p:nvPr/>
        </p:nvSpPr>
        <p:spPr>
          <a:xfrm>
            <a:off x="2410734"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4</a:t>
            </a:r>
            <a:endParaRPr lang="ar-SA" dirty="0">
              <a:solidFill>
                <a:schemeClr val="tx1"/>
              </a:solidFill>
              <a:cs typeface="PT Bold Heading" pitchFamily="2" charset="-78"/>
            </a:endParaRPr>
          </a:p>
        </p:txBody>
      </p:sp>
      <p:sp>
        <p:nvSpPr>
          <p:cNvPr id="18" name="دمعة 17">
            <a:hlinkClick r:id="rId13" action="ppaction://hlinksldjump"/>
          </p:cNvPr>
          <p:cNvSpPr/>
          <p:nvPr/>
        </p:nvSpPr>
        <p:spPr>
          <a:xfrm>
            <a:off x="1710642"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5</a:t>
            </a:r>
            <a:endParaRPr lang="ar-SA" dirty="0">
              <a:solidFill>
                <a:schemeClr val="tx1"/>
              </a:solidFill>
              <a:cs typeface="PT Bold Heading" pitchFamily="2" charset="-78"/>
            </a:endParaRPr>
          </a:p>
        </p:txBody>
      </p:sp>
      <p:sp>
        <p:nvSpPr>
          <p:cNvPr id="19" name="دمعة 18">
            <a:hlinkClick r:id="rId14" action="ppaction://hlinksldjump"/>
          </p:cNvPr>
          <p:cNvSpPr/>
          <p:nvPr/>
        </p:nvSpPr>
        <p:spPr>
          <a:xfrm>
            <a:off x="1010550" y="256893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6</a:t>
            </a:r>
            <a:endParaRPr lang="ar-SA" dirty="0">
              <a:solidFill>
                <a:schemeClr val="tx1"/>
              </a:solidFill>
              <a:cs typeface="PT Bold Heading" pitchFamily="2" charset="-78"/>
            </a:endParaRPr>
          </a:p>
        </p:txBody>
      </p:sp>
      <p:sp>
        <p:nvSpPr>
          <p:cNvPr id="20" name="دمعة 19">
            <a:hlinkClick r:id="rId15" action="ppaction://hlinksldjump"/>
          </p:cNvPr>
          <p:cNvSpPr/>
          <p:nvPr/>
        </p:nvSpPr>
        <p:spPr>
          <a:xfrm>
            <a:off x="425398" y="3109944"/>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7</a:t>
            </a:r>
            <a:endParaRPr lang="ar-SA" dirty="0">
              <a:solidFill>
                <a:schemeClr val="tx1"/>
              </a:solidFill>
              <a:cs typeface="PT Bold Heading" pitchFamily="2" charset="-78"/>
            </a:endParaRPr>
          </a:p>
        </p:txBody>
      </p:sp>
      <p:sp>
        <p:nvSpPr>
          <p:cNvPr id="21" name="دمعة 20">
            <a:hlinkClick r:id="rId16" action="ppaction://hlinksldjump"/>
          </p:cNvPr>
          <p:cNvSpPr/>
          <p:nvPr/>
        </p:nvSpPr>
        <p:spPr>
          <a:xfrm>
            <a:off x="425398" y="3754291"/>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8</a:t>
            </a:r>
            <a:endParaRPr lang="ar-SA" dirty="0">
              <a:solidFill>
                <a:schemeClr val="tx1"/>
              </a:solidFill>
              <a:cs typeface="PT Bold Heading" pitchFamily="2" charset="-78"/>
            </a:endParaRPr>
          </a:p>
        </p:txBody>
      </p:sp>
      <p:sp>
        <p:nvSpPr>
          <p:cNvPr id="22" name="دمعة 21">
            <a:hlinkClick r:id="rId17" action="ppaction://hlinksldjump"/>
          </p:cNvPr>
          <p:cNvSpPr/>
          <p:nvPr/>
        </p:nvSpPr>
        <p:spPr>
          <a:xfrm>
            <a:off x="425398" y="4398638"/>
            <a:ext cx="360000" cy="360000"/>
          </a:xfrm>
          <a:prstGeom prst="teardrop">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chemeClr val="tx1"/>
                </a:solidFill>
                <a:cs typeface="PT Bold Heading" pitchFamily="2" charset="-78"/>
              </a:rPr>
              <a:t>9</a:t>
            </a:r>
            <a:endParaRPr lang="ar-SA" dirty="0">
              <a:solidFill>
                <a:schemeClr val="tx1"/>
              </a:solidFill>
              <a:cs typeface="PT Bold Heading" pitchFamily="2" charset="-78"/>
            </a:endParaRPr>
          </a:p>
        </p:txBody>
      </p:sp>
      <p:sp>
        <p:nvSpPr>
          <p:cNvPr id="23" name="مستطيل 22"/>
          <p:cNvSpPr/>
          <p:nvPr/>
        </p:nvSpPr>
        <p:spPr>
          <a:xfrm>
            <a:off x="2786050" y="214290"/>
            <a:ext cx="1285884"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Picture 2" descr="G:\~ميمو~\صور~=)\صورة~=) ‫(31)‬ ‫‬.gif"/>
          <p:cNvPicPr>
            <a:picLocks noChangeAspect="1" noChangeArrowheads="1" noCrop="1"/>
          </p:cNvPicPr>
          <p:nvPr/>
        </p:nvPicPr>
        <p:blipFill>
          <a:blip r:embed="rId18" cstate="print">
            <a:duotone>
              <a:schemeClr val="accent3">
                <a:shade val="45000"/>
                <a:satMod val="135000"/>
              </a:schemeClr>
              <a:prstClr val="white"/>
            </a:duotone>
          </a:blip>
          <a:srcRect/>
          <a:stretch>
            <a:fillRect/>
          </a:stretch>
        </p:blipFill>
        <p:spPr bwMode="auto">
          <a:xfrm>
            <a:off x="3000364" y="357166"/>
            <a:ext cx="723900" cy="6572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4123</Words>
  <Application>Microsoft Office PowerPoint</Application>
  <PresentationFormat>On-screen Show (4:3)</PresentationFormat>
  <Paragraphs>1204</Paragraphs>
  <Slides>80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Arial</vt:lpstr>
      <vt:lpstr>Times New Roman</vt:lpstr>
      <vt:lpstr>Hacen Tunisia Bold</vt:lpstr>
      <vt:lpstr>AL-Mateen</vt:lpstr>
      <vt:lpstr>Andalus</vt:lpstr>
      <vt:lpstr>AL-Mohanad Bold</vt:lpstr>
      <vt:lpstr>Hacen Freehand</vt:lpstr>
      <vt:lpstr>Al-Kharashi 62</vt:lpstr>
      <vt:lpstr>Estrangelo Edessa</vt:lpstr>
      <vt:lpstr>Al-Kharashi 40</vt:lpstr>
      <vt:lpstr>Calibri</vt:lpstr>
      <vt:lpstr>PT Bold Heading</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ajustania</dc:creator>
  <cp:lastModifiedBy>Antr</cp:lastModifiedBy>
  <cp:revision>74</cp:revision>
  <dcterms:created xsi:type="dcterms:W3CDTF">2011-12-07T08:42:05Z</dcterms:created>
  <dcterms:modified xsi:type="dcterms:W3CDTF">2015-11-28T22:31:51Z</dcterms:modified>
</cp:coreProperties>
</file>