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3"/>
  </p:notesMasterIdLst>
  <p:sldIdLst>
    <p:sldId id="257" r:id="rId2"/>
    <p:sldId id="321"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00" r:id="rId20"/>
    <p:sldId id="331" r:id="rId21"/>
    <p:sldId id="275" r:id="rId22"/>
    <p:sldId id="330" r:id="rId23"/>
    <p:sldId id="301" r:id="rId24"/>
    <p:sldId id="277" r:id="rId25"/>
    <p:sldId id="327" r:id="rId26"/>
    <p:sldId id="306" r:id="rId27"/>
    <p:sldId id="280" r:id="rId28"/>
    <p:sldId id="307" r:id="rId29"/>
    <p:sldId id="308" r:id="rId30"/>
    <p:sldId id="309" r:id="rId31"/>
    <p:sldId id="302" r:id="rId32"/>
    <p:sldId id="303" r:id="rId33"/>
    <p:sldId id="328" r:id="rId34"/>
    <p:sldId id="304" r:id="rId35"/>
    <p:sldId id="305" r:id="rId36"/>
    <p:sldId id="292" r:id="rId37"/>
    <p:sldId id="293" r:id="rId38"/>
    <p:sldId id="294" r:id="rId39"/>
    <p:sldId id="295" r:id="rId40"/>
    <p:sldId id="296" r:id="rId41"/>
    <p:sldId id="297" r:id="rId42"/>
    <p:sldId id="310" r:id="rId43"/>
    <p:sldId id="326" r:id="rId44"/>
    <p:sldId id="311" r:id="rId45"/>
    <p:sldId id="312" r:id="rId46"/>
    <p:sldId id="313" r:id="rId47"/>
    <p:sldId id="322" r:id="rId48"/>
    <p:sldId id="314" r:id="rId49"/>
    <p:sldId id="323" r:id="rId50"/>
    <p:sldId id="315" r:id="rId51"/>
    <p:sldId id="329" r:id="rId52"/>
    <p:sldId id="317" r:id="rId53"/>
    <p:sldId id="318" r:id="rId54"/>
    <p:sldId id="319" r:id="rId55"/>
    <p:sldId id="332" r:id="rId56"/>
    <p:sldId id="320" r:id="rId57"/>
    <p:sldId id="333" r:id="rId58"/>
    <p:sldId id="334" r:id="rId59"/>
    <p:sldId id="335" r:id="rId60"/>
    <p:sldId id="336" r:id="rId61"/>
    <p:sldId id="324"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43"/>
    <a:srgbClr val="FA40AA"/>
    <a:srgbClr val="FF3399"/>
    <a:srgbClr val="00FF00"/>
    <a:srgbClr val="FF81C0"/>
    <a:srgbClr val="FF7C80"/>
    <a:srgbClr val="CC66FF"/>
    <a:srgbClr val="5ED875"/>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D4238-C66F-42E7-AD69-906C10B073C5}"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pPr rtl="1"/>
          <a:endParaRPr lang="ar-SA"/>
        </a:p>
      </dgm:t>
    </dgm:pt>
    <dgm:pt modelId="{95009B12-209D-4CC8-83B3-0FA909485781}">
      <dgm:prSet phldrT="[نص]">
        <dgm:style>
          <a:lnRef idx="2">
            <a:schemeClr val="accent4"/>
          </a:lnRef>
          <a:fillRef idx="1">
            <a:schemeClr val="lt1"/>
          </a:fillRef>
          <a:effectRef idx="0">
            <a:schemeClr val="accent4"/>
          </a:effectRef>
          <a:fontRef idx="minor">
            <a:schemeClr val="dk1"/>
          </a:fontRef>
        </dgm:style>
      </dgm:prSet>
      <dgm:spPr/>
      <dgm:t>
        <a:bodyPr/>
        <a:lstStyle/>
        <a:p>
          <a:pPr rtl="1"/>
          <a:r>
            <a:rPr lang="ar-SA" dirty="0" smtClean="0"/>
            <a:t>الوسائل التعليمية</a:t>
          </a:r>
          <a:endParaRPr lang="ar-SA" dirty="0"/>
        </a:p>
      </dgm:t>
    </dgm:pt>
    <dgm:pt modelId="{12907132-811A-4592-A186-080FF2C1C288}" type="parTrans" cxnId="{CCA1B74D-B099-4590-AEB8-1C55749A1EFD}">
      <dgm:prSet/>
      <dgm:spPr/>
      <dgm:t>
        <a:bodyPr/>
        <a:lstStyle/>
        <a:p>
          <a:pPr rtl="1"/>
          <a:endParaRPr lang="ar-SA"/>
        </a:p>
      </dgm:t>
    </dgm:pt>
    <dgm:pt modelId="{E78CF30B-B089-4893-9B64-00C75E215280}" type="sibTrans" cxnId="{CCA1B74D-B099-4590-AEB8-1C55749A1EFD}">
      <dgm:prSet/>
      <dgm:spPr/>
      <dgm:t>
        <a:bodyPr/>
        <a:lstStyle/>
        <a:p>
          <a:pPr rtl="1"/>
          <a:endParaRPr lang="ar-SA"/>
        </a:p>
      </dgm:t>
    </dgm:pt>
    <dgm:pt modelId="{200C1251-B7CB-42B7-826A-AAD4C766B9D8}">
      <dgm:prSet phldrT="[نص]">
        <dgm:style>
          <a:lnRef idx="3">
            <a:schemeClr val="lt1"/>
          </a:lnRef>
          <a:fillRef idx="1">
            <a:schemeClr val="accent4"/>
          </a:fillRef>
          <a:effectRef idx="1">
            <a:schemeClr val="accent4"/>
          </a:effectRef>
          <a:fontRef idx="minor">
            <a:schemeClr val="lt1"/>
          </a:fontRef>
        </dgm:style>
      </dgm:prSet>
      <dgm:spPr/>
      <dgm:t>
        <a:bodyPr/>
        <a:lstStyle/>
        <a:p>
          <a:pPr rtl="1"/>
          <a:r>
            <a:rPr lang="ar-SA" smtClean="0"/>
            <a:t>الأهمية</a:t>
          </a:r>
          <a:endParaRPr lang="ar-SA" dirty="0"/>
        </a:p>
      </dgm:t>
    </dgm:pt>
    <dgm:pt modelId="{AD002E58-53C6-4814-A7C7-BC8BE57B78F7}" type="parTrans" cxnId="{027520D4-9A6C-4D1D-AAA1-B78AA026DA2A}">
      <dgm:prSet>
        <dgm:style>
          <a:lnRef idx="1">
            <a:schemeClr val="accent4"/>
          </a:lnRef>
          <a:fillRef idx="0">
            <a:schemeClr val="accent4"/>
          </a:fillRef>
          <a:effectRef idx="0">
            <a:schemeClr val="accent4"/>
          </a:effectRef>
          <a:fontRef idx="minor">
            <a:schemeClr val="tx1"/>
          </a:fontRef>
        </dgm:style>
      </dgm:prSet>
      <dgm:spPr/>
      <dgm:t>
        <a:bodyPr/>
        <a:lstStyle/>
        <a:p>
          <a:pPr rtl="1"/>
          <a:endParaRPr lang="ar-SA"/>
        </a:p>
      </dgm:t>
    </dgm:pt>
    <dgm:pt modelId="{B3B07ADB-8088-4D25-81A9-C61A692EFF78}" type="sibTrans" cxnId="{027520D4-9A6C-4D1D-AAA1-B78AA026DA2A}">
      <dgm:prSet/>
      <dgm:spPr/>
      <dgm:t>
        <a:bodyPr/>
        <a:lstStyle/>
        <a:p>
          <a:pPr rtl="1"/>
          <a:endParaRPr lang="ar-SA"/>
        </a:p>
      </dgm:t>
    </dgm:pt>
    <dgm:pt modelId="{24A20F77-F33F-441A-8E8F-2835527DB3C8}">
      <dgm:prSet phldrT="[نص]">
        <dgm:style>
          <a:lnRef idx="3">
            <a:schemeClr val="lt1"/>
          </a:lnRef>
          <a:fillRef idx="1">
            <a:schemeClr val="accent4"/>
          </a:fillRef>
          <a:effectRef idx="1">
            <a:schemeClr val="accent4"/>
          </a:effectRef>
          <a:fontRef idx="minor">
            <a:schemeClr val="lt1"/>
          </a:fontRef>
        </dgm:style>
      </dgm:prSet>
      <dgm:spPr/>
      <dgm:t>
        <a:bodyPr/>
        <a:lstStyle/>
        <a:p>
          <a:pPr rtl="1"/>
          <a:r>
            <a:rPr lang="ar-SA" dirty="0" smtClean="0"/>
            <a:t>المفهوم</a:t>
          </a:r>
          <a:endParaRPr lang="ar-SA" dirty="0"/>
        </a:p>
      </dgm:t>
    </dgm:pt>
    <dgm:pt modelId="{472EA2AB-8123-4A58-9F69-CD12737E2E62}" type="parTrans" cxnId="{CA2ACD20-6B49-4A48-9DBC-A71A67FF0113}">
      <dgm:prSet>
        <dgm:style>
          <a:lnRef idx="1">
            <a:schemeClr val="accent4"/>
          </a:lnRef>
          <a:fillRef idx="0">
            <a:schemeClr val="accent4"/>
          </a:fillRef>
          <a:effectRef idx="0">
            <a:schemeClr val="accent4"/>
          </a:effectRef>
          <a:fontRef idx="minor">
            <a:schemeClr val="tx1"/>
          </a:fontRef>
        </dgm:style>
      </dgm:prSet>
      <dgm:spPr/>
      <dgm:t>
        <a:bodyPr/>
        <a:lstStyle/>
        <a:p>
          <a:pPr rtl="1"/>
          <a:endParaRPr lang="ar-SA"/>
        </a:p>
      </dgm:t>
    </dgm:pt>
    <dgm:pt modelId="{7C6295B0-99B5-4F1D-AB56-8601433D8A82}" type="sibTrans" cxnId="{CA2ACD20-6B49-4A48-9DBC-A71A67FF0113}">
      <dgm:prSet/>
      <dgm:spPr/>
      <dgm:t>
        <a:bodyPr/>
        <a:lstStyle/>
        <a:p>
          <a:pPr rtl="1"/>
          <a:endParaRPr lang="ar-SA"/>
        </a:p>
      </dgm:t>
    </dgm:pt>
    <dgm:pt modelId="{40380D4B-1463-4F45-AA3A-8689769080A7}">
      <dgm:prSet phldrT="[نص]">
        <dgm:style>
          <a:lnRef idx="3">
            <a:schemeClr val="lt1"/>
          </a:lnRef>
          <a:fillRef idx="1">
            <a:schemeClr val="accent4"/>
          </a:fillRef>
          <a:effectRef idx="1">
            <a:schemeClr val="accent4"/>
          </a:effectRef>
          <a:fontRef idx="minor">
            <a:schemeClr val="lt1"/>
          </a:fontRef>
        </dgm:style>
      </dgm:prSet>
      <dgm:spPr/>
      <dgm:t>
        <a:bodyPr/>
        <a:lstStyle/>
        <a:p>
          <a:pPr rtl="1"/>
          <a:r>
            <a:rPr lang="ar-SA" dirty="0" smtClean="0"/>
            <a:t>نماذج من الوسائل في الدراسات الاجتماعية</a:t>
          </a:r>
          <a:endParaRPr lang="ar-SA" dirty="0"/>
        </a:p>
      </dgm:t>
    </dgm:pt>
    <dgm:pt modelId="{B8D51AF3-6459-4262-8DE1-87F9BF113C0A}" type="parTrans" cxnId="{E766162F-F2A8-4877-A666-85752BF40D91}">
      <dgm:prSet>
        <dgm:style>
          <a:lnRef idx="1">
            <a:schemeClr val="accent4"/>
          </a:lnRef>
          <a:fillRef idx="0">
            <a:schemeClr val="accent4"/>
          </a:fillRef>
          <a:effectRef idx="0">
            <a:schemeClr val="accent4"/>
          </a:effectRef>
          <a:fontRef idx="minor">
            <a:schemeClr val="tx1"/>
          </a:fontRef>
        </dgm:style>
      </dgm:prSet>
      <dgm:spPr/>
      <dgm:t>
        <a:bodyPr/>
        <a:lstStyle/>
        <a:p>
          <a:pPr rtl="1"/>
          <a:endParaRPr lang="ar-SA"/>
        </a:p>
      </dgm:t>
    </dgm:pt>
    <dgm:pt modelId="{F1AC7EFD-CED4-474D-B0C7-F95D2956B61A}" type="sibTrans" cxnId="{E766162F-F2A8-4877-A666-85752BF40D91}">
      <dgm:prSet/>
      <dgm:spPr/>
      <dgm:t>
        <a:bodyPr/>
        <a:lstStyle/>
        <a:p>
          <a:pPr rtl="1"/>
          <a:endParaRPr lang="ar-SA"/>
        </a:p>
      </dgm:t>
    </dgm:pt>
    <dgm:pt modelId="{419CD8B8-0C22-4A99-AA8B-3851E9E54DCD}">
      <dgm:prSet phldrT="[نص]">
        <dgm:style>
          <a:lnRef idx="3">
            <a:schemeClr val="lt1"/>
          </a:lnRef>
          <a:fillRef idx="1">
            <a:schemeClr val="accent4"/>
          </a:fillRef>
          <a:effectRef idx="1">
            <a:schemeClr val="accent4"/>
          </a:effectRef>
          <a:fontRef idx="minor">
            <a:schemeClr val="lt1"/>
          </a:fontRef>
        </dgm:style>
      </dgm:prSet>
      <dgm:spPr/>
      <dgm:t>
        <a:bodyPr/>
        <a:lstStyle/>
        <a:p>
          <a:pPr rtl="1"/>
          <a:r>
            <a:rPr lang="ar-SA" dirty="0" smtClean="0"/>
            <a:t>معايير اختيارها واستخدامها</a:t>
          </a:r>
          <a:endParaRPr lang="ar-SA" dirty="0"/>
        </a:p>
      </dgm:t>
    </dgm:pt>
    <dgm:pt modelId="{5CD33640-08D0-4AB2-BE0A-1BED2670FFF9}" type="parTrans" cxnId="{B89538A6-64E9-4259-9AE4-E92479217C2D}">
      <dgm:prSet>
        <dgm:style>
          <a:lnRef idx="1">
            <a:schemeClr val="accent4"/>
          </a:lnRef>
          <a:fillRef idx="0">
            <a:schemeClr val="accent4"/>
          </a:fillRef>
          <a:effectRef idx="0">
            <a:schemeClr val="accent4"/>
          </a:effectRef>
          <a:fontRef idx="minor">
            <a:schemeClr val="tx1"/>
          </a:fontRef>
        </dgm:style>
      </dgm:prSet>
      <dgm:spPr/>
      <dgm:t>
        <a:bodyPr/>
        <a:lstStyle/>
        <a:p>
          <a:pPr rtl="1"/>
          <a:endParaRPr lang="ar-SA"/>
        </a:p>
      </dgm:t>
    </dgm:pt>
    <dgm:pt modelId="{5AA4911B-4020-49F7-8565-2B1313C6B44C}" type="sibTrans" cxnId="{B89538A6-64E9-4259-9AE4-E92479217C2D}">
      <dgm:prSet/>
      <dgm:spPr/>
      <dgm:t>
        <a:bodyPr/>
        <a:lstStyle/>
        <a:p>
          <a:pPr rtl="1"/>
          <a:endParaRPr lang="ar-SA"/>
        </a:p>
      </dgm:t>
    </dgm:pt>
    <dgm:pt modelId="{F2EB41D9-8FAC-4A75-923D-CECE8BF04B94}" type="pres">
      <dgm:prSet presAssocID="{783D4238-C66F-42E7-AD69-906C10B073C5}" presName="cycle" presStyleCnt="0">
        <dgm:presLayoutVars>
          <dgm:chMax val="1"/>
          <dgm:dir/>
          <dgm:animLvl val="ctr"/>
          <dgm:resizeHandles val="exact"/>
        </dgm:presLayoutVars>
      </dgm:prSet>
      <dgm:spPr/>
      <dgm:t>
        <a:bodyPr/>
        <a:lstStyle/>
        <a:p>
          <a:pPr rtl="1"/>
          <a:endParaRPr lang="ar-SA"/>
        </a:p>
      </dgm:t>
    </dgm:pt>
    <dgm:pt modelId="{D4830903-5C0E-4FF0-9D64-8CCF7F5E2248}" type="pres">
      <dgm:prSet presAssocID="{95009B12-209D-4CC8-83B3-0FA909485781}" presName="centerShape" presStyleLbl="node0" presStyleIdx="0" presStyleCnt="1" custLinFactNeighborX="1335" custLinFactNeighborY="-50058"/>
      <dgm:spPr/>
      <dgm:t>
        <a:bodyPr/>
        <a:lstStyle/>
        <a:p>
          <a:pPr rtl="1"/>
          <a:endParaRPr lang="ar-SA"/>
        </a:p>
      </dgm:t>
    </dgm:pt>
    <dgm:pt modelId="{71C4F2E0-791D-487C-8FAA-CC459ED4DDB9}" type="pres">
      <dgm:prSet presAssocID="{AD002E58-53C6-4814-A7C7-BC8BE57B78F7}" presName="Name9" presStyleLbl="parChTrans1D2" presStyleIdx="0" presStyleCnt="4"/>
      <dgm:spPr/>
      <dgm:t>
        <a:bodyPr/>
        <a:lstStyle/>
        <a:p>
          <a:pPr rtl="1"/>
          <a:endParaRPr lang="ar-SA"/>
        </a:p>
      </dgm:t>
    </dgm:pt>
    <dgm:pt modelId="{7EC799C1-4987-45A8-9DC6-5EB04031C8B3}" type="pres">
      <dgm:prSet presAssocID="{AD002E58-53C6-4814-A7C7-BC8BE57B78F7}" presName="connTx" presStyleLbl="parChTrans1D2" presStyleIdx="0" presStyleCnt="4"/>
      <dgm:spPr/>
      <dgm:t>
        <a:bodyPr/>
        <a:lstStyle/>
        <a:p>
          <a:pPr rtl="1"/>
          <a:endParaRPr lang="ar-SA"/>
        </a:p>
      </dgm:t>
    </dgm:pt>
    <dgm:pt modelId="{82C073E9-76E7-4A1B-ACCC-9798554458AB}" type="pres">
      <dgm:prSet presAssocID="{200C1251-B7CB-42B7-826A-AAD4C766B9D8}" presName="node" presStyleLbl="node1" presStyleIdx="0" presStyleCnt="4" custFlipHor="1" custScaleX="89231" custScaleY="36443" custRadScaleRad="40972" custRadScaleInc="217943">
        <dgm:presLayoutVars>
          <dgm:bulletEnabled val="1"/>
        </dgm:presLayoutVars>
      </dgm:prSet>
      <dgm:spPr/>
      <dgm:t>
        <a:bodyPr/>
        <a:lstStyle/>
        <a:p>
          <a:pPr rtl="1"/>
          <a:endParaRPr lang="ar-SA"/>
        </a:p>
      </dgm:t>
    </dgm:pt>
    <dgm:pt modelId="{B3E4CD41-A72B-4473-B179-51E824F71C27}" type="pres">
      <dgm:prSet presAssocID="{472EA2AB-8123-4A58-9F69-CD12737E2E62}" presName="Name9" presStyleLbl="parChTrans1D2" presStyleIdx="1" presStyleCnt="4"/>
      <dgm:spPr/>
      <dgm:t>
        <a:bodyPr/>
        <a:lstStyle/>
        <a:p>
          <a:pPr rtl="1"/>
          <a:endParaRPr lang="ar-SA"/>
        </a:p>
      </dgm:t>
    </dgm:pt>
    <dgm:pt modelId="{0DCA5C1B-37AA-4F1D-82A3-1B320A0AFC9B}" type="pres">
      <dgm:prSet presAssocID="{472EA2AB-8123-4A58-9F69-CD12737E2E62}" presName="connTx" presStyleLbl="parChTrans1D2" presStyleIdx="1" presStyleCnt="4"/>
      <dgm:spPr/>
      <dgm:t>
        <a:bodyPr/>
        <a:lstStyle/>
        <a:p>
          <a:pPr rtl="1"/>
          <a:endParaRPr lang="ar-SA"/>
        </a:p>
      </dgm:t>
    </dgm:pt>
    <dgm:pt modelId="{957913C6-99ED-438E-8857-FDD8CC3D9A8C}" type="pres">
      <dgm:prSet presAssocID="{24A20F77-F33F-441A-8E8F-2835527DB3C8}" presName="node" presStyleLbl="node1" presStyleIdx="1" presStyleCnt="4" custScaleX="100300" custScaleY="37058" custRadScaleRad="130821" custRadScaleInc="-9561">
        <dgm:presLayoutVars>
          <dgm:bulletEnabled val="1"/>
        </dgm:presLayoutVars>
      </dgm:prSet>
      <dgm:spPr/>
      <dgm:t>
        <a:bodyPr/>
        <a:lstStyle/>
        <a:p>
          <a:pPr rtl="1"/>
          <a:endParaRPr lang="ar-SA"/>
        </a:p>
      </dgm:t>
    </dgm:pt>
    <dgm:pt modelId="{F6C3C418-398B-4260-9C5C-394924E6B275}" type="pres">
      <dgm:prSet presAssocID="{B8D51AF3-6459-4262-8DE1-87F9BF113C0A}" presName="Name9" presStyleLbl="parChTrans1D2" presStyleIdx="2" presStyleCnt="4"/>
      <dgm:spPr/>
      <dgm:t>
        <a:bodyPr/>
        <a:lstStyle/>
        <a:p>
          <a:pPr rtl="1"/>
          <a:endParaRPr lang="ar-SA"/>
        </a:p>
      </dgm:t>
    </dgm:pt>
    <dgm:pt modelId="{3AD7BB9A-B756-4891-B0DF-D2C5EB0F35C0}" type="pres">
      <dgm:prSet presAssocID="{B8D51AF3-6459-4262-8DE1-87F9BF113C0A}" presName="connTx" presStyleLbl="parChTrans1D2" presStyleIdx="2" presStyleCnt="4"/>
      <dgm:spPr/>
      <dgm:t>
        <a:bodyPr/>
        <a:lstStyle/>
        <a:p>
          <a:pPr rtl="1"/>
          <a:endParaRPr lang="ar-SA"/>
        </a:p>
      </dgm:t>
    </dgm:pt>
    <dgm:pt modelId="{33DB65B3-3315-4D47-8D89-B87948CFF394}" type="pres">
      <dgm:prSet presAssocID="{40380D4B-1463-4F45-AA3A-8689769080A7}" presName="node" presStyleLbl="node1" presStyleIdx="2" presStyleCnt="4" custScaleX="96319" custScaleY="37057" custRadScaleRad="156740" custRadScaleInc="161875">
        <dgm:presLayoutVars>
          <dgm:bulletEnabled val="1"/>
        </dgm:presLayoutVars>
      </dgm:prSet>
      <dgm:spPr/>
      <dgm:t>
        <a:bodyPr/>
        <a:lstStyle/>
        <a:p>
          <a:pPr rtl="1"/>
          <a:endParaRPr lang="ar-SA"/>
        </a:p>
      </dgm:t>
    </dgm:pt>
    <dgm:pt modelId="{71692DBB-C655-4F31-BCC2-CA446A1AA16E}" type="pres">
      <dgm:prSet presAssocID="{5CD33640-08D0-4AB2-BE0A-1BED2670FFF9}" presName="Name9" presStyleLbl="parChTrans1D2" presStyleIdx="3" presStyleCnt="4"/>
      <dgm:spPr/>
      <dgm:t>
        <a:bodyPr/>
        <a:lstStyle/>
        <a:p>
          <a:pPr rtl="1"/>
          <a:endParaRPr lang="ar-SA"/>
        </a:p>
      </dgm:t>
    </dgm:pt>
    <dgm:pt modelId="{01157F2D-8FA3-4677-AC2E-C546A770AA1D}" type="pres">
      <dgm:prSet presAssocID="{5CD33640-08D0-4AB2-BE0A-1BED2670FFF9}" presName="connTx" presStyleLbl="parChTrans1D2" presStyleIdx="3" presStyleCnt="4"/>
      <dgm:spPr/>
      <dgm:t>
        <a:bodyPr/>
        <a:lstStyle/>
        <a:p>
          <a:pPr rtl="1"/>
          <a:endParaRPr lang="ar-SA"/>
        </a:p>
      </dgm:t>
    </dgm:pt>
    <dgm:pt modelId="{E0EF5356-DF7B-4E16-B89A-38DCA385D40E}" type="pres">
      <dgm:prSet presAssocID="{419CD8B8-0C22-4A99-AA8B-3851E9E54DCD}" presName="node" presStyleLbl="node1" presStyleIdx="3" presStyleCnt="4" custScaleX="118507" custScaleY="37057" custRadScaleRad="57821" custRadScaleInc="-40794">
        <dgm:presLayoutVars>
          <dgm:bulletEnabled val="1"/>
        </dgm:presLayoutVars>
      </dgm:prSet>
      <dgm:spPr/>
      <dgm:t>
        <a:bodyPr/>
        <a:lstStyle/>
        <a:p>
          <a:pPr rtl="1"/>
          <a:endParaRPr lang="ar-SA"/>
        </a:p>
      </dgm:t>
    </dgm:pt>
  </dgm:ptLst>
  <dgm:cxnLst>
    <dgm:cxn modelId="{D7A74548-8B12-460C-9B4F-89D265845CC1}" type="presOf" srcId="{472EA2AB-8123-4A58-9F69-CD12737E2E62}" destId="{B3E4CD41-A72B-4473-B179-51E824F71C27}" srcOrd="0" destOrd="0" presId="urn:microsoft.com/office/officeart/2005/8/layout/radial1"/>
    <dgm:cxn modelId="{8772FA62-DD4E-4E57-A7BC-695CBAF6CE84}" type="presOf" srcId="{40380D4B-1463-4F45-AA3A-8689769080A7}" destId="{33DB65B3-3315-4D47-8D89-B87948CFF394}" srcOrd="0" destOrd="0" presId="urn:microsoft.com/office/officeart/2005/8/layout/radial1"/>
    <dgm:cxn modelId="{CCA1B74D-B099-4590-AEB8-1C55749A1EFD}" srcId="{783D4238-C66F-42E7-AD69-906C10B073C5}" destId="{95009B12-209D-4CC8-83B3-0FA909485781}" srcOrd="0" destOrd="0" parTransId="{12907132-811A-4592-A186-080FF2C1C288}" sibTransId="{E78CF30B-B089-4893-9B64-00C75E215280}"/>
    <dgm:cxn modelId="{13B4C004-137F-475C-8646-8C70605C653D}" type="presOf" srcId="{B8D51AF3-6459-4262-8DE1-87F9BF113C0A}" destId="{3AD7BB9A-B756-4891-B0DF-D2C5EB0F35C0}" srcOrd="1" destOrd="0" presId="urn:microsoft.com/office/officeart/2005/8/layout/radial1"/>
    <dgm:cxn modelId="{7753C72F-4807-4E10-846A-64E2CDAA6F8F}" type="presOf" srcId="{472EA2AB-8123-4A58-9F69-CD12737E2E62}" destId="{0DCA5C1B-37AA-4F1D-82A3-1B320A0AFC9B}" srcOrd="1" destOrd="0" presId="urn:microsoft.com/office/officeart/2005/8/layout/radial1"/>
    <dgm:cxn modelId="{1B66EBAA-7965-4B90-AC5C-A388AEAEB343}" type="presOf" srcId="{200C1251-B7CB-42B7-826A-AAD4C766B9D8}" destId="{82C073E9-76E7-4A1B-ACCC-9798554458AB}" srcOrd="0" destOrd="0" presId="urn:microsoft.com/office/officeart/2005/8/layout/radial1"/>
    <dgm:cxn modelId="{CA2ACD20-6B49-4A48-9DBC-A71A67FF0113}" srcId="{95009B12-209D-4CC8-83B3-0FA909485781}" destId="{24A20F77-F33F-441A-8E8F-2835527DB3C8}" srcOrd="1" destOrd="0" parTransId="{472EA2AB-8123-4A58-9F69-CD12737E2E62}" sibTransId="{7C6295B0-99B5-4F1D-AB56-8601433D8A82}"/>
    <dgm:cxn modelId="{4A3911FA-DDD0-4D42-B224-472A2A2B0B10}" type="presOf" srcId="{5CD33640-08D0-4AB2-BE0A-1BED2670FFF9}" destId="{71692DBB-C655-4F31-BCC2-CA446A1AA16E}" srcOrd="0" destOrd="0" presId="urn:microsoft.com/office/officeart/2005/8/layout/radial1"/>
    <dgm:cxn modelId="{E766162F-F2A8-4877-A666-85752BF40D91}" srcId="{95009B12-209D-4CC8-83B3-0FA909485781}" destId="{40380D4B-1463-4F45-AA3A-8689769080A7}" srcOrd="2" destOrd="0" parTransId="{B8D51AF3-6459-4262-8DE1-87F9BF113C0A}" sibTransId="{F1AC7EFD-CED4-474D-B0C7-F95D2956B61A}"/>
    <dgm:cxn modelId="{5F50C961-EA4D-420A-9331-E7FA3FF223D1}" type="presOf" srcId="{24A20F77-F33F-441A-8E8F-2835527DB3C8}" destId="{957913C6-99ED-438E-8857-FDD8CC3D9A8C}" srcOrd="0" destOrd="0" presId="urn:microsoft.com/office/officeart/2005/8/layout/radial1"/>
    <dgm:cxn modelId="{3ADDC5DB-A790-4F5B-873C-D164C8634986}" type="presOf" srcId="{419CD8B8-0C22-4A99-AA8B-3851E9E54DCD}" destId="{E0EF5356-DF7B-4E16-B89A-38DCA385D40E}" srcOrd="0" destOrd="0" presId="urn:microsoft.com/office/officeart/2005/8/layout/radial1"/>
    <dgm:cxn modelId="{434A23A8-78E4-4B53-A563-91F3BDA1B0A9}" type="presOf" srcId="{95009B12-209D-4CC8-83B3-0FA909485781}" destId="{D4830903-5C0E-4FF0-9D64-8CCF7F5E2248}" srcOrd="0" destOrd="0" presId="urn:microsoft.com/office/officeart/2005/8/layout/radial1"/>
    <dgm:cxn modelId="{AB7039F8-0347-4D5A-804D-6A09C322F1FA}" type="presOf" srcId="{B8D51AF3-6459-4262-8DE1-87F9BF113C0A}" destId="{F6C3C418-398B-4260-9C5C-394924E6B275}" srcOrd="0" destOrd="0" presId="urn:microsoft.com/office/officeart/2005/8/layout/radial1"/>
    <dgm:cxn modelId="{CDF31A95-A2D0-48AF-8FF1-D7C735F23EDC}" type="presOf" srcId="{AD002E58-53C6-4814-A7C7-BC8BE57B78F7}" destId="{71C4F2E0-791D-487C-8FAA-CC459ED4DDB9}" srcOrd="0" destOrd="0" presId="urn:microsoft.com/office/officeart/2005/8/layout/radial1"/>
    <dgm:cxn modelId="{CDE6FD3A-CC8C-4EA1-8F27-A0D24A6FCE37}" type="presOf" srcId="{783D4238-C66F-42E7-AD69-906C10B073C5}" destId="{F2EB41D9-8FAC-4A75-923D-CECE8BF04B94}" srcOrd="0" destOrd="0" presId="urn:microsoft.com/office/officeart/2005/8/layout/radial1"/>
    <dgm:cxn modelId="{7215369B-8106-4D62-9478-D7EB0628222A}" type="presOf" srcId="{5CD33640-08D0-4AB2-BE0A-1BED2670FFF9}" destId="{01157F2D-8FA3-4677-AC2E-C546A770AA1D}" srcOrd="1" destOrd="0" presId="urn:microsoft.com/office/officeart/2005/8/layout/radial1"/>
    <dgm:cxn modelId="{B89538A6-64E9-4259-9AE4-E92479217C2D}" srcId="{95009B12-209D-4CC8-83B3-0FA909485781}" destId="{419CD8B8-0C22-4A99-AA8B-3851E9E54DCD}" srcOrd="3" destOrd="0" parTransId="{5CD33640-08D0-4AB2-BE0A-1BED2670FFF9}" sibTransId="{5AA4911B-4020-49F7-8565-2B1313C6B44C}"/>
    <dgm:cxn modelId="{8653C02D-92A5-4671-A880-897F2139EFE0}" type="presOf" srcId="{AD002E58-53C6-4814-A7C7-BC8BE57B78F7}" destId="{7EC799C1-4987-45A8-9DC6-5EB04031C8B3}" srcOrd="1" destOrd="0" presId="urn:microsoft.com/office/officeart/2005/8/layout/radial1"/>
    <dgm:cxn modelId="{027520D4-9A6C-4D1D-AAA1-B78AA026DA2A}" srcId="{95009B12-209D-4CC8-83B3-0FA909485781}" destId="{200C1251-B7CB-42B7-826A-AAD4C766B9D8}" srcOrd="0" destOrd="0" parTransId="{AD002E58-53C6-4814-A7C7-BC8BE57B78F7}" sibTransId="{B3B07ADB-8088-4D25-81A9-C61A692EFF78}"/>
    <dgm:cxn modelId="{FD6B2C46-4F66-4EAE-B2E3-2B6ADFF9776C}" type="presParOf" srcId="{F2EB41D9-8FAC-4A75-923D-CECE8BF04B94}" destId="{D4830903-5C0E-4FF0-9D64-8CCF7F5E2248}" srcOrd="0" destOrd="0" presId="urn:microsoft.com/office/officeart/2005/8/layout/radial1"/>
    <dgm:cxn modelId="{AA3D0AB5-2AE6-4198-A4ED-8EEC01E6E2FB}" type="presParOf" srcId="{F2EB41D9-8FAC-4A75-923D-CECE8BF04B94}" destId="{71C4F2E0-791D-487C-8FAA-CC459ED4DDB9}" srcOrd="1" destOrd="0" presId="urn:microsoft.com/office/officeart/2005/8/layout/radial1"/>
    <dgm:cxn modelId="{04D57393-A70F-47E4-B0EF-DC233FD6304D}" type="presParOf" srcId="{71C4F2E0-791D-487C-8FAA-CC459ED4DDB9}" destId="{7EC799C1-4987-45A8-9DC6-5EB04031C8B3}" srcOrd="0" destOrd="0" presId="urn:microsoft.com/office/officeart/2005/8/layout/radial1"/>
    <dgm:cxn modelId="{9F7B7DD0-3C9B-4B18-8A7F-D68112AD1C85}" type="presParOf" srcId="{F2EB41D9-8FAC-4A75-923D-CECE8BF04B94}" destId="{82C073E9-76E7-4A1B-ACCC-9798554458AB}" srcOrd="2" destOrd="0" presId="urn:microsoft.com/office/officeart/2005/8/layout/radial1"/>
    <dgm:cxn modelId="{48F5117B-AD86-4060-8153-88A5EB7184E8}" type="presParOf" srcId="{F2EB41D9-8FAC-4A75-923D-CECE8BF04B94}" destId="{B3E4CD41-A72B-4473-B179-51E824F71C27}" srcOrd="3" destOrd="0" presId="urn:microsoft.com/office/officeart/2005/8/layout/radial1"/>
    <dgm:cxn modelId="{27179FCF-DB50-4157-BD40-9B94334FEC38}" type="presParOf" srcId="{B3E4CD41-A72B-4473-B179-51E824F71C27}" destId="{0DCA5C1B-37AA-4F1D-82A3-1B320A0AFC9B}" srcOrd="0" destOrd="0" presId="urn:microsoft.com/office/officeart/2005/8/layout/radial1"/>
    <dgm:cxn modelId="{92259D55-FFF1-49D2-B742-BF3DE799F9F6}" type="presParOf" srcId="{F2EB41D9-8FAC-4A75-923D-CECE8BF04B94}" destId="{957913C6-99ED-438E-8857-FDD8CC3D9A8C}" srcOrd="4" destOrd="0" presId="urn:microsoft.com/office/officeart/2005/8/layout/radial1"/>
    <dgm:cxn modelId="{A8B188B4-861F-48D7-8C32-B696C84C845A}" type="presParOf" srcId="{F2EB41D9-8FAC-4A75-923D-CECE8BF04B94}" destId="{F6C3C418-398B-4260-9C5C-394924E6B275}" srcOrd="5" destOrd="0" presId="urn:microsoft.com/office/officeart/2005/8/layout/radial1"/>
    <dgm:cxn modelId="{ECE71885-FB81-45AD-B0DD-6A347A02DAA2}" type="presParOf" srcId="{F6C3C418-398B-4260-9C5C-394924E6B275}" destId="{3AD7BB9A-B756-4891-B0DF-D2C5EB0F35C0}" srcOrd="0" destOrd="0" presId="urn:microsoft.com/office/officeart/2005/8/layout/radial1"/>
    <dgm:cxn modelId="{A9315A2B-9586-4CCF-8B9B-A801710CA524}" type="presParOf" srcId="{F2EB41D9-8FAC-4A75-923D-CECE8BF04B94}" destId="{33DB65B3-3315-4D47-8D89-B87948CFF394}" srcOrd="6" destOrd="0" presId="urn:microsoft.com/office/officeart/2005/8/layout/radial1"/>
    <dgm:cxn modelId="{DB2FE681-548D-411C-B50E-23CE2563A552}" type="presParOf" srcId="{F2EB41D9-8FAC-4A75-923D-CECE8BF04B94}" destId="{71692DBB-C655-4F31-BCC2-CA446A1AA16E}" srcOrd="7" destOrd="0" presId="urn:microsoft.com/office/officeart/2005/8/layout/radial1"/>
    <dgm:cxn modelId="{F7C8FAAA-2849-4647-98E6-B199DFFE810F}" type="presParOf" srcId="{71692DBB-C655-4F31-BCC2-CA446A1AA16E}" destId="{01157F2D-8FA3-4677-AC2E-C546A770AA1D}" srcOrd="0" destOrd="0" presId="urn:microsoft.com/office/officeart/2005/8/layout/radial1"/>
    <dgm:cxn modelId="{C4823361-029A-422A-A8DD-9C635F3FCD26}" type="presParOf" srcId="{F2EB41D9-8FAC-4A75-923D-CECE8BF04B94}" destId="{E0EF5356-DF7B-4E16-B89A-38DCA385D40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903-5C0E-4FF0-9D64-8CCF7F5E2248}">
      <dsp:nvSpPr>
        <dsp:cNvPr id="0" name=""/>
        <dsp:cNvSpPr/>
      </dsp:nvSpPr>
      <dsp:spPr>
        <a:xfrm>
          <a:off x="3581432" y="0"/>
          <a:ext cx="1764253" cy="1764253"/>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495" tIns="23495" rIns="23495" bIns="23495" numCol="1" spcCol="1270" anchor="ctr" anchorCtr="0">
          <a:noAutofit/>
        </a:bodyPr>
        <a:lstStyle/>
        <a:p>
          <a:pPr lvl="0" algn="ctr" defTabSz="1644650" rtl="1">
            <a:lnSpc>
              <a:spcPct val="90000"/>
            </a:lnSpc>
            <a:spcBef>
              <a:spcPct val="0"/>
            </a:spcBef>
            <a:spcAft>
              <a:spcPct val="35000"/>
            </a:spcAft>
          </a:pPr>
          <a:r>
            <a:rPr lang="ar-SA" sz="3700" kern="1200" dirty="0" smtClean="0"/>
            <a:t>الوسائل التعليمية</a:t>
          </a:r>
          <a:endParaRPr lang="ar-SA" sz="3700" kern="1200" dirty="0"/>
        </a:p>
      </dsp:txBody>
      <dsp:txXfrm>
        <a:off x="3839801" y="258369"/>
        <a:ext cx="1247515" cy="1247515"/>
      </dsp:txXfrm>
    </dsp:sp>
    <dsp:sp modelId="{71C4F2E0-791D-487C-8FAA-CC459ED4DDB9}">
      <dsp:nvSpPr>
        <dsp:cNvPr id="0" name=""/>
        <dsp:cNvSpPr/>
      </dsp:nvSpPr>
      <dsp:spPr>
        <a:xfrm rot="4217105">
          <a:off x="4311442" y="2333016"/>
          <a:ext cx="1357238" cy="36738"/>
        </a:xfrm>
        <a:custGeom>
          <a:avLst/>
          <a:gdLst/>
          <a:ahLst/>
          <a:cxnLst/>
          <a:rect l="0" t="0" r="0" b="0"/>
          <a:pathLst>
            <a:path>
              <a:moveTo>
                <a:pt x="0" y="18369"/>
              </a:moveTo>
              <a:lnTo>
                <a:pt x="1357238" y="18369"/>
              </a:lnTo>
            </a:path>
          </a:pathLst>
        </a:custGeom>
        <a:noFill/>
        <a:ln w="12700" cap="flat" cmpd="sng" algn="ctr">
          <a:solidFill>
            <a:schemeClr val="accent4">
              <a:shade val="70000"/>
              <a:satMod val="150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956130" y="2317455"/>
        <a:ext cx="67861" cy="67861"/>
      </dsp:txXfrm>
    </dsp:sp>
    <dsp:sp modelId="{82C073E9-76E7-4A1B-ACCC-9798554458AB}">
      <dsp:nvSpPr>
        <dsp:cNvPr id="0" name=""/>
        <dsp:cNvSpPr/>
      </dsp:nvSpPr>
      <dsp:spPr>
        <a:xfrm flipH="1">
          <a:off x="4545841" y="2986838"/>
          <a:ext cx="1574261" cy="642946"/>
        </a:xfrm>
        <a:prstGeom prst="ellipse">
          <a:avLst/>
        </a:prstGeom>
        <a:solidFill>
          <a:schemeClr val="accent4"/>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smtClean="0"/>
            <a:t>الأهمية</a:t>
          </a:r>
          <a:endParaRPr lang="ar-SA" sz="1400" kern="1200" dirty="0"/>
        </a:p>
      </dsp:txBody>
      <dsp:txXfrm>
        <a:off x="4776386" y="3080995"/>
        <a:ext cx="1113171" cy="454632"/>
      </dsp:txXfrm>
    </dsp:sp>
    <dsp:sp modelId="{B3E4CD41-A72B-4473-B179-51E824F71C27}">
      <dsp:nvSpPr>
        <dsp:cNvPr id="0" name=""/>
        <dsp:cNvSpPr/>
      </dsp:nvSpPr>
      <dsp:spPr>
        <a:xfrm rot="2112762">
          <a:off x="4982643" y="2007771"/>
          <a:ext cx="2203789" cy="36738"/>
        </a:xfrm>
        <a:custGeom>
          <a:avLst/>
          <a:gdLst/>
          <a:ahLst/>
          <a:cxnLst/>
          <a:rect l="0" t="0" r="0" b="0"/>
          <a:pathLst>
            <a:path>
              <a:moveTo>
                <a:pt x="0" y="18369"/>
              </a:moveTo>
              <a:lnTo>
                <a:pt x="2203789" y="18369"/>
              </a:lnTo>
            </a:path>
          </a:pathLst>
        </a:custGeom>
        <a:noFill/>
        <a:ln w="12700" cap="flat" cmpd="sng" algn="ctr">
          <a:solidFill>
            <a:schemeClr val="accent4">
              <a:shade val="70000"/>
              <a:satMod val="150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6029443" y="1971045"/>
        <a:ext cx="110189" cy="110189"/>
      </dsp:txXfrm>
    </dsp:sp>
    <dsp:sp modelId="{957913C6-99ED-438E-8857-FDD8CC3D9A8C}">
      <dsp:nvSpPr>
        <dsp:cNvPr id="0" name=""/>
        <dsp:cNvSpPr/>
      </dsp:nvSpPr>
      <dsp:spPr>
        <a:xfrm>
          <a:off x="6510390" y="2624221"/>
          <a:ext cx="1769546" cy="653797"/>
        </a:xfrm>
        <a:prstGeom prst="ellipse">
          <a:avLst/>
        </a:prstGeom>
        <a:solidFill>
          <a:schemeClr val="accent4"/>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المفهوم</a:t>
          </a:r>
          <a:endParaRPr lang="ar-SA" sz="1400" kern="1200" dirty="0"/>
        </a:p>
      </dsp:txBody>
      <dsp:txXfrm>
        <a:off x="6769534" y="2719967"/>
        <a:ext cx="1251258" cy="462305"/>
      </dsp:txXfrm>
    </dsp:sp>
    <dsp:sp modelId="{F6C3C418-398B-4260-9C5C-394924E6B275}">
      <dsp:nvSpPr>
        <dsp:cNvPr id="0" name=""/>
        <dsp:cNvSpPr/>
      </dsp:nvSpPr>
      <dsp:spPr>
        <a:xfrm rot="8171393">
          <a:off x="791896" y="2694836"/>
          <a:ext cx="3525812" cy="36738"/>
        </a:xfrm>
        <a:custGeom>
          <a:avLst/>
          <a:gdLst/>
          <a:ahLst/>
          <a:cxnLst/>
          <a:rect l="0" t="0" r="0" b="0"/>
          <a:pathLst>
            <a:path>
              <a:moveTo>
                <a:pt x="0" y="18369"/>
              </a:moveTo>
              <a:lnTo>
                <a:pt x="3525812" y="18369"/>
              </a:lnTo>
            </a:path>
          </a:pathLst>
        </a:custGeom>
        <a:noFill/>
        <a:ln w="12700" cap="flat" cmpd="sng" algn="ctr">
          <a:solidFill>
            <a:schemeClr val="accent4">
              <a:shade val="70000"/>
              <a:satMod val="150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ar-SA" sz="1300" kern="1200"/>
        </a:p>
      </dsp:txBody>
      <dsp:txXfrm rot="10800000">
        <a:off x="2466657" y="2625060"/>
        <a:ext cx="176290" cy="176290"/>
      </dsp:txXfrm>
    </dsp:sp>
    <dsp:sp modelId="{33DB65B3-3315-4D47-8D89-B87948CFF394}">
      <dsp:nvSpPr>
        <dsp:cNvPr id="0" name=""/>
        <dsp:cNvSpPr/>
      </dsp:nvSpPr>
      <dsp:spPr>
        <a:xfrm>
          <a:off x="116696" y="3910123"/>
          <a:ext cx="1699311" cy="653779"/>
        </a:xfrm>
        <a:prstGeom prst="ellipse">
          <a:avLst/>
        </a:prstGeom>
        <a:solidFill>
          <a:schemeClr val="accent4"/>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نماذج من الوسائل في الدراسات الاجتماعية</a:t>
          </a:r>
          <a:endParaRPr lang="ar-SA" sz="1400" kern="1200" dirty="0"/>
        </a:p>
      </dsp:txBody>
      <dsp:txXfrm>
        <a:off x="365554" y="4005867"/>
        <a:ext cx="1201595" cy="462291"/>
      </dsp:txXfrm>
    </dsp:sp>
    <dsp:sp modelId="{71692DBB-C655-4F31-BCC2-CA446A1AA16E}">
      <dsp:nvSpPr>
        <dsp:cNvPr id="0" name=""/>
        <dsp:cNvSpPr/>
      </dsp:nvSpPr>
      <dsp:spPr>
        <a:xfrm rot="6957529">
          <a:off x="2801667" y="2454707"/>
          <a:ext cx="1774695" cy="36738"/>
        </a:xfrm>
        <a:custGeom>
          <a:avLst/>
          <a:gdLst/>
          <a:ahLst/>
          <a:cxnLst/>
          <a:rect l="0" t="0" r="0" b="0"/>
          <a:pathLst>
            <a:path>
              <a:moveTo>
                <a:pt x="0" y="18369"/>
              </a:moveTo>
              <a:lnTo>
                <a:pt x="1774695" y="18369"/>
              </a:lnTo>
            </a:path>
          </a:pathLst>
        </a:custGeom>
        <a:noFill/>
        <a:ln w="12700" cap="flat" cmpd="sng" algn="ctr">
          <a:solidFill>
            <a:schemeClr val="accent4">
              <a:shade val="70000"/>
              <a:satMod val="150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rot="10800000">
        <a:off x="3644648" y="2428709"/>
        <a:ext cx="88734" cy="88734"/>
      </dsp:txXfrm>
    </dsp:sp>
    <dsp:sp modelId="{E0EF5356-DF7B-4E16-B89A-38DCA385D40E}">
      <dsp:nvSpPr>
        <dsp:cNvPr id="0" name=""/>
        <dsp:cNvSpPr/>
      </dsp:nvSpPr>
      <dsp:spPr>
        <a:xfrm>
          <a:off x="2097888" y="3267175"/>
          <a:ext cx="2090763" cy="653779"/>
        </a:xfrm>
        <a:prstGeom prst="ellipse">
          <a:avLst/>
        </a:prstGeom>
        <a:solidFill>
          <a:schemeClr val="accent4"/>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معايير اختيارها واستخدامها</a:t>
          </a:r>
          <a:endParaRPr lang="ar-SA" sz="1400" kern="1200" dirty="0"/>
        </a:p>
      </dsp:txBody>
      <dsp:txXfrm>
        <a:off x="2404073" y="3362919"/>
        <a:ext cx="1478393" cy="46229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A319C6-357B-4508-834C-79F9DF9C8BA3}" type="datetimeFigureOut">
              <a:rPr lang="ar-SA" smtClean="0"/>
              <a:pPr/>
              <a:t>13/06/1437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F913AE3-6A2A-4BF7-9460-823B0C5F33C7}" type="slidenum">
              <a:rPr lang="ar-SA" smtClean="0"/>
              <a:pPr/>
              <a:t>‹#›</a:t>
            </a:fld>
            <a:endParaRPr lang="ar-SA" dirty="0"/>
          </a:p>
        </p:txBody>
      </p:sp>
    </p:spTree>
    <p:extLst>
      <p:ext uri="{BB962C8B-B14F-4D97-AF65-F5344CB8AC3E}">
        <p14:creationId xmlns:p14="http://schemas.microsoft.com/office/powerpoint/2010/main" val="9844022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96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970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9D974-CABB-4C09-B6FD-7C0209C9B4BA}" type="slidenum">
              <a:rPr lang="ar-SA" smtClean="0"/>
              <a:pPr/>
              <a:t>11</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C920A009-F676-4D78-B67C-42C02717B01C}" type="datetimeFigureOut">
              <a:rPr lang="ar-SA" smtClean="0"/>
              <a:pPr/>
              <a:t>13/06/1437</a:t>
            </a:fld>
            <a:endParaRPr lang="ar-SA" dirty="0"/>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dirty="0"/>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4773EFC9-9BC3-4CE9-AC37-BCF802FF4068}" type="slidenum">
              <a:rPr lang="ar-SA" smtClean="0"/>
              <a:pPr/>
              <a:t>‹#›</a:t>
            </a:fld>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920A009-F676-4D78-B67C-42C02717B01C}"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4773EFC9-9BC3-4CE9-AC37-BCF802FF4068}"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920A009-F676-4D78-B67C-42C02717B01C}"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4773EFC9-9BC3-4CE9-AC37-BCF802FF4068}"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C920A009-F676-4D78-B67C-42C02717B01C}" type="datetimeFigureOut">
              <a:rPr lang="ar-SA" smtClean="0"/>
              <a:pPr/>
              <a:t>13/06/1437</a:t>
            </a:fld>
            <a:endParaRPr lang="ar-SA" dirty="0"/>
          </a:p>
        </p:txBody>
      </p:sp>
      <p:sp>
        <p:nvSpPr>
          <p:cNvPr id="9" name="عنصر نائب لرقم الشريحة 8"/>
          <p:cNvSpPr>
            <a:spLocks noGrp="1"/>
          </p:cNvSpPr>
          <p:nvPr>
            <p:ph type="sldNum" sz="quarter" idx="15"/>
          </p:nvPr>
        </p:nvSpPr>
        <p:spPr/>
        <p:txBody>
          <a:bodyPr rtlCol="0"/>
          <a:lstStyle/>
          <a:p>
            <a:fld id="{4773EFC9-9BC3-4CE9-AC37-BCF802FF4068}" type="slidenum">
              <a:rPr lang="ar-SA" smtClean="0"/>
              <a:pPr/>
              <a:t>‹#›</a:t>
            </a:fld>
            <a:endParaRPr lang="ar-SA" dirty="0"/>
          </a:p>
        </p:txBody>
      </p:sp>
      <p:sp>
        <p:nvSpPr>
          <p:cNvPr id="10" name="عنصر نائب للتذييل 9"/>
          <p:cNvSpPr>
            <a:spLocks noGrp="1"/>
          </p:cNvSpPr>
          <p:nvPr>
            <p:ph type="ftr" sz="quarter" idx="16"/>
          </p:nvPr>
        </p:nvSpPr>
        <p:spPr/>
        <p:txBody>
          <a:bodyPr rtlCol="0"/>
          <a:lstStyle/>
          <a:p>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C920A009-F676-4D78-B67C-42C02717B01C}" type="datetimeFigureOut">
              <a:rPr lang="ar-SA" smtClean="0"/>
              <a:pPr/>
              <a:t>13/06/1437</a:t>
            </a:fld>
            <a:endParaRPr lang="ar-SA" dirty="0"/>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dirty="0"/>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4773EFC9-9BC3-4CE9-AC37-BCF802FF4068}"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C920A009-F676-4D78-B67C-42C02717B01C}" type="datetimeFigureOut">
              <a:rPr lang="ar-SA" smtClean="0"/>
              <a:pPr/>
              <a:t>13/06/1437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4773EFC9-9BC3-4CE9-AC37-BCF802FF4068}" type="slidenum">
              <a:rPr lang="ar-SA" smtClean="0"/>
              <a:pPr/>
              <a:t>‹#›</a:t>
            </a:fld>
            <a:endParaRPr lang="ar-SA" dirty="0"/>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C920A009-F676-4D78-B67C-42C02717B01C}" type="datetimeFigureOut">
              <a:rPr lang="ar-SA" smtClean="0"/>
              <a:pPr/>
              <a:t>13/06/1437</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4773EFC9-9BC3-4CE9-AC37-BCF802FF4068}" type="slidenum">
              <a:rPr lang="ar-SA" smtClean="0"/>
              <a:pPr/>
              <a:t>‹#›</a:t>
            </a:fld>
            <a:endParaRPr lang="ar-SA" dirty="0"/>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C920A009-F676-4D78-B67C-42C02717B01C}" type="datetimeFigureOut">
              <a:rPr lang="ar-SA" smtClean="0"/>
              <a:pPr/>
              <a:t>13/06/1437</a:t>
            </a:fld>
            <a:endParaRPr lang="ar-SA" dirty="0"/>
          </a:p>
        </p:txBody>
      </p:sp>
      <p:sp>
        <p:nvSpPr>
          <p:cNvPr id="7" name="عنصر نائب لرقم الشريحة 6"/>
          <p:cNvSpPr>
            <a:spLocks noGrp="1"/>
          </p:cNvSpPr>
          <p:nvPr>
            <p:ph type="sldNum" sz="quarter" idx="11"/>
          </p:nvPr>
        </p:nvSpPr>
        <p:spPr/>
        <p:txBody>
          <a:bodyPr rtlCol="0"/>
          <a:lstStyle/>
          <a:p>
            <a:fld id="{4773EFC9-9BC3-4CE9-AC37-BCF802FF4068}" type="slidenum">
              <a:rPr lang="ar-SA" smtClean="0"/>
              <a:pPr/>
              <a:t>‹#›</a:t>
            </a:fld>
            <a:endParaRPr lang="ar-SA" dirty="0"/>
          </a:p>
        </p:txBody>
      </p:sp>
      <p:sp>
        <p:nvSpPr>
          <p:cNvPr id="8" name="عنصر نائب للتذييل 7"/>
          <p:cNvSpPr>
            <a:spLocks noGrp="1"/>
          </p:cNvSpPr>
          <p:nvPr>
            <p:ph type="ftr" sz="quarter" idx="12"/>
          </p:nvPr>
        </p:nvSpPr>
        <p:spPr/>
        <p:txBody>
          <a:bodyPr rtlCol="0"/>
          <a:lstStyle/>
          <a:p>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920A009-F676-4D78-B67C-42C02717B01C}" type="datetimeFigureOut">
              <a:rPr lang="ar-SA" smtClean="0"/>
              <a:pPr/>
              <a:t>13/06/1437</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4773EFC9-9BC3-4CE9-AC37-BCF802FF4068}"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C920A009-F676-4D78-B67C-42C02717B01C}" type="datetimeFigureOut">
              <a:rPr lang="ar-SA" smtClean="0"/>
              <a:pPr/>
              <a:t>13/06/1437</a:t>
            </a:fld>
            <a:endParaRPr lang="ar-SA" dirty="0"/>
          </a:p>
        </p:txBody>
      </p:sp>
      <p:sp>
        <p:nvSpPr>
          <p:cNvPr id="22" name="عنصر نائب لرقم الشريحة 21"/>
          <p:cNvSpPr>
            <a:spLocks noGrp="1"/>
          </p:cNvSpPr>
          <p:nvPr>
            <p:ph type="sldNum" sz="quarter" idx="15"/>
          </p:nvPr>
        </p:nvSpPr>
        <p:spPr/>
        <p:txBody>
          <a:bodyPr rtlCol="0"/>
          <a:lstStyle/>
          <a:p>
            <a:fld id="{4773EFC9-9BC3-4CE9-AC37-BCF802FF4068}" type="slidenum">
              <a:rPr lang="ar-SA" smtClean="0"/>
              <a:pPr/>
              <a:t>‹#›</a:t>
            </a:fld>
            <a:endParaRPr lang="ar-SA" dirty="0"/>
          </a:p>
        </p:txBody>
      </p:sp>
      <p:sp>
        <p:nvSpPr>
          <p:cNvPr id="23" name="عنصر نائب للتذييل 22"/>
          <p:cNvSpPr>
            <a:spLocks noGrp="1"/>
          </p:cNvSpPr>
          <p:nvPr>
            <p:ph type="ftr" sz="quarter" idx="16"/>
          </p:nvPr>
        </p:nvSpPr>
        <p:spPr/>
        <p:txBody>
          <a:bodyPr rtlCol="0"/>
          <a:lstStyle/>
          <a:p>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dirty="0"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C920A009-F676-4D78-B67C-42C02717B01C}" type="datetimeFigureOut">
              <a:rPr lang="ar-SA" smtClean="0"/>
              <a:pPr/>
              <a:t>13/06/1437</a:t>
            </a:fld>
            <a:endParaRPr lang="ar-SA" dirty="0"/>
          </a:p>
        </p:txBody>
      </p:sp>
      <p:sp>
        <p:nvSpPr>
          <p:cNvPr id="18" name="عنصر نائب لرقم الشريحة 17"/>
          <p:cNvSpPr>
            <a:spLocks noGrp="1"/>
          </p:cNvSpPr>
          <p:nvPr>
            <p:ph type="sldNum" sz="quarter" idx="11"/>
          </p:nvPr>
        </p:nvSpPr>
        <p:spPr/>
        <p:txBody>
          <a:bodyPr rtlCol="0"/>
          <a:lstStyle/>
          <a:p>
            <a:fld id="{4773EFC9-9BC3-4CE9-AC37-BCF802FF4068}" type="slidenum">
              <a:rPr lang="ar-SA" smtClean="0"/>
              <a:pPr/>
              <a:t>‹#›</a:t>
            </a:fld>
            <a:endParaRPr lang="ar-SA" dirty="0"/>
          </a:p>
        </p:txBody>
      </p:sp>
      <p:sp>
        <p:nvSpPr>
          <p:cNvPr id="21" name="عنصر نائب للتذييل 20"/>
          <p:cNvSpPr>
            <a:spLocks noGrp="1"/>
          </p:cNvSpPr>
          <p:nvPr>
            <p:ph type="ftr" sz="quarter" idx="12"/>
          </p:nvPr>
        </p:nvSpPr>
        <p:spPr/>
        <p:txBody>
          <a:bodyPr rtlCol="0"/>
          <a:lstStyle/>
          <a:p>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920A009-F676-4D78-B67C-42C02717B01C}" type="datetimeFigureOut">
              <a:rPr lang="ar-SA" smtClean="0"/>
              <a:pPr/>
              <a:t>13/06/1437</a:t>
            </a:fld>
            <a:endParaRPr lang="ar-SA" dirty="0"/>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dirty="0"/>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73EFC9-9BC3-4CE9-AC37-BCF802FF4068}"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ar.wikibooks.org/wiki/%D9%85%D9%84%D9%81:%D8%A7%D9%84%D8%B3%D8%A8%D9%88%D8%B1%D8%A9_%D8%A7%D9%84%D8%AA%D9%81%D8%A7%D8%B9%D9%84%D9%8A%D8%A9_%D8%A7%D9%84%D9%81%D8%B5%D9%84_%D8%A7%D9%84%D8%AB%D8%A7%D9%86%D9%8A.jpg" TargetMode="Externa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483129" y="1700808"/>
            <a:ext cx="4825175" cy="3416320"/>
          </a:xfrm>
          <a:prstGeom prst="rect">
            <a:avLst/>
          </a:prstGeom>
          <a:noFill/>
        </p:spPr>
        <p:txBody>
          <a:bodyPr wrap="square">
            <a:spAutoFit/>
          </a:bodyPr>
          <a:lstStyle/>
          <a:p>
            <a:pPr algn="ctr">
              <a:defRPr/>
            </a:pPr>
            <a:endParaRPr lang="ar-EG"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 </a:t>
            </a:r>
            <a:r>
              <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فايزة بسيوني </a:t>
            </a:r>
          </a:p>
        </p:txBody>
      </p:sp>
      <p:sp>
        <p:nvSpPr>
          <p:cNvPr id="6" name="مستطيل 5"/>
          <p:cNvSpPr/>
          <p:nvPr/>
        </p:nvSpPr>
        <p:spPr>
          <a:xfrm>
            <a:off x="1614312" y="116632"/>
            <a:ext cx="612604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ar-EG" sz="5400" b="1" dirty="0" smtClean="0">
              <a:ln/>
              <a:solidFill>
                <a:schemeClr val="tx1"/>
              </a:solidFill>
            </a:endParaRPr>
          </a:p>
          <a:p>
            <a:pPr algn="ctr">
              <a:defRPr/>
            </a:pPr>
            <a:r>
              <a:rPr lang="ar-SA" sz="5400" b="1" dirty="0" smtClean="0">
                <a:ln/>
                <a:solidFill>
                  <a:schemeClr val="tx1"/>
                </a:solidFill>
              </a:rPr>
              <a:t>أنواع </a:t>
            </a:r>
            <a:r>
              <a:rPr lang="ar-SA" sz="5400" b="1" dirty="0">
                <a:ln/>
                <a:solidFill>
                  <a:schemeClr val="tx1"/>
                </a:solidFill>
              </a:rPr>
              <a:t>الوسائل التي يمكن </a:t>
            </a:r>
            <a:r>
              <a:rPr lang="ar-SA" sz="5400" b="1" dirty="0" smtClean="0">
                <a:ln/>
                <a:solidFill>
                  <a:schemeClr val="tx1"/>
                </a:solidFill>
              </a:rPr>
              <a:t>استخدام</a:t>
            </a:r>
            <a:r>
              <a:rPr lang="ar-EG" sz="5400" b="1" dirty="0" smtClean="0">
                <a:ln/>
                <a:solidFill>
                  <a:schemeClr val="tx1"/>
                </a:solidFill>
              </a:rPr>
              <a:t>ها</a:t>
            </a:r>
            <a:r>
              <a:rPr lang="ar-SA" sz="5400" b="1" dirty="0" smtClean="0">
                <a:ln/>
                <a:solidFill>
                  <a:schemeClr val="tx1"/>
                </a:solidFill>
              </a:rPr>
              <a:t> </a:t>
            </a:r>
            <a:endParaRPr lang="ar-EG" sz="5400" b="1" dirty="0" smtClean="0">
              <a:ln/>
              <a:solidFill>
                <a:schemeClr val="tx1"/>
              </a:solidFill>
            </a:endParaRPr>
          </a:p>
          <a:p>
            <a:pPr algn="ctr">
              <a:defRPr/>
            </a:pPr>
            <a:r>
              <a:rPr lang="ar-SA" sz="5400" b="1" dirty="0" smtClean="0">
                <a:ln/>
                <a:solidFill>
                  <a:schemeClr val="tx1"/>
                </a:solidFill>
              </a:rPr>
              <a:t>في </a:t>
            </a:r>
            <a:r>
              <a:rPr lang="ar-SA" sz="5400" b="1" dirty="0">
                <a:ln/>
                <a:solidFill>
                  <a:schemeClr val="tx1"/>
                </a:solidFill>
              </a:rPr>
              <a:t>الدراسات الاجتماعية</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150" y="2276475"/>
            <a:ext cx="8805863" cy="1908175"/>
          </a:xfrm>
          <a:prstGeom prst="rect">
            <a:avLst/>
          </a:prstGeom>
          <a:noFill/>
        </p:spPr>
        <p:txBody>
          <a:bodyPr>
            <a:spAutoFit/>
          </a:bodyPr>
          <a:lstStyle/>
          <a:p>
            <a:pPr algn="just">
              <a:defRPr/>
            </a:pPr>
            <a:r>
              <a:rPr lang="ar-SA" sz="3200" dirty="0">
                <a:solidFill>
                  <a:srgbClr val="0000FF"/>
                </a:solidFill>
                <a:effectLst>
                  <a:outerShdw blurRad="38100" dist="38100" dir="2700000" algn="tl">
                    <a:srgbClr val="000000">
                      <a:alpha val="43137"/>
                    </a:srgbClr>
                  </a:outerShdw>
                </a:effectLst>
                <a:cs typeface="Sultan bold" pitchFamily="2" charset="-78"/>
              </a:rPr>
              <a:t>وضوح المعلومات والأفكار والمعاني والإكثار من الأمثلة والتفصيلات .</a:t>
            </a:r>
          </a:p>
          <a:p>
            <a:pPr algn="just">
              <a:defRPr/>
            </a:pPr>
            <a:r>
              <a:rPr lang="ar-SA" sz="3200" dirty="0">
                <a:solidFill>
                  <a:srgbClr val="0000FF"/>
                </a:solidFill>
                <a:effectLst>
                  <a:outerShdw blurRad="38100" dist="38100" dir="2700000" algn="tl">
                    <a:srgbClr val="000000">
                      <a:alpha val="43137"/>
                    </a:srgbClr>
                  </a:outerShdw>
                </a:effectLst>
                <a:cs typeface="Sultan bold" pitchFamily="2" charset="-78"/>
              </a:rPr>
              <a:t>كفاية مادة الكتاب العلمية وشمولها على الموضوعات – ينبغي أن تكون لغة </a:t>
            </a:r>
          </a:p>
          <a:p>
            <a:pPr algn="just">
              <a:defRPr/>
            </a:pPr>
            <a:r>
              <a:rPr lang="ar-SA" sz="3200" dirty="0">
                <a:solidFill>
                  <a:srgbClr val="0000FF"/>
                </a:solidFill>
                <a:effectLst>
                  <a:outerShdw blurRad="38100" dist="38100" dir="2700000" algn="tl">
                    <a:srgbClr val="000000">
                      <a:alpha val="43137"/>
                    </a:srgbClr>
                  </a:outerShdw>
                </a:effectLst>
                <a:cs typeface="Sultan bold" pitchFamily="2" charset="-78"/>
              </a:rPr>
              <a:t>الكتاب مناسبة لمستوى نضج التلاميذ من حيث المعلومات </a:t>
            </a:r>
            <a:r>
              <a:rPr lang="ar-SA" sz="5400" dirty="0">
                <a:solidFill>
                  <a:srgbClr val="0000FF"/>
                </a:solidFill>
                <a:effectLst>
                  <a:outerShdw blurRad="38100" dist="38100" dir="2700000" algn="tl">
                    <a:srgbClr val="000000">
                      <a:alpha val="43137"/>
                    </a:srgbClr>
                  </a:outerShdw>
                </a:effectLst>
                <a:cs typeface="Sultan bold" pitchFamily="2" charset="-78"/>
              </a:rPr>
              <a:t>.</a:t>
            </a:r>
          </a:p>
        </p:txBody>
      </p:sp>
      <p:sp>
        <p:nvSpPr>
          <p:cNvPr id="6" name="مستطيل 5"/>
          <p:cNvSpPr/>
          <p:nvPr/>
        </p:nvSpPr>
        <p:spPr>
          <a:xfrm>
            <a:off x="846461" y="1268760"/>
            <a:ext cx="7451078" cy="70788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buFontTx/>
              <a:buChar char="-"/>
              <a:defRPr/>
            </a:pPr>
            <a:r>
              <a:rPr lang="ar-SA" sz="4000" cap="small" dirty="0">
                <a:solidFill>
                  <a:srgbClr val="C00000"/>
                </a:solidFill>
                <a:effectLst>
                  <a:outerShdw blurRad="38100" dist="38100" dir="2700000" algn="tl">
                    <a:srgbClr val="000000">
                      <a:alpha val="43137"/>
                    </a:srgbClr>
                  </a:outerShdw>
                </a:effectLst>
                <a:latin typeface="Andalus" pitchFamily="18" charset="-78"/>
                <a:cs typeface="Andalus" pitchFamily="18" charset="-78"/>
              </a:rPr>
              <a:t>الشروط الواجب توافرها في الكتاب المدرسي :</a:t>
            </a:r>
          </a:p>
        </p:txBody>
      </p:sp>
      <p:pic>
        <p:nvPicPr>
          <p:cNvPr id="17412" name="صورة 1"/>
          <p:cNvPicPr>
            <a:picLocks noChangeAspect="1"/>
          </p:cNvPicPr>
          <p:nvPr/>
        </p:nvPicPr>
        <p:blipFill>
          <a:blip r:embed="rId2" cstate="print"/>
          <a:srcRect/>
          <a:stretch>
            <a:fillRect/>
          </a:stretch>
        </p:blipFill>
        <p:spPr bwMode="auto">
          <a:xfrm>
            <a:off x="203200" y="4437063"/>
            <a:ext cx="3432175" cy="23034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825725" y="188640"/>
            <a:ext cx="1970411" cy="923330"/>
          </a:xfrm>
          <a:prstGeom prst="rect">
            <a:avLst/>
          </a:prstGeom>
          <a:noFill/>
        </p:spPr>
        <p:txBody>
          <a:bodyPr wrap="none">
            <a:spAutoFit/>
          </a:bodyPr>
          <a:lstStyle/>
          <a:p>
            <a:pPr>
              <a:defRPr/>
            </a:pPr>
            <a:r>
              <a:rPr lang="ar-SA" sz="5400" b="1" dirty="0">
                <a:solidFill>
                  <a:schemeClr val="accent1">
                    <a:lumMod val="75000"/>
                  </a:schemeClr>
                </a:solidFill>
                <a:effectLst>
                  <a:outerShdw blurRad="38100" dist="38100" dir="2700000" algn="tl">
                    <a:srgbClr val="000000">
                      <a:alpha val="43137"/>
                    </a:srgbClr>
                  </a:outerShdw>
                </a:effectLst>
                <a:latin typeface="Andalus" pitchFamily="18" charset="-78"/>
                <a:cs typeface="Andalus" pitchFamily="18" charset="-78"/>
              </a:rPr>
              <a:t>الأطـلـــــس</a:t>
            </a:r>
            <a:endParaRPr lang="ar-SA" sz="5400" b="1" dirty="0">
              <a:ln w="10541" cmpd="sng">
                <a:solidFill>
                  <a:srgbClr val="7D7D7D">
                    <a:tint val="100000"/>
                    <a:shade val="100000"/>
                    <a:satMod val="110000"/>
                  </a:srgbClr>
                </a:solidFill>
                <a:prstDash val="solid"/>
              </a:ln>
              <a:solidFill>
                <a:schemeClr val="accent1">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4" name="مستطيل 3"/>
          <p:cNvSpPr/>
          <p:nvPr/>
        </p:nvSpPr>
        <p:spPr>
          <a:xfrm>
            <a:off x="35496" y="1052736"/>
            <a:ext cx="8496944" cy="397031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SA" sz="2800" b="1" dirty="0">
                <a:solidFill>
                  <a:schemeClr val="tx2">
                    <a:lumMod val="50000"/>
                  </a:schemeClr>
                </a:solidFill>
              </a:rPr>
              <a:t>هو عبارة عن كتاب يحوي مجموعة خرائط جغرافية عن الأرض مرتبطة بموضوع محدد .</a:t>
            </a:r>
          </a:p>
          <a:p>
            <a:pPr>
              <a:defRPr/>
            </a:pPr>
            <a:r>
              <a:rPr lang="ar-SA" sz="2800" b="1" dirty="0">
                <a:solidFill>
                  <a:schemeClr val="tx2">
                    <a:lumMod val="50000"/>
                  </a:schemeClr>
                </a:solidFill>
              </a:rPr>
              <a:t> فقد تكون خرائط عامة مثل أطلس العالم أو خرائط عن قارة بذاتها أو إقليم بذاته، مثل أطلس أفريقيا وأطلس العالم العربي أو ربما يكون الأطلس يحوي خرائط خاصة بدولة ما أو تقسيم إداري أصغر كالمحافظات والولايات .</a:t>
            </a:r>
          </a:p>
          <a:p>
            <a:pPr>
              <a:defRPr/>
            </a:pPr>
            <a:r>
              <a:rPr lang="ar-SA" sz="2800" b="1" dirty="0">
                <a:solidFill>
                  <a:schemeClr val="tx2">
                    <a:lumMod val="50000"/>
                  </a:schemeClr>
                </a:solidFill>
              </a:rPr>
              <a:t>ومع تقدم التكنولوجيا، أصبح الأطلس منتشراً على أقراص مدمجة، في محاولة لإحلال الأطلس الإليكتروني على الحاسب بدلاً من الأطالس القديمة.</a:t>
            </a:r>
          </a:p>
        </p:txBody>
      </p:sp>
      <p:pic>
        <p:nvPicPr>
          <p:cNvPr id="18436" name="صورة 1"/>
          <p:cNvPicPr>
            <a:picLocks noChangeAspect="1"/>
          </p:cNvPicPr>
          <p:nvPr/>
        </p:nvPicPr>
        <p:blipFill>
          <a:blip r:embed="rId3" cstate="print"/>
          <a:srcRect/>
          <a:stretch>
            <a:fillRect/>
          </a:stretch>
        </p:blipFill>
        <p:spPr bwMode="auto">
          <a:xfrm>
            <a:off x="250825" y="4652963"/>
            <a:ext cx="5545138" cy="21367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63713" y="-173038"/>
            <a:ext cx="7345362" cy="1081088"/>
          </a:xfrm>
        </p:spPr>
        <p:txBody>
          <a:bodyPr/>
          <a:lstStyle/>
          <a:p>
            <a:pPr algn="just" eaLnBrk="1" fontAlgn="auto" hangingPunct="1">
              <a:spcAft>
                <a:spcPts val="0"/>
              </a:spcAft>
              <a:defRPr/>
            </a:pPr>
            <a:r>
              <a:rPr lang="ar-SA" sz="3600" dirty="0" smtClean="0">
                <a:effectLst>
                  <a:outerShdw blurRad="38100" dist="38100" dir="2700000" algn="tl">
                    <a:srgbClr val="000000">
                      <a:alpha val="43137"/>
                    </a:srgbClr>
                  </a:outerShdw>
                </a:effectLst>
                <a:cs typeface="Fanan" pitchFamily="2" charset="-78"/>
              </a:rPr>
              <a:t>أنواع الأطالس وفوائدها :</a:t>
            </a:r>
            <a:endParaRPr lang="ar-SA" sz="3600" dirty="0">
              <a:effectLst>
                <a:outerShdw blurRad="38100" dist="38100" dir="2700000" algn="tl">
                  <a:srgbClr val="000000">
                    <a:alpha val="43137"/>
                  </a:srgbClr>
                </a:outerShdw>
              </a:effectLst>
              <a:cs typeface="Fanan" pitchFamily="2" charset="-78"/>
            </a:endParaRPr>
          </a:p>
        </p:txBody>
      </p:sp>
      <p:sp>
        <p:nvSpPr>
          <p:cNvPr id="3" name="عنوان فرعي 2"/>
          <p:cNvSpPr>
            <a:spLocks noGrp="1"/>
          </p:cNvSpPr>
          <p:nvPr>
            <p:ph type="subTitle" idx="1"/>
          </p:nvPr>
        </p:nvSpPr>
        <p:spPr>
          <a:xfrm>
            <a:off x="755650" y="2349500"/>
            <a:ext cx="8280400" cy="1223963"/>
          </a:xfrm>
        </p:spPr>
        <p:txBody>
          <a:bodyPr>
            <a:normAutofit/>
          </a:bodyPr>
          <a:lstStyle/>
          <a:p>
            <a:pPr algn="r" eaLnBrk="1" fontAlgn="auto" hangingPunct="1">
              <a:spcAft>
                <a:spcPts val="0"/>
              </a:spcAft>
              <a:buFont typeface="Wingdings"/>
              <a:buNone/>
              <a:defRPr/>
            </a:pPr>
            <a:r>
              <a:rPr lang="ar-SA" sz="2200" dirty="0" smtClean="0">
                <a:solidFill>
                  <a:schemeClr val="accent1">
                    <a:lumMod val="50000"/>
                  </a:schemeClr>
                </a:solidFill>
              </a:rPr>
              <a:t>ومن </a:t>
            </a:r>
            <a:r>
              <a:rPr lang="ar-SA" sz="2200" dirty="0">
                <a:solidFill>
                  <a:schemeClr val="accent1">
                    <a:lumMod val="50000"/>
                  </a:schemeClr>
                </a:solidFill>
              </a:rPr>
              <a:t>الامثلة عليها :</a:t>
            </a:r>
          </a:p>
          <a:p>
            <a:pPr algn="r" eaLnBrk="1" fontAlgn="auto" hangingPunct="1">
              <a:spcAft>
                <a:spcPts val="0"/>
              </a:spcAft>
              <a:buFont typeface="Wingdings"/>
              <a:buNone/>
              <a:defRPr/>
            </a:pPr>
            <a:r>
              <a:rPr lang="ar-SA" sz="1900" dirty="0" smtClean="0">
                <a:solidFill>
                  <a:schemeClr val="accent2">
                    <a:lumMod val="50000"/>
                  </a:schemeClr>
                </a:solidFill>
              </a:rPr>
              <a:t>1- أطلس </a:t>
            </a:r>
            <a:r>
              <a:rPr lang="ar-SA" sz="1900" dirty="0">
                <a:solidFill>
                  <a:schemeClr val="accent2">
                    <a:lumMod val="50000"/>
                  </a:schemeClr>
                </a:solidFill>
              </a:rPr>
              <a:t>تاريخ الإسلام / حسن مؤنس </a:t>
            </a:r>
          </a:p>
          <a:p>
            <a:pPr algn="r" eaLnBrk="1" fontAlgn="auto" hangingPunct="1">
              <a:spcAft>
                <a:spcPts val="0"/>
              </a:spcAft>
              <a:buFont typeface="Wingdings"/>
              <a:buNone/>
              <a:defRPr/>
            </a:pPr>
            <a:r>
              <a:rPr lang="ar-SA" sz="1900" dirty="0" smtClean="0">
                <a:solidFill>
                  <a:schemeClr val="accent2">
                    <a:lumMod val="50000"/>
                  </a:schemeClr>
                </a:solidFill>
              </a:rPr>
              <a:t>2- أطلس </a:t>
            </a:r>
            <a:r>
              <a:rPr lang="ar-SA" sz="1900" dirty="0">
                <a:solidFill>
                  <a:schemeClr val="accent2">
                    <a:lumMod val="50000"/>
                  </a:schemeClr>
                </a:solidFill>
              </a:rPr>
              <a:t>التاريخ العربي / شوقي أبو </a:t>
            </a:r>
            <a:r>
              <a:rPr lang="ar-SA" sz="1900" dirty="0" smtClean="0">
                <a:solidFill>
                  <a:schemeClr val="accent2">
                    <a:lumMod val="50000"/>
                  </a:schemeClr>
                </a:solidFill>
              </a:rPr>
              <a:t>خليل</a:t>
            </a:r>
            <a:endParaRPr lang="ar-SA" dirty="0">
              <a:solidFill>
                <a:srgbClr val="0000FF"/>
              </a:solidFill>
            </a:endParaRPr>
          </a:p>
        </p:txBody>
      </p:sp>
      <p:sp>
        <p:nvSpPr>
          <p:cNvPr id="4" name="مستطيل 3"/>
          <p:cNvSpPr/>
          <p:nvPr/>
        </p:nvSpPr>
        <p:spPr>
          <a:xfrm>
            <a:off x="6660232" y="910461"/>
            <a:ext cx="2473754"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3600" dirty="0">
                <a:solidFill>
                  <a:schemeClr val="accent4">
                    <a:lumMod val="50000"/>
                  </a:schemeClr>
                </a:solidFill>
              </a:rPr>
              <a:t>أطالس تاريخية:</a:t>
            </a:r>
            <a:endParaRPr lang="ar-SA" sz="3600" b="1" dirty="0">
              <a:ln w="11430"/>
              <a:solidFill>
                <a:schemeClr val="accent4">
                  <a:lumMod val="50000"/>
                </a:schemeClr>
              </a:solidFill>
              <a:effectLst>
                <a:outerShdw blurRad="80000" dist="40000" dir="5040000" algn="tl">
                  <a:srgbClr val="000000">
                    <a:alpha val="30000"/>
                  </a:srgbClr>
                </a:outerShdw>
              </a:effectLst>
            </a:endParaRPr>
          </a:p>
        </p:txBody>
      </p:sp>
      <p:sp>
        <p:nvSpPr>
          <p:cNvPr id="5" name="مستطيل 4"/>
          <p:cNvSpPr/>
          <p:nvPr/>
        </p:nvSpPr>
        <p:spPr>
          <a:xfrm>
            <a:off x="179388" y="1484313"/>
            <a:ext cx="8856662" cy="831850"/>
          </a:xfrm>
          <a:prstGeom prst="rect">
            <a:avLst/>
          </a:prstGeom>
          <a:noFill/>
        </p:spPr>
        <p:txBody>
          <a:bodyPr>
            <a:spAutoFit/>
          </a:bodyPr>
          <a:lstStyle/>
          <a:p>
            <a:pPr>
              <a:defRPr/>
            </a:pPr>
            <a:r>
              <a:rPr lang="ar-SA" sz="2400" dirty="0" smtClean="0">
                <a:solidFill>
                  <a:schemeClr val="accent5">
                    <a:lumMod val="50000"/>
                  </a:schemeClr>
                </a:solidFill>
              </a:rPr>
              <a:t>و </a:t>
            </a:r>
            <a:r>
              <a:rPr lang="ar-SA" sz="2400" dirty="0">
                <a:solidFill>
                  <a:schemeClr val="accent5">
                    <a:lumMod val="50000"/>
                  </a:schemeClr>
                </a:solidFill>
              </a:rPr>
              <a:t>تتميز الاطالس التاريخية بنوعية المعلومات التي تحتويها ؛ حيث تقدم سرداً لمجموعة من الاحداث والمواقع التاريخية مدعمة بالخرائط التوضيحية التي تصف الاحداث والأماكن </a:t>
            </a:r>
          </a:p>
        </p:txBody>
      </p:sp>
      <p:sp>
        <p:nvSpPr>
          <p:cNvPr id="7" name="مستطيل 6"/>
          <p:cNvSpPr/>
          <p:nvPr/>
        </p:nvSpPr>
        <p:spPr>
          <a:xfrm>
            <a:off x="6606698" y="3646765"/>
            <a:ext cx="2529860"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3600" dirty="0">
                <a:solidFill>
                  <a:schemeClr val="accent4">
                    <a:lumMod val="50000"/>
                  </a:schemeClr>
                </a:solidFill>
              </a:rPr>
              <a:t>أطالس جغرافية:</a:t>
            </a:r>
            <a:endParaRPr lang="ar-SA" sz="3600" b="1" dirty="0">
              <a:ln w="11430"/>
              <a:solidFill>
                <a:schemeClr val="accent4">
                  <a:lumMod val="50000"/>
                </a:schemeClr>
              </a:solidFill>
              <a:effectLst>
                <a:outerShdw blurRad="80000" dist="40000" dir="5040000" algn="tl">
                  <a:srgbClr val="000000">
                    <a:alpha val="30000"/>
                  </a:srgbClr>
                </a:outerShdw>
              </a:effectLst>
            </a:endParaRPr>
          </a:p>
        </p:txBody>
      </p:sp>
      <p:sp>
        <p:nvSpPr>
          <p:cNvPr id="8" name="مستطيل 7"/>
          <p:cNvSpPr/>
          <p:nvPr/>
        </p:nvSpPr>
        <p:spPr>
          <a:xfrm>
            <a:off x="-756592" y="4254187"/>
            <a:ext cx="9897366"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SA" sz="2400" dirty="0" smtClean="0">
                <a:solidFill>
                  <a:srgbClr val="002060"/>
                </a:solidFill>
              </a:rPr>
              <a:t>وتعد </a:t>
            </a:r>
            <a:r>
              <a:rPr lang="ar-SA" sz="2400" dirty="0">
                <a:solidFill>
                  <a:srgbClr val="002060"/>
                </a:solidFill>
              </a:rPr>
              <a:t>الاطالس الجغرافية أكثر أنواع الاطالس انتشاراً فهي تقدم معلومات جغرافية </a:t>
            </a:r>
            <a:endParaRPr lang="ar-SA" sz="2400" dirty="0" smtClean="0">
              <a:solidFill>
                <a:srgbClr val="002060"/>
              </a:solidFill>
            </a:endParaRPr>
          </a:p>
          <a:p>
            <a:pPr>
              <a:defRPr/>
            </a:pPr>
            <a:r>
              <a:rPr lang="ar-SA" sz="2400" dirty="0" smtClean="0">
                <a:solidFill>
                  <a:srgbClr val="002060"/>
                </a:solidFill>
              </a:rPr>
              <a:t>كأنواع </a:t>
            </a:r>
            <a:r>
              <a:rPr lang="ar-SA" sz="2400" dirty="0">
                <a:solidFill>
                  <a:srgbClr val="002060"/>
                </a:solidFill>
              </a:rPr>
              <a:t>التضاريس والمناخات وتوزيع المياه والغابات في مناطق العالم.</a:t>
            </a:r>
            <a:endParaRPr lang="ar-SA" sz="2400" b="1" dirty="0">
              <a:ln w="11430"/>
              <a:solidFill>
                <a:srgbClr val="002060"/>
              </a:solidFill>
              <a:effectLst>
                <a:outerShdw blurRad="50800" dist="39000" dir="5460000" algn="tl">
                  <a:srgbClr val="000000">
                    <a:alpha val="38000"/>
                  </a:srgbClr>
                </a:outerShdw>
              </a:effectLst>
            </a:endParaRPr>
          </a:p>
        </p:txBody>
      </p:sp>
      <p:sp>
        <p:nvSpPr>
          <p:cNvPr id="9" name="مستطيل 8"/>
          <p:cNvSpPr/>
          <p:nvPr/>
        </p:nvSpPr>
        <p:spPr>
          <a:xfrm>
            <a:off x="0" y="5157788"/>
            <a:ext cx="9036050" cy="1200150"/>
          </a:xfrm>
          <a:prstGeom prst="rect">
            <a:avLst/>
          </a:prstGeom>
          <a:noFill/>
        </p:spPr>
        <p:txBody>
          <a:bodyPr>
            <a:spAutoFit/>
          </a:bodyPr>
          <a:lstStyle/>
          <a:p>
            <a:pPr fontAlgn="auto">
              <a:spcAft>
                <a:spcPts val="0"/>
              </a:spcAft>
              <a:defRPr/>
            </a:pPr>
            <a:r>
              <a:rPr lang="ar-SA" sz="2400" b="1" dirty="0">
                <a:solidFill>
                  <a:schemeClr val="accent1">
                    <a:lumMod val="50000"/>
                  </a:schemeClr>
                </a:solidFill>
              </a:rPr>
              <a:t>ومن الامثلة عليها :</a:t>
            </a:r>
            <a:r>
              <a:rPr lang="ar-SA" sz="2400" dirty="0">
                <a:solidFill>
                  <a:schemeClr val="accent2">
                    <a:lumMod val="50000"/>
                  </a:schemeClr>
                </a:solidFill>
              </a:rPr>
              <a:t/>
            </a:r>
            <a:br>
              <a:rPr lang="ar-SA" sz="2400" dirty="0">
                <a:solidFill>
                  <a:schemeClr val="accent2">
                    <a:lumMod val="50000"/>
                  </a:schemeClr>
                </a:solidFill>
              </a:rPr>
            </a:br>
            <a:r>
              <a:rPr lang="ar-SA" sz="2400" dirty="0">
                <a:solidFill>
                  <a:schemeClr val="accent2">
                    <a:lumMod val="50000"/>
                  </a:schemeClr>
                </a:solidFill>
              </a:rPr>
              <a:t>أطلس المملكة العربية السعودية الجغرافي / ناصر محمد السلمي ، وآخرون</a:t>
            </a:r>
            <a:br>
              <a:rPr lang="ar-SA" sz="2400" dirty="0">
                <a:solidFill>
                  <a:schemeClr val="accent2">
                    <a:lumMod val="50000"/>
                  </a:schemeClr>
                </a:solidFill>
              </a:rPr>
            </a:br>
            <a:r>
              <a:rPr lang="ar-SA" sz="2400" dirty="0">
                <a:solidFill>
                  <a:schemeClr val="accent2">
                    <a:lumMod val="50000"/>
                  </a:schemeClr>
                </a:solidFill>
              </a:rPr>
              <a:t>أطلس جغرافية العالم ، وهو برنامج حاسوبي من إصدار الخطيب للبرامج ، عام 1422هـ</a:t>
            </a:r>
          </a:p>
        </p:txBody>
      </p:sp>
      <p:pic>
        <p:nvPicPr>
          <p:cNvPr id="6" name="صورة 5"/>
          <p:cNvPicPr>
            <a:picLocks noChangeAspect="1"/>
          </p:cNvPicPr>
          <p:nvPr/>
        </p:nvPicPr>
        <p:blipFill>
          <a:blip r:embed="rId2" cstate="print">
            <a:extLst/>
          </a:blip>
          <a:stretch>
            <a:fillRect/>
          </a:stretch>
        </p:blipFill>
        <p:spPr>
          <a:xfrm>
            <a:off x="2033017" y="2362100"/>
            <a:ext cx="2466975" cy="1847850"/>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blip>
          <a:stretch>
            <a:fillRect/>
          </a:stretch>
        </p:blipFill>
        <p:spPr>
          <a:xfrm>
            <a:off x="107504" y="2132856"/>
            <a:ext cx="2905071" cy="1963210"/>
          </a:xfrm>
          <a:prstGeom prst="rect">
            <a:avLst/>
          </a:prstGeom>
          <a:ln>
            <a:noFill/>
          </a:ln>
          <a:effectLst>
            <a:softEdge rad="112500"/>
          </a:effectLst>
        </p:spPr>
      </p:pic>
      <p:sp>
        <p:nvSpPr>
          <p:cNvPr id="4" name="مستطيل 3"/>
          <p:cNvSpPr/>
          <p:nvPr/>
        </p:nvSpPr>
        <p:spPr>
          <a:xfrm>
            <a:off x="-576064" y="4235604"/>
            <a:ext cx="9396536"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ar-SA" sz="2400" dirty="0">
                <a:solidFill>
                  <a:srgbClr val="FF0000"/>
                </a:solidFill>
                <a:cs typeface="Akhbar MT" pitchFamily="2" charset="-78"/>
              </a:rPr>
              <a:t> </a:t>
            </a:r>
            <a:r>
              <a:rPr lang="ar-SA" sz="2400" b="1" dirty="0">
                <a:solidFill>
                  <a:schemeClr val="accent2">
                    <a:lumMod val="50000"/>
                  </a:schemeClr>
                </a:solidFill>
                <a:cs typeface="Akhbar MT" pitchFamily="2" charset="-78"/>
              </a:rPr>
              <a:t>يهتم هذا النوع من الاطالس بالمجالات السياسية كترسيم الحدود الدولية والبرية ومواقع المدن الكبرى و</a:t>
            </a:r>
          </a:p>
          <a:p>
            <a:pPr fontAlgn="auto">
              <a:spcAft>
                <a:spcPts val="0"/>
              </a:spcAft>
              <a:defRPr/>
            </a:pPr>
            <a:r>
              <a:rPr lang="ar-SA" sz="2400" b="1" dirty="0">
                <a:solidFill>
                  <a:schemeClr val="accent2">
                    <a:lumMod val="50000"/>
                  </a:schemeClr>
                </a:solidFill>
                <a:cs typeface="Akhbar MT" pitchFamily="2" charset="-78"/>
              </a:rPr>
              <a:t>عواصم الدول. كما تقدم معلومات ذات علاقة بأنظمة الحكم مؤسساته.</a:t>
            </a:r>
            <a:br>
              <a:rPr lang="ar-SA" sz="2400" b="1" dirty="0">
                <a:solidFill>
                  <a:schemeClr val="accent2">
                    <a:lumMod val="50000"/>
                  </a:schemeClr>
                </a:solidFill>
                <a:cs typeface="Akhbar MT" pitchFamily="2" charset="-78"/>
              </a:rPr>
            </a:br>
            <a:r>
              <a:rPr lang="ar-SA" sz="2400" b="1" dirty="0">
                <a:solidFill>
                  <a:schemeClr val="accent2">
                    <a:lumMod val="50000"/>
                  </a:schemeClr>
                </a:solidFill>
                <a:cs typeface="Akhbar MT" pitchFamily="2" charset="-78"/>
              </a:rPr>
              <a:t>فعلى سبيل المثال يقدم موقع الموسوعة الجغرافية معلومات وإحصائيات هامة وخرائط سياسية لمختلف دول </a:t>
            </a:r>
          </a:p>
          <a:p>
            <a:pPr fontAlgn="auto">
              <a:spcAft>
                <a:spcPts val="0"/>
              </a:spcAft>
              <a:defRPr/>
            </a:pPr>
            <a:r>
              <a:rPr lang="ar-SA" sz="2400" b="1" dirty="0">
                <a:solidFill>
                  <a:schemeClr val="accent2">
                    <a:lumMod val="50000"/>
                  </a:schemeClr>
                </a:solidFill>
                <a:cs typeface="Akhbar MT" pitchFamily="2" charset="-78"/>
              </a:rPr>
              <a:t>العالم.</a:t>
            </a:r>
          </a:p>
        </p:txBody>
      </p:sp>
      <p:sp>
        <p:nvSpPr>
          <p:cNvPr id="5" name="مستطيل 4"/>
          <p:cNvSpPr/>
          <p:nvPr/>
        </p:nvSpPr>
        <p:spPr>
          <a:xfrm>
            <a:off x="5268024" y="260648"/>
            <a:ext cx="3480440"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4800" dirty="0">
                <a:solidFill>
                  <a:schemeClr val="bg2">
                    <a:lumMod val="50000"/>
                  </a:schemeClr>
                </a:solidFill>
                <a:effectLst>
                  <a:outerShdw blurRad="38100" dist="38100" dir="2700000" algn="tl">
                    <a:srgbClr val="000000">
                      <a:alpha val="43137"/>
                    </a:srgbClr>
                  </a:outerShdw>
                </a:effectLst>
              </a:rPr>
              <a:t>أطالس اجتماعية:</a:t>
            </a:r>
            <a:endParaRPr lang="ar-SA" sz="4800" b="1" dirty="0">
              <a:ln w="11430"/>
              <a:solidFill>
                <a:schemeClr val="bg2">
                  <a:lumMod val="50000"/>
                </a:schemeClr>
              </a:solidFill>
              <a:effectLst>
                <a:outerShdw blurRad="38100" dist="38100" dir="2700000" algn="tl">
                  <a:srgbClr val="000000">
                    <a:alpha val="43137"/>
                  </a:srgbClr>
                </a:outerShdw>
              </a:effectLst>
            </a:endParaRPr>
          </a:p>
        </p:txBody>
      </p:sp>
      <p:sp>
        <p:nvSpPr>
          <p:cNvPr id="6" name="مستطيل 5"/>
          <p:cNvSpPr/>
          <p:nvPr/>
        </p:nvSpPr>
        <p:spPr>
          <a:xfrm>
            <a:off x="-1764704" y="980728"/>
            <a:ext cx="10611172"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SA" sz="2400" b="1" dirty="0">
                <a:solidFill>
                  <a:schemeClr val="accent2">
                    <a:lumMod val="50000"/>
                  </a:schemeClr>
                </a:solidFill>
                <a:cs typeface="Akhbar MT" pitchFamily="2" charset="-78"/>
              </a:rPr>
              <a:t>وهي تناقش بوجه عام الخصائص الاجتماعية للسكان وكذلك نسب التوزيع السكاني بناء على جوانب متعددة </a:t>
            </a:r>
          </a:p>
          <a:p>
            <a:pPr>
              <a:defRPr/>
            </a:pPr>
            <a:r>
              <a:rPr lang="ar-SA" sz="2400" b="1" dirty="0">
                <a:solidFill>
                  <a:schemeClr val="accent2">
                    <a:lumMod val="50000"/>
                  </a:schemeClr>
                </a:solidFill>
                <a:cs typeface="Akhbar MT" pitchFamily="2" charset="-78"/>
              </a:rPr>
              <a:t>كالانتماءات الدينية والأصول العرقية . </a:t>
            </a:r>
          </a:p>
          <a:p>
            <a:pPr>
              <a:defRPr/>
            </a:pPr>
            <a:r>
              <a:rPr lang="ar-SA" sz="2400" b="1" dirty="0">
                <a:solidFill>
                  <a:schemeClr val="accent2">
                    <a:lumMod val="50000"/>
                  </a:schemeClr>
                </a:solidFill>
                <a:cs typeface="Akhbar MT" pitchFamily="2" charset="-78"/>
              </a:rPr>
              <a:t>كما تشمل أيضاً توزيع الظواهر الاجتماعية كالفقر والمجاعة والأمراض والإعاقة والأمية مع تحديد اماكن </a:t>
            </a:r>
          </a:p>
          <a:p>
            <a:pPr>
              <a:defRPr/>
            </a:pPr>
            <a:r>
              <a:rPr lang="ar-SA" sz="2400" b="1" dirty="0">
                <a:solidFill>
                  <a:schemeClr val="accent2">
                    <a:lumMod val="50000"/>
                  </a:schemeClr>
                </a:solidFill>
                <a:cs typeface="Akhbar MT" pitchFamily="2" charset="-78"/>
              </a:rPr>
              <a:t>انتشارها </a:t>
            </a:r>
            <a:endParaRPr lang="ar-SA" sz="2400" b="1" dirty="0">
              <a:ln w="11430"/>
              <a:solidFill>
                <a:schemeClr val="accent2">
                  <a:lumMod val="50000"/>
                </a:schemeClr>
              </a:solidFill>
              <a:cs typeface="Akhbar MT" pitchFamily="2" charset="-78"/>
            </a:endParaRPr>
          </a:p>
        </p:txBody>
      </p:sp>
      <p:sp>
        <p:nvSpPr>
          <p:cNvPr id="7" name="مستطيل 6"/>
          <p:cNvSpPr/>
          <p:nvPr/>
        </p:nvSpPr>
        <p:spPr>
          <a:xfrm>
            <a:off x="7228496" y="2420888"/>
            <a:ext cx="1519968" cy="46166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2400" b="1" dirty="0">
                <a:solidFill>
                  <a:srgbClr val="FF0000"/>
                </a:solidFill>
              </a:rPr>
              <a:t>ومن الامثلة :</a:t>
            </a:r>
            <a:endParaRPr lang="ar-SA" sz="2400" b="1" dirty="0">
              <a:ln/>
              <a:solidFill>
                <a:schemeClr val="accent3"/>
              </a:solidFill>
            </a:endParaRPr>
          </a:p>
        </p:txBody>
      </p:sp>
      <p:sp>
        <p:nvSpPr>
          <p:cNvPr id="8" name="مستطيل 7"/>
          <p:cNvSpPr/>
          <p:nvPr/>
        </p:nvSpPr>
        <p:spPr>
          <a:xfrm>
            <a:off x="2905071" y="2852936"/>
            <a:ext cx="5915401"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SA" sz="2400" dirty="0">
                <a:solidFill>
                  <a:schemeClr val="accent2">
                    <a:lumMod val="50000"/>
                  </a:schemeClr>
                </a:solidFill>
              </a:rPr>
              <a:t>أطلس السكان </a:t>
            </a:r>
            <a:r>
              <a:rPr lang="ar-SA" sz="2400" dirty="0" smtClean="0">
                <a:solidFill>
                  <a:schemeClr val="accent2">
                    <a:lumMod val="50000"/>
                  </a:schemeClr>
                </a:solidFill>
              </a:rPr>
              <a:t>المملكة </a:t>
            </a:r>
            <a:r>
              <a:rPr lang="ar-SA" sz="2400" dirty="0">
                <a:solidFill>
                  <a:schemeClr val="accent2">
                    <a:lumMod val="50000"/>
                  </a:schemeClr>
                </a:solidFill>
              </a:rPr>
              <a:t>العربية السعودية / جامعة الملك سعود.</a:t>
            </a:r>
          </a:p>
        </p:txBody>
      </p:sp>
      <p:sp>
        <p:nvSpPr>
          <p:cNvPr id="10" name="مستطيل 9"/>
          <p:cNvSpPr/>
          <p:nvPr/>
        </p:nvSpPr>
        <p:spPr>
          <a:xfrm>
            <a:off x="5533995" y="3246075"/>
            <a:ext cx="3286477"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4800" dirty="0">
                <a:solidFill>
                  <a:schemeClr val="bg2">
                    <a:lumMod val="50000"/>
                  </a:schemeClr>
                </a:solidFill>
                <a:effectLst>
                  <a:outerShdw blurRad="38100" dist="38100" dir="2700000" algn="tl">
                    <a:srgbClr val="000000">
                      <a:alpha val="43137"/>
                    </a:srgbClr>
                  </a:outerShdw>
                </a:effectLst>
              </a:rPr>
              <a:t>أطالس سياسية :</a:t>
            </a:r>
            <a:endParaRPr lang="ar-SA" sz="4800" b="1" dirty="0">
              <a:ln w="11430"/>
              <a:solidFill>
                <a:schemeClr val="bg2">
                  <a:lumMod val="50000"/>
                </a:schemeClr>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350" y="115888"/>
            <a:ext cx="7345363" cy="650875"/>
          </a:xfrm>
        </p:spPr>
        <p:txBody>
          <a:bodyPr>
            <a:normAutofit/>
          </a:bodyPr>
          <a:lstStyle/>
          <a:p>
            <a:pPr algn="just" eaLnBrk="1" fontAlgn="auto" hangingPunct="1">
              <a:spcAft>
                <a:spcPts val="0"/>
              </a:spcAft>
              <a:defRPr/>
            </a:pPr>
            <a:r>
              <a:rPr lang="ar-SA" dirty="0" smtClean="0">
                <a:solidFill>
                  <a:srgbClr val="FF0000"/>
                </a:solidFill>
                <a:effectLst>
                  <a:outerShdw blurRad="38100" dist="38100" dir="2700000" algn="tl">
                    <a:srgbClr val="000000">
                      <a:alpha val="43137"/>
                    </a:srgbClr>
                  </a:outerShdw>
                </a:effectLst>
                <a:cs typeface="Fanan" pitchFamily="2" charset="-78"/>
              </a:rPr>
              <a:t>المجسمات:</a:t>
            </a:r>
            <a:endParaRPr lang="ar-SA" dirty="0">
              <a:solidFill>
                <a:srgbClr val="FF0000"/>
              </a:solidFill>
              <a:effectLst>
                <a:outerShdw blurRad="38100" dist="38100" dir="2700000" algn="tl">
                  <a:srgbClr val="000000">
                    <a:alpha val="43137"/>
                  </a:srgbClr>
                </a:outerShdw>
              </a:effectLst>
              <a:cs typeface="Fanan" pitchFamily="2" charset="-78"/>
            </a:endParaRPr>
          </a:p>
        </p:txBody>
      </p:sp>
      <p:sp>
        <p:nvSpPr>
          <p:cNvPr id="21507" name="مربع نص 4"/>
          <p:cNvSpPr txBox="1">
            <a:spLocks noChangeArrowheads="1"/>
          </p:cNvSpPr>
          <p:nvPr/>
        </p:nvSpPr>
        <p:spPr bwMode="auto">
          <a:xfrm>
            <a:off x="828675" y="788988"/>
            <a:ext cx="8135938" cy="1200150"/>
          </a:xfrm>
          <a:prstGeom prst="rect">
            <a:avLst/>
          </a:prstGeom>
          <a:noFill/>
          <a:ln>
            <a:noFill/>
          </a:ln>
          <a:extLst/>
        </p:spPr>
        <p:txBody>
          <a:bodyPr>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defRPr/>
            </a:pPr>
            <a:r>
              <a:rPr lang="ar-SA" b="1" dirty="0" smtClean="0">
                <a:solidFill>
                  <a:schemeClr val="accent2">
                    <a:lumMod val="50000"/>
                  </a:schemeClr>
                </a:solidFill>
                <a:latin typeface="Adobe نسخ Medium" pitchFamily="50" charset="-78"/>
                <a:cs typeface="Adobe نسخ Medium" pitchFamily="50" charset="-78"/>
              </a:rPr>
              <a:t> </a:t>
            </a:r>
            <a:r>
              <a:rPr lang="ar-SA" sz="2400" b="1" dirty="0" smtClean="0">
                <a:solidFill>
                  <a:schemeClr val="accent2">
                    <a:lumMod val="50000"/>
                  </a:schemeClr>
                </a:solidFill>
                <a:latin typeface="Adobe نسخ Medium" pitchFamily="50" charset="-78"/>
                <a:cs typeface="Adobe نسخ Medium" pitchFamily="50" charset="-78"/>
              </a:rPr>
              <a:t>هو تقليد مجسم للشيء المراد دراسته بأبعاده الثلاث ، كامل التفاصيل ومطابق للشيء الأصل أو مبسط باستبعاد بعض عناصره قد يكون مصغرا أو مكبرا أو بنفس الحجم الذي يمثله يمكن إنتاجه بخامات متعددة حسب الإمكانات المتاحة </a:t>
            </a:r>
          </a:p>
        </p:txBody>
      </p:sp>
      <p:sp>
        <p:nvSpPr>
          <p:cNvPr id="21508" name="مربع نص 5"/>
          <p:cNvSpPr txBox="1">
            <a:spLocks noChangeArrowheads="1"/>
          </p:cNvSpPr>
          <p:nvPr/>
        </p:nvSpPr>
        <p:spPr bwMode="auto">
          <a:xfrm>
            <a:off x="4140200" y="4954588"/>
            <a:ext cx="4895850" cy="922337"/>
          </a:xfrm>
          <a:prstGeom prst="rect">
            <a:avLst/>
          </a:prstGeom>
          <a:noFill/>
          <a:ln>
            <a:noFill/>
          </a:ln>
          <a:extLst/>
        </p:spPr>
        <p:txBody>
          <a:bodyPr>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defRPr/>
            </a:pPr>
            <a:r>
              <a:rPr lang="ar-SA" dirty="0" smtClean="0">
                <a:solidFill>
                  <a:schemeClr val="accent2">
                    <a:lumMod val="50000"/>
                  </a:schemeClr>
                </a:solidFill>
              </a:rPr>
              <a:t/>
            </a:r>
            <a:br>
              <a:rPr lang="ar-SA" dirty="0" smtClean="0">
                <a:solidFill>
                  <a:schemeClr val="accent2">
                    <a:lumMod val="50000"/>
                  </a:schemeClr>
                </a:solidFill>
              </a:rPr>
            </a:br>
            <a:r>
              <a:rPr lang="ar-SA" b="1" dirty="0" smtClean="0">
                <a:solidFill>
                  <a:schemeClr val="accent2">
                    <a:lumMod val="50000"/>
                  </a:schemeClr>
                </a:solidFill>
              </a:rPr>
              <a:t>5) لخطورة الأشياء الحقيقية على المتعلمين مثل الحيوانات البراكين  – الزلازل.</a:t>
            </a:r>
            <a:endParaRPr lang="ar-SA" dirty="0" smtClean="0">
              <a:solidFill>
                <a:schemeClr val="accent2">
                  <a:lumMod val="50000"/>
                </a:schemeClr>
              </a:solidFill>
            </a:endParaRPr>
          </a:p>
        </p:txBody>
      </p:sp>
      <p:pic>
        <p:nvPicPr>
          <p:cNvPr id="3" name="صورة 2"/>
          <p:cNvPicPr>
            <a:picLocks noChangeAspect="1"/>
          </p:cNvPicPr>
          <p:nvPr/>
        </p:nvPicPr>
        <p:blipFill>
          <a:blip r:embed="rId2" cstate="print"/>
          <a:stretch>
            <a:fillRect/>
          </a:stretch>
        </p:blipFill>
        <p:spPr>
          <a:xfrm>
            <a:off x="34925" y="4149725"/>
            <a:ext cx="2322497" cy="2743200"/>
          </a:xfrm>
          <a:prstGeom prst="rect">
            <a:avLst/>
          </a:prstGeom>
          <a:ln>
            <a:noFill/>
          </a:ln>
          <a:effectLst>
            <a:outerShdw blurRad="292100" dist="139700" dir="2700000" algn="tl" rotWithShape="0">
              <a:srgbClr val="333333">
                <a:alpha val="65000"/>
              </a:srgbClr>
            </a:outerShdw>
          </a:effectLst>
        </p:spPr>
      </p:pic>
      <p:sp>
        <p:nvSpPr>
          <p:cNvPr id="4" name="مربع نص 3"/>
          <p:cNvSpPr txBox="1"/>
          <p:nvPr/>
        </p:nvSpPr>
        <p:spPr>
          <a:xfrm>
            <a:off x="3708400" y="1989138"/>
            <a:ext cx="5040313" cy="400050"/>
          </a:xfrm>
          <a:prstGeom prst="rect">
            <a:avLst/>
          </a:prstGeom>
          <a:noFill/>
        </p:spPr>
        <p:txBody>
          <a:bodyPr rtlCol="1">
            <a:spAutoFit/>
          </a:bodyPr>
          <a:lstStyle/>
          <a:p>
            <a:pPr>
              <a:defRPr/>
            </a:pPr>
            <a:r>
              <a:rPr lang="ar-SA" sz="2000" b="1" dirty="0">
                <a:solidFill>
                  <a:srgbClr val="FF0000"/>
                </a:solidFill>
                <a:effectLst>
                  <a:outerShdw blurRad="38100" dist="38100" dir="2700000" algn="tl">
                    <a:srgbClr val="000000">
                      <a:alpha val="43137"/>
                    </a:srgbClr>
                  </a:outerShdw>
                </a:effectLst>
              </a:rPr>
              <a:t>نستخدم المجسمات في التعليم لعدة أسباب منها .</a:t>
            </a:r>
            <a:endParaRPr lang="ar-SA" sz="2000" dirty="0">
              <a:solidFill>
                <a:srgbClr val="FF0000"/>
              </a:solidFill>
              <a:effectLst>
                <a:outerShdw blurRad="38100" dist="38100" dir="2700000" algn="tl">
                  <a:srgbClr val="000000">
                    <a:alpha val="43137"/>
                  </a:srgbClr>
                </a:outerShdw>
              </a:effectLst>
            </a:endParaRPr>
          </a:p>
        </p:txBody>
      </p:sp>
      <p:sp>
        <p:nvSpPr>
          <p:cNvPr id="5" name="مربع نص 4"/>
          <p:cNvSpPr txBox="1"/>
          <p:nvPr/>
        </p:nvSpPr>
        <p:spPr>
          <a:xfrm>
            <a:off x="34925" y="2492375"/>
            <a:ext cx="9001125" cy="646113"/>
          </a:xfrm>
          <a:prstGeom prst="rect">
            <a:avLst/>
          </a:prstGeom>
          <a:noFill/>
        </p:spPr>
        <p:txBody>
          <a:bodyPr rtlCol="1">
            <a:spAutoFit/>
          </a:bodyPr>
          <a:lstStyle/>
          <a:p>
            <a:pPr>
              <a:defRPr/>
            </a:pPr>
            <a:r>
              <a:rPr lang="ar-SA" dirty="0">
                <a:solidFill>
                  <a:schemeClr val="accent2">
                    <a:lumMod val="50000"/>
                  </a:schemeClr>
                </a:solidFill>
              </a:rPr>
              <a:t>1</a:t>
            </a:r>
            <a:r>
              <a:rPr lang="ar-SA" b="1" dirty="0">
                <a:solidFill>
                  <a:schemeClr val="accent2">
                    <a:lumMod val="50000"/>
                  </a:schemeClr>
                </a:solidFill>
              </a:rPr>
              <a:t>) لأن الأشياء الحقيقية صغيرة ويصعب على المتعلمين مشاهدتها إما لعدم توفر المواد أو لعدم قدرة المعلم في تمكين جميع المتعلمين من المشاهدة ، مثل الخلايا الموجودة في جسم الكائن الحي .</a:t>
            </a:r>
            <a:endParaRPr lang="ar-SA" dirty="0">
              <a:solidFill>
                <a:schemeClr val="accent2">
                  <a:lumMod val="50000"/>
                </a:schemeClr>
              </a:solidFill>
            </a:endParaRPr>
          </a:p>
        </p:txBody>
      </p:sp>
      <p:sp>
        <p:nvSpPr>
          <p:cNvPr id="6" name="مربع نص 5"/>
          <p:cNvSpPr txBox="1"/>
          <p:nvPr/>
        </p:nvSpPr>
        <p:spPr>
          <a:xfrm>
            <a:off x="1692275" y="3284538"/>
            <a:ext cx="7343775" cy="646331"/>
          </a:xfrm>
          <a:prstGeom prst="rect">
            <a:avLst/>
          </a:prstGeom>
          <a:noFill/>
        </p:spPr>
        <p:txBody>
          <a:bodyPr rtlCol="1">
            <a:spAutoFit/>
          </a:bodyPr>
          <a:lstStyle/>
          <a:p>
            <a:pPr>
              <a:defRPr/>
            </a:pPr>
            <a:r>
              <a:rPr lang="ar-SA" b="1" dirty="0">
                <a:solidFill>
                  <a:schemeClr val="accent2">
                    <a:lumMod val="50000"/>
                  </a:schemeClr>
                </a:solidFill>
              </a:rPr>
              <a:t>2) لأن الأشياء الحقيقية كبيرة جداً يصعب إدخالها في الفصل مثل </a:t>
            </a:r>
            <a:r>
              <a:rPr lang="ar-SA" b="1" dirty="0" smtClean="0">
                <a:solidFill>
                  <a:schemeClr val="accent2">
                    <a:lumMod val="50000"/>
                  </a:schemeClr>
                </a:solidFill>
              </a:rPr>
              <a:t>خريطة العالم  </a:t>
            </a:r>
            <a:r>
              <a:rPr lang="ar-SA" b="1" dirty="0">
                <a:solidFill>
                  <a:schemeClr val="accent2">
                    <a:lumMod val="50000"/>
                  </a:schemeClr>
                </a:solidFill>
              </a:rPr>
              <a:t>– </a:t>
            </a:r>
            <a:r>
              <a:rPr lang="ar-SA" b="1" dirty="0" smtClean="0">
                <a:solidFill>
                  <a:schemeClr val="accent2">
                    <a:lumMod val="50000"/>
                  </a:schemeClr>
                </a:solidFill>
              </a:rPr>
              <a:t>كرة الأرض </a:t>
            </a:r>
            <a:r>
              <a:rPr lang="ar-SA" b="1" dirty="0">
                <a:solidFill>
                  <a:schemeClr val="accent2">
                    <a:lumMod val="50000"/>
                  </a:schemeClr>
                </a:solidFill>
              </a:rPr>
              <a:t>– الجبال .</a:t>
            </a:r>
            <a:endParaRPr lang="ar-SA" dirty="0">
              <a:solidFill>
                <a:schemeClr val="accent2">
                  <a:lumMod val="50000"/>
                </a:schemeClr>
              </a:solidFill>
            </a:endParaRPr>
          </a:p>
        </p:txBody>
      </p:sp>
      <p:sp>
        <p:nvSpPr>
          <p:cNvPr id="7" name="مربع نص 6"/>
          <p:cNvSpPr txBox="1"/>
          <p:nvPr/>
        </p:nvSpPr>
        <p:spPr>
          <a:xfrm>
            <a:off x="1547813" y="3860800"/>
            <a:ext cx="7488237" cy="369888"/>
          </a:xfrm>
          <a:prstGeom prst="rect">
            <a:avLst/>
          </a:prstGeom>
          <a:noFill/>
        </p:spPr>
        <p:txBody>
          <a:bodyPr rtlCol="1">
            <a:spAutoFit/>
          </a:bodyPr>
          <a:lstStyle/>
          <a:p>
            <a:pPr>
              <a:defRPr/>
            </a:pPr>
            <a:r>
              <a:rPr lang="ar-SA" b="1" dirty="0">
                <a:solidFill>
                  <a:schemeClr val="accent2">
                    <a:lumMod val="50000"/>
                  </a:schemeClr>
                </a:solidFill>
              </a:rPr>
              <a:t>3) لندرة أو اختفاء أو بعد الأشياء الحقيقية عن مكان التعلم لدى المتعلم مثل الحيوانات المنقرضة</a:t>
            </a:r>
            <a:endParaRPr lang="ar-SA" dirty="0">
              <a:solidFill>
                <a:schemeClr val="accent2">
                  <a:lumMod val="50000"/>
                </a:schemeClr>
              </a:solidFill>
            </a:endParaRPr>
          </a:p>
        </p:txBody>
      </p:sp>
      <p:sp>
        <p:nvSpPr>
          <p:cNvPr id="8" name="مربع نص 7"/>
          <p:cNvSpPr txBox="1"/>
          <p:nvPr/>
        </p:nvSpPr>
        <p:spPr>
          <a:xfrm>
            <a:off x="3995738" y="4437063"/>
            <a:ext cx="5040312" cy="369332"/>
          </a:xfrm>
          <a:prstGeom prst="rect">
            <a:avLst/>
          </a:prstGeom>
          <a:noFill/>
        </p:spPr>
        <p:txBody>
          <a:bodyPr rtlCol="1">
            <a:spAutoFit/>
          </a:bodyPr>
          <a:lstStyle/>
          <a:p>
            <a:pPr>
              <a:defRPr/>
            </a:pPr>
            <a:r>
              <a:rPr lang="ar-SA" b="1" dirty="0">
                <a:solidFill>
                  <a:schemeClr val="accent2">
                    <a:lumMod val="50000"/>
                  </a:schemeClr>
                </a:solidFill>
              </a:rPr>
              <a:t>4) لعدم إمكانية العرض بشكل حقيقي </a:t>
            </a:r>
            <a:r>
              <a:rPr lang="ar-SA" b="1" dirty="0" smtClean="0">
                <a:solidFill>
                  <a:schemeClr val="accent2">
                    <a:lumMod val="50000"/>
                  </a:schemeClr>
                </a:solidFill>
              </a:rPr>
              <a:t>مباشر</a:t>
            </a:r>
            <a:endParaRPr lang="ar-SA" dirty="0">
              <a:solidFill>
                <a:schemeClr val="accent2">
                  <a:lumMod val="50000"/>
                </a:schemeClr>
              </a:solidFill>
            </a:endParaRPr>
          </a:p>
        </p:txBody>
      </p:sp>
      <p:pic>
        <p:nvPicPr>
          <p:cNvPr id="11" name="صورة 10" descr="images_(17).jpg"/>
          <p:cNvPicPr>
            <a:picLocks noChangeAspect="1"/>
          </p:cNvPicPr>
          <p:nvPr/>
        </p:nvPicPr>
        <p:blipFill>
          <a:blip r:embed="rId3" cstate="print"/>
          <a:stretch>
            <a:fillRect/>
          </a:stretch>
        </p:blipFill>
        <p:spPr>
          <a:xfrm rot="20697289">
            <a:off x="2462057" y="4382560"/>
            <a:ext cx="1571636" cy="21145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fade">
                                      <p:cBhvr>
                                        <p:cTn id="14" dur="1000"/>
                                        <p:tgtEl>
                                          <p:spTgt spid="21507"/>
                                        </p:tgtEl>
                                      </p:cBhvr>
                                    </p:animEffect>
                                    <p:anim calcmode="lin" valueType="num">
                                      <p:cBhvr>
                                        <p:cTn id="15" dur="1000" fill="hold"/>
                                        <p:tgtEl>
                                          <p:spTgt spid="21507"/>
                                        </p:tgtEl>
                                        <p:attrNameLst>
                                          <p:attrName>ppt_x</p:attrName>
                                        </p:attrNameLst>
                                      </p:cBhvr>
                                      <p:tavLst>
                                        <p:tav tm="0">
                                          <p:val>
                                            <p:strVal val="#ppt_x"/>
                                          </p:val>
                                        </p:tav>
                                        <p:tav tm="100000">
                                          <p:val>
                                            <p:strVal val="#ppt_x"/>
                                          </p:val>
                                        </p:tav>
                                      </p:tavLst>
                                    </p:anim>
                                    <p:anim calcmode="lin" valueType="num">
                                      <p:cBhvr>
                                        <p:cTn id="16"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508"/>
                                        </p:tgtEl>
                                        <p:attrNameLst>
                                          <p:attrName>style.visibility</p:attrName>
                                        </p:attrNameLst>
                                      </p:cBhvr>
                                      <p:to>
                                        <p:strVal val="visible"/>
                                      </p:to>
                                    </p:set>
                                    <p:animEffect transition="in" filter="fade">
                                      <p:cBhvr>
                                        <p:cTn id="56" dur="1000"/>
                                        <p:tgtEl>
                                          <p:spTgt spid="21508"/>
                                        </p:tgtEl>
                                      </p:cBhvr>
                                    </p:animEffect>
                                    <p:anim calcmode="lin" valueType="num">
                                      <p:cBhvr>
                                        <p:cTn id="57" dur="1000" fill="hold"/>
                                        <p:tgtEl>
                                          <p:spTgt spid="21508"/>
                                        </p:tgtEl>
                                        <p:attrNameLst>
                                          <p:attrName>ppt_x</p:attrName>
                                        </p:attrNameLst>
                                      </p:cBhvr>
                                      <p:tavLst>
                                        <p:tav tm="0">
                                          <p:val>
                                            <p:strVal val="#ppt_x"/>
                                          </p:val>
                                        </p:tav>
                                        <p:tav tm="100000">
                                          <p:val>
                                            <p:strVal val="#ppt_x"/>
                                          </p:val>
                                        </p:tav>
                                      </p:tavLst>
                                    </p:anim>
                                    <p:anim calcmode="lin" valueType="num">
                                      <p:cBhvr>
                                        <p:cTn id="58"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p:bldP spid="21508"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صورة 1"/>
          <p:cNvPicPr>
            <a:picLocks noChangeAspect="1"/>
          </p:cNvPicPr>
          <p:nvPr/>
        </p:nvPicPr>
        <p:blipFill>
          <a:blip r:embed="rId2" cstate="print"/>
          <a:srcRect/>
          <a:stretch>
            <a:fillRect/>
          </a:stretch>
        </p:blipFill>
        <p:spPr bwMode="auto">
          <a:xfrm>
            <a:off x="-1116013" y="4437063"/>
            <a:ext cx="7991476" cy="3419475"/>
          </a:xfrm>
          <a:prstGeom prst="rect">
            <a:avLst/>
          </a:prstGeom>
          <a:noFill/>
          <a:ln w="9525">
            <a:noFill/>
            <a:miter lim="800000"/>
            <a:headEnd/>
            <a:tailEnd/>
          </a:ln>
        </p:spPr>
      </p:pic>
      <p:sp>
        <p:nvSpPr>
          <p:cNvPr id="3" name="مربع نص 2"/>
          <p:cNvSpPr txBox="1">
            <a:spLocks noChangeArrowheads="1"/>
          </p:cNvSpPr>
          <p:nvPr/>
        </p:nvSpPr>
        <p:spPr bwMode="auto">
          <a:xfrm>
            <a:off x="179388" y="1425575"/>
            <a:ext cx="8569325" cy="708025"/>
          </a:xfrm>
          <a:prstGeom prst="rect">
            <a:avLst/>
          </a:prstGeom>
          <a:noFill/>
          <a:ln w="9525">
            <a:noFill/>
            <a:miter lim="800000"/>
            <a:headEnd/>
            <a:tailEnd/>
          </a:ln>
        </p:spPr>
        <p:txBody>
          <a:bodyPr>
            <a:spAutoFit/>
          </a:bodyPr>
          <a:lstStyle/>
          <a:p>
            <a:r>
              <a:rPr lang="ar-SA" sz="2000" b="1"/>
              <a:t>هي جزء من كل أو الكل نفسه يحمل الصفات العامة والخاصة قدر الإمكان عن الشيء الحقيقي المراد التعرف عليه وقد تكون هذه العينة إما محفوظة بشكل جاف – أو رطب أو بحالتها الطبيعية</a:t>
            </a:r>
            <a:endParaRPr lang="ar-SA" sz="2000"/>
          </a:p>
        </p:txBody>
      </p:sp>
      <p:sp>
        <p:nvSpPr>
          <p:cNvPr id="4" name="مربع نص 3"/>
          <p:cNvSpPr txBox="1"/>
          <p:nvPr/>
        </p:nvSpPr>
        <p:spPr>
          <a:xfrm>
            <a:off x="4067175" y="115888"/>
            <a:ext cx="3313113" cy="1016000"/>
          </a:xfrm>
          <a:prstGeom prst="rect">
            <a:avLst/>
          </a:prstGeom>
          <a:noFill/>
          <a:effectLst>
            <a:outerShdw blurRad="50800" dist="38100" dir="8100000" algn="tr" rotWithShape="0">
              <a:prstClr val="black">
                <a:alpha val="40000"/>
              </a:prstClr>
            </a:outerShdw>
          </a:effectLst>
        </p:spPr>
        <p:txBody>
          <a:bodyPr rtlCol="1">
            <a:spAutoFit/>
          </a:bodyPr>
          <a:lstStyle/>
          <a:p>
            <a:pPr algn="ctr">
              <a:defRPr/>
            </a:pPr>
            <a:r>
              <a:rPr lang="ar-SA" sz="6000" b="1" dirty="0">
                <a:solidFill>
                  <a:schemeClr val="accent1">
                    <a:lumMod val="75000"/>
                  </a:schemeClr>
                </a:solidFill>
                <a:effectLst>
                  <a:outerShdw blurRad="38100" dist="38100" dir="2700000" algn="tl">
                    <a:srgbClr val="000000">
                      <a:alpha val="43137"/>
                    </a:srgbClr>
                  </a:outerShdw>
                </a:effectLst>
              </a:rPr>
              <a:t>العينات </a:t>
            </a:r>
            <a:endParaRPr lang="ar-SA" sz="6000" dirty="0">
              <a:solidFill>
                <a:schemeClr val="accent1">
                  <a:lumMod val="75000"/>
                </a:schemeClr>
              </a:solidFill>
              <a:effectLst>
                <a:outerShdw blurRad="38100" dist="38100" dir="2700000" algn="tl">
                  <a:srgbClr val="000000">
                    <a:alpha val="43137"/>
                  </a:srgbClr>
                </a:outerShdw>
              </a:effectLst>
            </a:endParaRPr>
          </a:p>
        </p:txBody>
      </p:sp>
      <p:sp>
        <p:nvSpPr>
          <p:cNvPr id="5" name="مربع نص 4"/>
          <p:cNvSpPr txBox="1"/>
          <p:nvPr/>
        </p:nvSpPr>
        <p:spPr>
          <a:xfrm>
            <a:off x="5076825" y="908050"/>
            <a:ext cx="3527425" cy="800100"/>
          </a:xfrm>
          <a:prstGeom prst="rect">
            <a:avLst/>
          </a:prstGeom>
          <a:noFill/>
        </p:spPr>
        <p:txBody>
          <a:bodyPr rtlCol="1">
            <a:spAutoFit/>
          </a:bodyPr>
          <a:lstStyle/>
          <a:p>
            <a:pPr>
              <a:defRPr/>
            </a:pPr>
            <a:r>
              <a:rPr lang="ar-SA" sz="2800" b="1" dirty="0">
                <a:solidFill>
                  <a:schemeClr val="accent1">
                    <a:lumMod val="75000"/>
                  </a:schemeClr>
                </a:solidFill>
              </a:rPr>
              <a:t>تعريف العينات</a:t>
            </a:r>
          </a:p>
          <a:p>
            <a:pPr>
              <a:defRPr/>
            </a:pPr>
            <a:endParaRPr lang="ar-SA" dirty="0"/>
          </a:p>
        </p:txBody>
      </p:sp>
      <p:sp>
        <p:nvSpPr>
          <p:cNvPr id="6" name="مربع نص 5"/>
          <p:cNvSpPr txBox="1"/>
          <p:nvPr/>
        </p:nvSpPr>
        <p:spPr>
          <a:xfrm>
            <a:off x="4716463" y="2276475"/>
            <a:ext cx="3959225" cy="461963"/>
          </a:xfrm>
          <a:prstGeom prst="rect">
            <a:avLst/>
          </a:prstGeom>
          <a:noFill/>
        </p:spPr>
        <p:txBody>
          <a:bodyPr rtlCol="1">
            <a:spAutoFit/>
          </a:bodyPr>
          <a:lstStyle/>
          <a:p>
            <a:pPr>
              <a:defRPr/>
            </a:pPr>
            <a:r>
              <a:rPr lang="ar-SA" sz="2400" b="1" dirty="0">
                <a:solidFill>
                  <a:schemeClr val="accent1">
                    <a:lumMod val="75000"/>
                  </a:schemeClr>
                </a:solidFill>
              </a:rPr>
              <a:t>الفرق بين العينات و المجسمات </a:t>
            </a:r>
          </a:p>
        </p:txBody>
      </p:sp>
      <p:sp>
        <p:nvSpPr>
          <p:cNvPr id="7" name="مربع نص 6"/>
          <p:cNvSpPr txBox="1">
            <a:spLocks noChangeArrowheads="1"/>
          </p:cNvSpPr>
          <p:nvPr/>
        </p:nvSpPr>
        <p:spPr bwMode="auto">
          <a:xfrm>
            <a:off x="179388" y="2781300"/>
            <a:ext cx="8713787" cy="922338"/>
          </a:xfrm>
          <a:prstGeom prst="rect">
            <a:avLst/>
          </a:prstGeom>
          <a:noFill/>
          <a:ln w="9525">
            <a:noFill/>
            <a:miter lim="800000"/>
            <a:headEnd/>
            <a:tailEnd/>
          </a:ln>
        </p:spPr>
        <p:txBody>
          <a:bodyPr>
            <a:spAutoFit/>
          </a:bodyPr>
          <a:lstStyle/>
          <a:p>
            <a:r>
              <a:rPr lang="ar-SA" b="1" dirty="0"/>
              <a:t>وتختلف العينات عن المجسمات في أنها أشياء حقيقية محفوظة بينما المجسمات تكون معدة من خامات تختلف عن مواد تكوين الشيء الحقيقي أو قد تكون معدة من خامات تشبه إلى حد ما خامات الشيء الحقيقي وعلى سبيل المثال </a:t>
            </a:r>
            <a:r>
              <a:rPr lang="ar-SA" b="1" dirty="0" err="1"/>
              <a:t>ا</a:t>
            </a:r>
            <a:r>
              <a:rPr lang="ar-SA" b="1" dirty="0"/>
              <a:t> لمـجسمات التي تبين الأهرامات وتعد من الحجارة والرمل وهي أساسا بنيت من هذه الخامة ،</a:t>
            </a:r>
            <a:endParaRPr lang="ar-S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مستطيل 3"/>
          <p:cNvSpPr>
            <a:spLocks noChangeArrowheads="1"/>
          </p:cNvSpPr>
          <p:nvPr/>
        </p:nvSpPr>
        <p:spPr bwMode="auto">
          <a:xfrm>
            <a:off x="-142875" y="1268413"/>
            <a:ext cx="9036050" cy="1016000"/>
          </a:xfrm>
          <a:prstGeom prst="rect">
            <a:avLst/>
          </a:prstGeom>
          <a:noFill/>
          <a:ln w="9525">
            <a:noFill/>
            <a:miter lim="800000"/>
            <a:headEnd/>
            <a:tailEnd/>
          </a:ln>
        </p:spPr>
        <p:txBody>
          <a:bodyPr>
            <a:spAutoFit/>
          </a:bodyPr>
          <a:lstStyle/>
          <a:p>
            <a:r>
              <a:rPr lang="ar-SA" sz="2000" b="1">
                <a:solidFill>
                  <a:srgbClr val="008000"/>
                </a:solidFill>
              </a:rPr>
              <a:t>2 - النوع الثاني ، وهو ما يطرأ عليه بعض التغير في بعض الخصائص ، نتيجة لخطورته أو لندرته أو لصعوبة الاحتفاظ به مدة طويلة أو لسوء النظام الذي قد يحدثه داخل الفصل ، كعينة </a:t>
            </a:r>
          </a:p>
          <a:p>
            <a:r>
              <a:rPr lang="ar-SA" sz="2000" b="1">
                <a:solidFill>
                  <a:srgbClr val="008000"/>
                </a:solidFill>
              </a:rPr>
              <a:t>لثعبان أو لعقرب مثلاً  باعتبارة من ضمن الزواحف التي تعيش في الغابات الإستوائية . </a:t>
            </a:r>
            <a:endParaRPr lang="ar-SA" sz="2000" b="1">
              <a:solidFill>
                <a:srgbClr val="00B050"/>
              </a:solidFill>
            </a:endParaRPr>
          </a:p>
        </p:txBody>
      </p:sp>
      <p:pic>
        <p:nvPicPr>
          <p:cNvPr id="23555" name="صورة 1"/>
          <p:cNvPicPr>
            <a:picLocks noChangeAspect="1"/>
          </p:cNvPicPr>
          <p:nvPr/>
        </p:nvPicPr>
        <p:blipFill>
          <a:blip r:embed="rId2" cstate="print"/>
          <a:srcRect/>
          <a:stretch>
            <a:fillRect/>
          </a:stretch>
        </p:blipFill>
        <p:spPr bwMode="auto">
          <a:xfrm>
            <a:off x="107950" y="1773238"/>
            <a:ext cx="1727200" cy="4968875"/>
          </a:xfrm>
          <a:prstGeom prst="rect">
            <a:avLst/>
          </a:prstGeom>
          <a:noFill/>
          <a:ln w="9525">
            <a:noFill/>
            <a:miter lim="800000"/>
            <a:headEnd/>
            <a:tailEnd/>
          </a:ln>
        </p:spPr>
      </p:pic>
      <p:sp>
        <p:nvSpPr>
          <p:cNvPr id="3" name="مربع نص 2"/>
          <p:cNvSpPr txBox="1">
            <a:spLocks noChangeArrowheads="1"/>
          </p:cNvSpPr>
          <p:nvPr/>
        </p:nvSpPr>
        <p:spPr bwMode="auto">
          <a:xfrm>
            <a:off x="1763713" y="5300663"/>
            <a:ext cx="7056437" cy="646331"/>
          </a:xfrm>
          <a:prstGeom prst="rect">
            <a:avLst/>
          </a:prstGeom>
          <a:noFill/>
          <a:ln w="9525">
            <a:noFill/>
            <a:miter lim="800000"/>
            <a:headEnd/>
            <a:tailEnd/>
          </a:ln>
        </p:spPr>
        <p:txBody>
          <a:bodyPr>
            <a:spAutoFit/>
          </a:bodyPr>
          <a:lstStyle/>
          <a:p>
            <a:r>
              <a:rPr lang="ar-SA" b="1" dirty="0">
                <a:solidFill>
                  <a:srgbClr val="008000"/>
                </a:solidFill>
              </a:rPr>
              <a:t>5) أن العينات تفيد في الدراسة المبنية علي المقارنة مثلاً المقارنة بين أنواع </a:t>
            </a:r>
            <a:r>
              <a:rPr lang="ar-SA" b="1" dirty="0" smtClean="0">
                <a:solidFill>
                  <a:srgbClr val="008000"/>
                </a:solidFill>
              </a:rPr>
              <a:t>صخور تحتوى على ذهب أو بترول .</a:t>
            </a:r>
            <a:r>
              <a:rPr lang="ar-SA" dirty="0" smtClean="0">
                <a:solidFill>
                  <a:srgbClr val="008000"/>
                </a:solidFill>
              </a:rPr>
              <a:t> </a:t>
            </a:r>
            <a:endParaRPr lang="ar-SA" dirty="0">
              <a:solidFill>
                <a:srgbClr val="008000"/>
              </a:solidFill>
            </a:endParaRPr>
          </a:p>
        </p:txBody>
      </p:sp>
      <p:sp>
        <p:nvSpPr>
          <p:cNvPr id="4" name="مربع نص 3"/>
          <p:cNvSpPr txBox="1"/>
          <p:nvPr/>
        </p:nvSpPr>
        <p:spPr>
          <a:xfrm>
            <a:off x="6227763" y="158750"/>
            <a:ext cx="2305050" cy="523875"/>
          </a:xfrm>
          <a:prstGeom prst="rect">
            <a:avLst/>
          </a:prstGeom>
          <a:noFill/>
        </p:spPr>
        <p:txBody>
          <a:bodyPr rtlCol="1">
            <a:spAutoFit/>
          </a:bodyPr>
          <a:lstStyle/>
          <a:p>
            <a:pPr>
              <a:defRPr/>
            </a:pPr>
            <a:r>
              <a:rPr lang="ar-SA" sz="2800" b="1" dirty="0">
                <a:solidFill>
                  <a:srgbClr val="00B050"/>
                </a:solidFill>
                <a:effectLst>
                  <a:outerShdw blurRad="38100" dist="38100" dir="2700000" algn="tl">
                    <a:srgbClr val="000000">
                      <a:alpha val="43137"/>
                    </a:srgbClr>
                  </a:outerShdw>
                </a:effectLst>
              </a:rPr>
              <a:t>أنواع العينات :</a:t>
            </a:r>
          </a:p>
        </p:txBody>
      </p:sp>
      <p:sp>
        <p:nvSpPr>
          <p:cNvPr id="5" name="مربع نص 4"/>
          <p:cNvSpPr txBox="1">
            <a:spLocks noChangeArrowheads="1"/>
          </p:cNvSpPr>
          <p:nvPr/>
        </p:nvSpPr>
        <p:spPr bwMode="auto">
          <a:xfrm>
            <a:off x="144463" y="765175"/>
            <a:ext cx="8675687" cy="400050"/>
          </a:xfrm>
          <a:prstGeom prst="rect">
            <a:avLst/>
          </a:prstGeom>
          <a:noFill/>
          <a:ln w="9525">
            <a:noFill/>
            <a:miter lim="800000"/>
            <a:headEnd/>
            <a:tailEnd/>
          </a:ln>
        </p:spPr>
        <p:txBody>
          <a:bodyPr>
            <a:spAutoFit/>
          </a:bodyPr>
          <a:lstStyle/>
          <a:p>
            <a:r>
              <a:rPr lang="ar-SA" sz="2000" b="1">
                <a:solidFill>
                  <a:srgbClr val="008000"/>
                </a:solidFill>
              </a:rPr>
              <a:t>1 - النوع الأول والذي لا يطرأ عليه أي تغيير في خصائصه كعينة الصخور , و العملات النقدية القديمة .</a:t>
            </a:r>
          </a:p>
        </p:txBody>
      </p:sp>
      <p:sp>
        <p:nvSpPr>
          <p:cNvPr id="6" name="مربع نص 5"/>
          <p:cNvSpPr txBox="1"/>
          <p:nvPr/>
        </p:nvSpPr>
        <p:spPr>
          <a:xfrm>
            <a:off x="2268538" y="2420938"/>
            <a:ext cx="6480175" cy="523875"/>
          </a:xfrm>
          <a:prstGeom prst="rect">
            <a:avLst/>
          </a:prstGeom>
          <a:noFill/>
        </p:spPr>
        <p:txBody>
          <a:bodyPr rtlCol="1">
            <a:spAutoFit/>
          </a:bodyPr>
          <a:lstStyle/>
          <a:p>
            <a:pPr>
              <a:defRPr/>
            </a:pPr>
            <a:r>
              <a:rPr lang="ar-SA" sz="2800" b="1" dirty="0">
                <a:solidFill>
                  <a:srgbClr val="00B050"/>
                </a:solidFill>
                <a:effectLst>
                  <a:outerShdw blurRad="38100" dist="38100" dir="2700000" algn="tl">
                    <a:srgbClr val="000000">
                      <a:alpha val="43137"/>
                    </a:srgbClr>
                  </a:outerShdw>
                </a:effectLst>
              </a:rPr>
              <a:t>مميزات (خصائص) استخدام العينات في التدريس:</a:t>
            </a:r>
          </a:p>
        </p:txBody>
      </p:sp>
      <p:sp>
        <p:nvSpPr>
          <p:cNvPr id="7" name="مربع نص 6"/>
          <p:cNvSpPr txBox="1">
            <a:spLocks noChangeArrowheads="1"/>
          </p:cNvSpPr>
          <p:nvPr/>
        </p:nvSpPr>
        <p:spPr bwMode="auto">
          <a:xfrm>
            <a:off x="3492500" y="2997200"/>
            <a:ext cx="5327650" cy="368300"/>
          </a:xfrm>
          <a:prstGeom prst="rect">
            <a:avLst/>
          </a:prstGeom>
          <a:noFill/>
          <a:ln w="9525">
            <a:noFill/>
            <a:miter lim="800000"/>
            <a:headEnd/>
            <a:tailEnd/>
          </a:ln>
        </p:spPr>
        <p:txBody>
          <a:bodyPr>
            <a:spAutoFit/>
          </a:bodyPr>
          <a:lstStyle/>
          <a:p>
            <a:r>
              <a:rPr lang="ar-SA" b="1">
                <a:solidFill>
                  <a:srgbClr val="008000"/>
                </a:solidFill>
              </a:rPr>
              <a:t>1) أنها تعطي الصورة الفعلية للشيء المراد دراسته.</a:t>
            </a:r>
            <a:endParaRPr lang="ar-SA">
              <a:solidFill>
                <a:srgbClr val="008000"/>
              </a:solidFill>
            </a:endParaRPr>
          </a:p>
        </p:txBody>
      </p:sp>
      <p:sp>
        <p:nvSpPr>
          <p:cNvPr id="8" name="مربع نص 7"/>
          <p:cNvSpPr txBox="1">
            <a:spLocks noChangeArrowheads="1"/>
          </p:cNvSpPr>
          <p:nvPr/>
        </p:nvSpPr>
        <p:spPr bwMode="auto">
          <a:xfrm>
            <a:off x="647700" y="3429000"/>
            <a:ext cx="8172450" cy="646113"/>
          </a:xfrm>
          <a:prstGeom prst="rect">
            <a:avLst/>
          </a:prstGeom>
          <a:noFill/>
          <a:ln w="9525">
            <a:noFill/>
            <a:miter lim="800000"/>
            <a:headEnd/>
            <a:tailEnd/>
          </a:ln>
        </p:spPr>
        <p:txBody>
          <a:bodyPr>
            <a:spAutoFit/>
          </a:bodyPr>
          <a:lstStyle/>
          <a:p>
            <a:r>
              <a:rPr lang="ar-SA" b="1">
                <a:solidFill>
                  <a:srgbClr val="008000"/>
                </a:solidFill>
              </a:rPr>
              <a:t>2) أنها تتيح عرض الشيء علي المتعلم في فصله مهما كان بعيداً عن مكان وجوده مثل </a:t>
            </a:r>
          </a:p>
          <a:p>
            <a:r>
              <a:rPr lang="ar-SA" b="1">
                <a:solidFill>
                  <a:srgbClr val="008000"/>
                </a:solidFill>
              </a:rPr>
              <a:t>    دراسة عينة من الصخور.</a:t>
            </a:r>
            <a:endParaRPr lang="ar-SA">
              <a:solidFill>
                <a:srgbClr val="008000"/>
              </a:solidFill>
            </a:endParaRPr>
          </a:p>
        </p:txBody>
      </p:sp>
      <p:sp>
        <p:nvSpPr>
          <p:cNvPr id="9" name="مربع نص 8"/>
          <p:cNvSpPr txBox="1">
            <a:spLocks noChangeArrowheads="1"/>
          </p:cNvSpPr>
          <p:nvPr/>
        </p:nvSpPr>
        <p:spPr bwMode="auto">
          <a:xfrm>
            <a:off x="1800225" y="4078288"/>
            <a:ext cx="7019925" cy="646112"/>
          </a:xfrm>
          <a:prstGeom prst="rect">
            <a:avLst/>
          </a:prstGeom>
          <a:noFill/>
          <a:ln w="9525">
            <a:noFill/>
            <a:miter lim="800000"/>
            <a:headEnd/>
            <a:tailEnd/>
          </a:ln>
        </p:spPr>
        <p:txBody>
          <a:bodyPr>
            <a:spAutoFit/>
          </a:bodyPr>
          <a:lstStyle/>
          <a:p>
            <a:r>
              <a:rPr lang="ar-SA" b="1" dirty="0">
                <a:solidFill>
                  <a:srgbClr val="008000"/>
                </a:solidFill>
              </a:rPr>
              <a:t>3) أن العينة المحفوظة تتيح دراسة الكائن الحي الذي يستحيل وجوده في الوقت الذي يُدرس </a:t>
            </a:r>
          </a:p>
          <a:p>
            <a:r>
              <a:rPr lang="ar-SA" b="1" dirty="0">
                <a:solidFill>
                  <a:srgbClr val="008000"/>
                </a:solidFill>
              </a:rPr>
              <a:t>    فيه كدراسة نبات موسمي ، أو دراسة </a:t>
            </a:r>
            <a:r>
              <a:rPr lang="ar-SA" b="1" dirty="0" smtClean="0">
                <a:solidFill>
                  <a:srgbClr val="008000"/>
                </a:solidFill>
              </a:rPr>
              <a:t>البراكين .</a:t>
            </a:r>
            <a:r>
              <a:rPr lang="ar-SA" dirty="0" smtClean="0">
                <a:solidFill>
                  <a:srgbClr val="008000"/>
                </a:solidFill>
              </a:rPr>
              <a:t> </a:t>
            </a:r>
            <a:endParaRPr lang="ar-SA" dirty="0">
              <a:solidFill>
                <a:srgbClr val="008000"/>
              </a:solidFill>
            </a:endParaRPr>
          </a:p>
        </p:txBody>
      </p:sp>
      <p:sp>
        <p:nvSpPr>
          <p:cNvPr id="10" name="مربع نص 9"/>
          <p:cNvSpPr txBox="1">
            <a:spLocks noChangeArrowheads="1"/>
          </p:cNvSpPr>
          <p:nvPr/>
        </p:nvSpPr>
        <p:spPr bwMode="auto">
          <a:xfrm>
            <a:off x="1944688" y="4787900"/>
            <a:ext cx="6875462" cy="369888"/>
          </a:xfrm>
          <a:prstGeom prst="rect">
            <a:avLst/>
          </a:prstGeom>
          <a:noFill/>
          <a:ln w="9525">
            <a:noFill/>
            <a:miter lim="800000"/>
            <a:headEnd/>
            <a:tailEnd/>
          </a:ln>
        </p:spPr>
        <p:txBody>
          <a:bodyPr>
            <a:spAutoFit/>
          </a:bodyPr>
          <a:lstStyle/>
          <a:p>
            <a:r>
              <a:rPr lang="ar-SA" b="1" dirty="0">
                <a:solidFill>
                  <a:srgbClr val="008000"/>
                </a:solidFill>
              </a:rPr>
              <a:t>4) أن العينة المحفوظة تحمي المتعلم من الخطورة كعينة محفوظة </a:t>
            </a:r>
            <a:r>
              <a:rPr lang="ar-SA" b="1" dirty="0" smtClean="0">
                <a:solidFill>
                  <a:srgbClr val="008000"/>
                </a:solidFill>
              </a:rPr>
              <a:t>براكين .</a:t>
            </a:r>
            <a:endParaRPr lang="ar-SA" dirty="0">
              <a:solidFill>
                <a:srgbClr val="008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578"/>
                                        </p:tgtEl>
                                        <p:attrNameLst>
                                          <p:attrName>style.visibility</p:attrName>
                                        </p:attrNameLst>
                                      </p:cBhvr>
                                      <p:to>
                                        <p:strVal val="visible"/>
                                      </p:to>
                                    </p:set>
                                    <p:animEffect transition="in" filter="barn(inVertical)">
                                      <p:cBhvr>
                                        <p:cTn id="30" dur="500"/>
                                        <p:tgtEl>
                                          <p:spTgt spid="2457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arn(inVertical)">
                                      <p:cBhvr>
                                        <p:cTn id="68" dur="500"/>
                                        <p:tgtEl>
                                          <p:spTgt spid="1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arn(inVertical)">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8728" y="214290"/>
            <a:ext cx="7345363" cy="576262"/>
          </a:xfrm>
        </p:spPr>
        <p:txBody>
          <a:bodyPr>
            <a:noAutofit/>
          </a:bodyPr>
          <a:lstStyle/>
          <a:p>
            <a:pPr algn="just" eaLnBrk="1" fontAlgn="auto" hangingPunct="1">
              <a:spcAft>
                <a:spcPts val="0"/>
              </a:spcAft>
              <a:defRPr/>
            </a:pPr>
            <a:r>
              <a:rPr lang="ar-SA" sz="4800" dirty="0" smtClean="0">
                <a:solidFill>
                  <a:srgbClr val="C00000"/>
                </a:solidFill>
                <a:effectLst>
                  <a:outerShdw blurRad="38100" dist="38100" dir="2700000" algn="tl">
                    <a:srgbClr val="000000">
                      <a:alpha val="43137"/>
                    </a:srgbClr>
                  </a:outerShdw>
                </a:effectLst>
                <a:latin typeface="Adobe نسخ Medium" pitchFamily="50" charset="-78"/>
                <a:cs typeface="Adobe نسخ Medium" pitchFamily="50" charset="-78"/>
              </a:rPr>
              <a:t>النماذج : </a:t>
            </a:r>
            <a:endParaRPr lang="ar-SA" sz="4800" dirty="0">
              <a:solidFill>
                <a:srgbClr val="C00000"/>
              </a:solidFill>
              <a:effectLst>
                <a:outerShdw blurRad="38100" dist="38100" dir="2700000" algn="tl">
                  <a:srgbClr val="000000">
                    <a:alpha val="43137"/>
                  </a:srgbClr>
                </a:outerShdw>
              </a:effectLst>
              <a:latin typeface="Adobe نسخ Medium" pitchFamily="50" charset="-78"/>
              <a:cs typeface="Adobe نسخ Medium" pitchFamily="50" charset="-78"/>
            </a:endParaRPr>
          </a:p>
        </p:txBody>
      </p:sp>
      <p:sp>
        <p:nvSpPr>
          <p:cNvPr id="4" name="مربع نص 3"/>
          <p:cNvSpPr txBox="1"/>
          <p:nvPr/>
        </p:nvSpPr>
        <p:spPr>
          <a:xfrm>
            <a:off x="500034" y="857232"/>
            <a:ext cx="8424862" cy="985837"/>
          </a:xfrm>
          <a:prstGeom prst="rect">
            <a:avLst/>
          </a:prstGeom>
          <a:noFill/>
        </p:spPr>
        <p:txBody>
          <a:bodyPr rtlCol="1">
            <a:spAutoFit/>
          </a:bodyPr>
          <a:lstStyle/>
          <a:p>
            <a:pPr>
              <a:defRPr/>
            </a:pPr>
            <a:r>
              <a:rPr lang="ar-SA" sz="2000" dirty="0">
                <a:solidFill>
                  <a:schemeClr val="accent1">
                    <a:lumMod val="75000"/>
                  </a:schemeClr>
                </a:solidFill>
                <a:effectLst>
                  <a:outerShdw blurRad="38100" dist="38100" dir="2700000" algn="tl">
                    <a:srgbClr val="000000">
                      <a:alpha val="43137"/>
                    </a:srgbClr>
                  </a:outerShdw>
                </a:effectLst>
              </a:rPr>
              <a:t>هو تقليد مجسم للشيء الحقيقي يستخدمه مدرس المواد الاجتماعية نظراً لتعذر عرض الأشياء ذاتها ، أي أن المدرس يستعيض عن الشيء الأصلي بنموذج  يضاهيه في الشكل والتفاصيل إلى حد كبير </a:t>
            </a:r>
          </a:p>
          <a:p>
            <a:pPr>
              <a:defRPr/>
            </a:pPr>
            <a:endParaRPr lang="ar-SA" dirty="0"/>
          </a:p>
        </p:txBody>
      </p:sp>
      <p:sp>
        <p:nvSpPr>
          <p:cNvPr id="5" name="مربع نص 4"/>
          <p:cNvSpPr txBox="1"/>
          <p:nvPr/>
        </p:nvSpPr>
        <p:spPr>
          <a:xfrm>
            <a:off x="5286380" y="1643050"/>
            <a:ext cx="3524245" cy="523875"/>
          </a:xfrm>
          <a:prstGeom prst="rect">
            <a:avLst/>
          </a:prstGeom>
          <a:noFill/>
        </p:spPr>
        <p:txBody>
          <a:bodyPr wrap="square" rtlCol="1">
            <a:spAutoFit/>
          </a:bodyPr>
          <a:lstStyle/>
          <a:p>
            <a:pPr>
              <a:defRPr/>
            </a:pPr>
            <a:r>
              <a:rPr lang="ar-SA" sz="2800" b="1" dirty="0">
                <a:solidFill>
                  <a:schemeClr val="accent3">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من مزايا النماذج</a:t>
            </a:r>
          </a:p>
        </p:txBody>
      </p:sp>
      <p:sp>
        <p:nvSpPr>
          <p:cNvPr id="6" name="مربع نص 5"/>
          <p:cNvSpPr txBox="1"/>
          <p:nvPr/>
        </p:nvSpPr>
        <p:spPr>
          <a:xfrm>
            <a:off x="503237" y="2143116"/>
            <a:ext cx="8640763" cy="1200329"/>
          </a:xfrm>
          <a:prstGeom prst="rect">
            <a:avLst/>
          </a:prstGeom>
          <a:noFill/>
        </p:spPr>
        <p:txBody>
          <a:bodyPr rtlCol="1">
            <a:spAutoFit/>
          </a:bodyPr>
          <a:lstStyle/>
          <a:p>
            <a:pPr>
              <a:defRPr/>
            </a:pPr>
            <a:r>
              <a:rPr lang="ar-SA" sz="2400" b="1" dirty="0">
                <a:solidFill>
                  <a:schemeClr val="accent3">
                    <a:lumMod val="60000"/>
                    <a:lumOff val="40000"/>
                  </a:schemeClr>
                </a:solidFill>
                <a:latin typeface="Adobe نسخ Medium" pitchFamily="50" charset="-78"/>
                <a:cs typeface="Adobe نسخ Medium" pitchFamily="50" charset="-78"/>
              </a:rPr>
              <a:t>أنها تستحضر الماضي وتشير إلى المستقبل ، ومثال ذلك أن مدرس المواد الاجتماعية حينما يتحدث عن </a:t>
            </a:r>
            <a:r>
              <a:rPr lang="ar-SA" sz="2400" b="1" dirty="0" smtClean="0">
                <a:solidFill>
                  <a:schemeClr val="accent3">
                    <a:lumMod val="60000"/>
                    <a:lumOff val="40000"/>
                  </a:schemeClr>
                </a:solidFill>
                <a:latin typeface="Adobe نسخ Medium" pitchFamily="50" charset="-78"/>
                <a:cs typeface="Adobe نسخ Medium" pitchFamily="50" charset="-78"/>
              </a:rPr>
              <a:t>توسيع المسجد الحرام بعهد الملك فهد يرحمه الله لا </a:t>
            </a:r>
            <a:r>
              <a:rPr lang="ar-SA" sz="2400" b="1" dirty="0">
                <a:solidFill>
                  <a:schemeClr val="accent3">
                    <a:lumMod val="60000"/>
                    <a:lumOff val="40000"/>
                  </a:schemeClr>
                </a:solidFill>
                <a:latin typeface="Adobe نسخ Medium" pitchFamily="50" charset="-78"/>
                <a:cs typeface="Adobe نسخ Medium" pitchFamily="50" charset="-78"/>
              </a:rPr>
              <a:t>يستطيع أن يقدم صورة حية متكاملة لها في ذلك العصر . </a:t>
            </a:r>
          </a:p>
        </p:txBody>
      </p:sp>
      <p:sp>
        <p:nvSpPr>
          <p:cNvPr id="7" name="مربع نص 6"/>
          <p:cNvSpPr txBox="1"/>
          <p:nvPr/>
        </p:nvSpPr>
        <p:spPr>
          <a:xfrm>
            <a:off x="1571604" y="3357562"/>
            <a:ext cx="7321571" cy="738664"/>
          </a:xfrm>
          <a:prstGeom prst="rect">
            <a:avLst/>
          </a:prstGeom>
          <a:noFill/>
        </p:spPr>
        <p:txBody>
          <a:bodyPr wrap="square" rtlCol="1">
            <a:spAutoFit/>
          </a:bodyPr>
          <a:lstStyle/>
          <a:p>
            <a:pPr>
              <a:defRPr/>
            </a:pPr>
            <a:r>
              <a:rPr lang="ar-SA" sz="2400" b="1" dirty="0">
                <a:solidFill>
                  <a:schemeClr val="accent3">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ولاستخدام النماذج شروط ضرورية لابد من مراعاتها هي :</a:t>
            </a:r>
          </a:p>
          <a:p>
            <a:pPr>
              <a:defRPr/>
            </a:pPr>
            <a:endParaRPr lang="ar-SA" dirty="0"/>
          </a:p>
        </p:txBody>
      </p:sp>
      <p:sp>
        <p:nvSpPr>
          <p:cNvPr id="8" name="مربع نص 7"/>
          <p:cNvSpPr txBox="1"/>
          <p:nvPr/>
        </p:nvSpPr>
        <p:spPr>
          <a:xfrm>
            <a:off x="900113" y="3921125"/>
            <a:ext cx="7886700" cy="400050"/>
          </a:xfrm>
          <a:prstGeom prst="rect">
            <a:avLst/>
          </a:prstGeom>
          <a:noFill/>
        </p:spPr>
        <p:txBody>
          <a:bodyPr rtlCol="1">
            <a:spAutoFit/>
          </a:bodyPr>
          <a:lstStyle/>
          <a:p>
            <a:pPr>
              <a:defRPr/>
            </a:pPr>
            <a:r>
              <a:rPr lang="ar-SA" sz="2000" b="1" dirty="0" smtClean="0">
                <a:solidFill>
                  <a:schemeClr val="accent3">
                    <a:lumMod val="60000"/>
                    <a:lumOff val="40000"/>
                  </a:schemeClr>
                </a:solidFill>
              </a:rPr>
              <a:t>1- أن </a:t>
            </a:r>
            <a:r>
              <a:rPr lang="ar-SA" sz="2000" b="1" dirty="0">
                <a:solidFill>
                  <a:schemeClr val="accent3">
                    <a:lumMod val="60000"/>
                    <a:lumOff val="40000"/>
                  </a:schemeClr>
                </a:solidFill>
              </a:rPr>
              <a:t>يكون النموذج مناسباً من حيث الحجم بحيث يستطيع جميع التلاميذ رؤيته بوضوح .</a:t>
            </a:r>
          </a:p>
        </p:txBody>
      </p:sp>
      <p:sp>
        <p:nvSpPr>
          <p:cNvPr id="9" name="مربع نص 8"/>
          <p:cNvSpPr txBox="1"/>
          <p:nvPr/>
        </p:nvSpPr>
        <p:spPr>
          <a:xfrm>
            <a:off x="1196975" y="4289425"/>
            <a:ext cx="7589838" cy="677863"/>
          </a:xfrm>
          <a:prstGeom prst="rect">
            <a:avLst/>
          </a:prstGeom>
          <a:noFill/>
        </p:spPr>
        <p:txBody>
          <a:bodyPr wrap="none" rtlCol="1">
            <a:spAutoFit/>
          </a:bodyPr>
          <a:lstStyle/>
          <a:p>
            <a:pPr>
              <a:defRPr/>
            </a:pPr>
            <a:r>
              <a:rPr lang="ar-SA" sz="2000" b="1" dirty="0">
                <a:solidFill>
                  <a:schemeClr val="accent3">
                    <a:lumMod val="60000"/>
                    <a:lumOff val="40000"/>
                  </a:schemeClr>
                </a:solidFill>
              </a:rPr>
              <a:t>2- أن يوضح المدرس الفرق بين النموذج والشيء الذي يمثله من حيث التفاصيل والحجم .</a:t>
            </a:r>
          </a:p>
          <a:p>
            <a:pPr>
              <a:defRPr/>
            </a:pPr>
            <a:endParaRPr lang="ar-SA" dirty="0"/>
          </a:p>
        </p:txBody>
      </p:sp>
      <p:sp>
        <p:nvSpPr>
          <p:cNvPr id="10" name="مربع نص 9"/>
          <p:cNvSpPr txBox="1"/>
          <p:nvPr/>
        </p:nvSpPr>
        <p:spPr>
          <a:xfrm>
            <a:off x="0" y="4652963"/>
            <a:ext cx="8786813" cy="400050"/>
          </a:xfrm>
          <a:prstGeom prst="rect">
            <a:avLst/>
          </a:prstGeom>
          <a:noFill/>
        </p:spPr>
        <p:txBody>
          <a:bodyPr rtlCol="1">
            <a:spAutoFit/>
          </a:bodyPr>
          <a:lstStyle/>
          <a:p>
            <a:pPr>
              <a:defRPr/>
            </a:pPr>
            <a:r>
              <a:rPr lang="ar-SA" sz="2000" b="1" dirty="0">
                <a:solidFill>
                  <a:schemeClr val="accent3">
                    <a:lumMod val="60000"/>
                    <a:lumOff val="40000"/>
                  </a:schemeClr>
                </a:solidFill>
              </a:rPr>
              <a:t>3- أن يجتهد المدرس دائماً في تصحيح المدركات الخاطئة التي قد يكونها التلاميذ من استخدام النماذج .</a:t>
            </a:r>
          </a:p>
        </p:txBody>
      </p:sp>
      <p:sp>
        <p:nvSpPr>
          <p:cNvPr id="11" name="مربع نص 10"/>
          <p:cNvSpPr txBox="1"/>
          <p:nvPr/>
        </p:nvSpPr>
        <p:spPr>
          <a:xfrm>
            <a:off x="1196975" y="5045075"/>
            <a:ext cx="7589838" cy="400050"/>
          </a:xfrm>
          <a:prstGeom prst="rect">
            <a:avLst/>
          </a:prstGeom>
          <a:noFill/>
        </p:spPr>
        <p:txBody>
          <a:bodyPr rtlCol="1">
            <a:spAutoFit/>
          </a:bodyPr>
          <a:lstStyle/>
          <a:p>
            <a:pPr>
              <a:defRPr/>
            </a:pPr>
            <a:r>
              <a:rPr lang="ar-SA" sz="2000" b="1" dirty="0">
                <a:solidFill>
                  <a:schemeClr val="accent3">
                    <a:lumMod val="60000"/>
                    <a:lumOff val="40000"/>
                  </a:schemeClr>
                </a:solidFill>
              </a:rPr>
              <a:t>4- أن يستخدم المدرس وسائل تعليمية أخرى تكميلية جنباً إلى جنب مع النماذج .</a:t>
            </a:r>
          </a:p>
        </p:txBody>
      </p:sp>
      <p:sp>
        <p:nvSpPr>
          <p:cNvPr id="12" name="مربع نص 11"/>
          <p:cNvSpPr txBox="1"/>
          <p:nvPr/>
        </p:nvSpPr>
        <p:spPr>
          <a:xfrm>
            <a:off x="1619250" y="5445125"/>
            <a:ext cx="7200900" cy="400050"/>
          </a:xfrm>
          <a:prstGeom prst="rect">
            <a:avLst/>
          </a:prstGeom>
          <a:noFill/>
        </p:spPr>
        <p:txBody>
          <a:bodyPr rtlCol="1">
            <a:spAutoFit/>
          </a:bodyPr>
          <a:lstStyle/>
          <a:p>
            <a:pPr>
              <a:defRPr/>
            </a:pPr>
            <a:r>
              <a:rPr lang="ar-SA" sz="2000" b="1" dirty="0">
                <a:solidFill>
                  <a:schemeClr val="accent3">
                    <a:lumMod val="60000"/>
                    <a:lumOff val="40000"/>
                  </a:schemeClr>
                </a:solidFill>
              </a:rPr>
              <a:t>5- أن يتيح المدرس الفرص للتلاميذ لدراسة النماذج عن قرب .</a:t>
            </a:r>
          </a:p>
        </p:txBody>
      </p:sp>
      <p:sp>
        <p:nvSpPr>
          <p:cNvPr id="14" name="مربع نص 13"/>
          <p:cNvSpPr txBox="1"/>
          <p:nvPr/>
        </p:nvSpPr>
        <p:spPr>
          <a:xfrm>
            <a:off x="1928794" y="5929330"/>
            <a:ext cx="6911975" cy="677862"/>
          </a:xfrm>
          <a:prstGeom prst="rect">
            <a:avLst/>
          </a:prstGeom>
          <a:noFill/>
        </p:spPr>
        <p:txBody>
          <a:bodyPr rtlCol="1">
            <a:spAutoFit/>
          </a:bodyPr>
          <a:lstStyle/>
          <a:p>
            <a:pPr>
              <a:defRPr/>
            </a:pPr>
            <a:r>
              <a:rPr lang="ar-SA" sz="2000" b="1" dirty="0" smtClean="0">
                <a:solidFill>
                  <a:schemeClr val="accent3">
                    <a:lumMod val="60000"/>
                    <a:lumOff val="40000"/>
                  </a:schemeClr>
                </a:solidFill>
              </a:rPr>
              <a:t>6- </a:t>
            </a:r>
            <a:r>
              <a:rPr lang="ar-SA" sz="2000" b="1" dirty="0">
                <a:solidFill>
                  <a:schemeClr val="accent3">
                    <a:lumMod val="60000"/>
                    <a:lumOff val="40000"/>
                  </a:schemeClr>
                </a:solidFill>
              </a:rPr>
              <a:t>أن يتأكد المدرس من حداثة المعلومات والبيانات التي تحتويها النماذج .</a:t>
            </a:r>
          </a:p>
          <a:p>
            <a:pPr>
              <a:defRPr/>
            </a:pPr>
            <a:endParaRPr lang="ar-S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Vertical)">
                                      <p:cBhvr>
                                        <p:cTn id="61" dur="500"/>
                                        <p:tgtEl>
                                          <p:spTgt spid="1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7813" y="1557338"/>
            <a:ext cx="7345362" cy="576262"/>
          </a:xfrm>
        </p:spPr>
        <p:txBody>
          <a:bodyPr>
            <a:normAutofit/>
          </a:bodyPr>
          <a:lstStyle/>
          <a:p>
            <a:pPr algn="just" eaLnBrk="1" fontAlgn="auto" hangingPunct="1">
              <a:spcAft>
                <a:spcPts val="0"/>
              </a:spcAft>
              <a:defRPr/>
            </a:pPr>
            <a:r>
              <a:rPr lang="ar-SA" dirty="0" smtClean="0">
                <a:solidFill>
                  <a:srgbClr val="C00000"/>
                </a:solidFill>
                <a:effectLst>
                  <a:outerShdw blurRad="38100" dist="38100" dir="2700000" algn="tl">
                    <a:srgbClr val="000000">
                      <a:alpha val="43137"/>
                    </a:srgbClr>
                  </a:outerShdw>
                </a:effectLst>
                <a:cs typeface="Fanan" pitchFamily="2" charset="-78"/>
              </a:rPr>
              <a:t>العيوب في النماذج : </a:t>
            </a:r>
            <a:endParaRPr lang="ar-SA" dirty="0">
              <a:solidFill>
                <a:srgbClr val="C00000"/>
              </a:solidFill>
              <a:effectLst>
                <a:outerShdw blurRad="38100" dist="38100" dir="2700000" algn="tl">
                  <a:srgbClr val="000000">
                    <a:alpha val="43137"/>
                  </a:srgbClr>
                </a:outerShdw>
              </a:effectLst>
              <a:cs typeface="Fanan" pitchFamily="2" charset="-78"/>
            </a:endParaRPr>
          </a:p>
        </p:txBody>
      </p:sp>
      <p:sp>
        <p:nvSpPr>
          <p:cNvPr id="3" name="عنوان فرعي 2"/>
          <p:cNvSpPr>
            <a:spLocks noGrp="1"/>
          </p:cNvSpPr>
          <p:nvPr>
            <p:ph type="subTitle" idx="1"/>
          </p:nvPr>
        </p:nvSpPr>
        <p:spPr>
          <a:xfrm>
            <a:off x="827088" y="5732463"/>
            <a:ext cx="8137525" cy="649287"/>
          </a:xfrm>
        </p:spPr>
        <p:txBody>
          <a:bodyPr>
            <a:normAutofit fontScale="77500" lnSpcReduction="20000"/>
          </a:bodyPr>
          <a:lstStyle/>
          <a:p>
            <a:pPr algn="r" eaLnBrk="1" hangingPunct="1">
              <a:defRPr/>
            </a:pPr>
            <a:r>
              <a:rPr lang="ar-SA" sz="2800" dirty="0" smtClean="0">
                <a:solidFill>
                  <a:schemeClr val="accent1">
                    <a:lumMod val="75000"/>
                  </a:schemeClr>
                </a:solidFill>
                <a:latin typeface="Adobe نسخ Medium" pitchFamily="50" charset="-78"/>
                <a:cs typeface="Adobe نسخ Medium" pitchFamily="50" charset="-78"/>
              </a:rPr>
              <a:t>5- أن مدرس المواد الاجتماعية بوضعه الحالي لا يستطيع إعداد النماذج الصالحة.</a:t>
            </a:r>
          </a:p>
        </p:txBody>
      </p:sp>
      <p:sp>
        <p:nvSpPr>
          <p:cNvPr id="6" name="مربع نص 5"/>
          <p:cNvSpPr txBox="1"/>
          <p:nvPr/>
        </p:nvSpPr>
        <p:spPr>
          <a:xfrm>
            <a:off x="684213" y="323850"/>
            <a:ext cx="8280400" cy="400050"/>
          </a:xfrm>
          <a:prstGeom prst="rect">
            <a:avLst/>
          </a:prstGeom>
          <a:noFill/>
        </p:spPr>
        <p:txBody>
          <a:bodyPr rtlCol="1">
            <a:spAutoFit/>
          </a:bodyPr>
          <a:lstStyle/>
          <a:p>
            <a:pPr>
              <a:defRPr/>
            </a:pPr>
            <a:r>
              <a:rPr lang="ar-SA" sz="2000" b="1" dirty="0" smtClean="0">
                <a:solidFill>
                  <a:schemeClr val="accent3">
                    <a:lumMod val="60000"/>
                    <a:lumOff val="40000"/>
                  </a:schemeClr>
                </a:solidFill>
              </a:rPr>
              <a:t>7- </a:t>
            </a:r>
            <a:r>
              <a:rPr lang="ar-SA" sz="2000" b="1" dirty="0">
                <a:solidFill>
                  <a:schemeClr val="accent3">
                    <a:lumMod val="60000"/>
                    <a:lumOff val="40000"/>
                  </a:schemeClr>
                </a:solidFill>
              </a:rPr>
              <a:t>أن يتأكد المدرس من صحة الاستنتاجات والعلاقات التي يخرج بها التلاميذ من استخدام النماذج .</a:t>
            </a:r>
          </a:p>
        </p:txBody>
      </p:sp>
      <p:sp>
        <p:nvSpPr>
          <p:cNvPr id="8" name="مربع نص 7"/>
          <p:cNvSpPr txBox="1"/>
          <p:nvPr/>
        </p:nvSpPr>
        <p:spPr>
          <a:xfrm>
            <a:off x="1908175" y="1052513"/>
            <a:ext cx="7127875" cy="400050"/>
          </a:xfrm>
          <a:prstGeom prst="rect">
            <a:avLst/>
          </a:prstGeom>
          <a:noFill/>
        </p:spPr>
        <p:txBody>
          <a:bodyPr rtlCol="1">
            <a:spAutoFit/>
          </a:bodyPr>
          <a:lstStyle/>
          <a:p>
            <a:pPr>
              <a:defRPr/>
            </a:pPr>
            <a:r>
              <a:rPr lang="ar-SA" sz="2000" b="1" dirty="0" smtClean="0">
                <a:solidFill>
                  <a:schemeClr val="accent3">
                    <a:lumMod val="60000"/>
                    <a:lumOff val="40000"/>
                  </a:schemeClr>
                </a:solidFill>
              </a:rPr>
              <a:t>9- </a:t>
            </a:r>
            <a:r>
              <a:rPr lang="ar-SA" sz="2000" b="1" dirty="0">
                <a:solidFill>
                  <a:schemeClr val="accent3">
                    <a:lumMod val="60000"/>
                    <a:lumOff val="40000"/>
                  </a:schemeClr>
                </a:solidFill>
              </a:rPr>
              <a:t>أن يعرف المدرس آراء التلاميذ في كل نموذج يستخدمه كأسلوب لتقويم التدريس </a:t>
            </a:r>
          </a:p>
        </p:txBody>
      </p:sp>
      <p:sp>
        <p:nvSpPr>
          <p:cNvPr id="9" name="مربع نص 8"/>
          <p:cNvSpPr txBox="1"/>
          <p:nvPr/>
        </p:nvSpPr>
        <p:spPr>
          <a:xfrm>
            <a:off x="1619250" y="652463"/>
            <a:ext cx="7345363" cy="400050"/>
          </a:xfrm>
          <a:prstGeom prst="rect">
            <a:avLst/>
          </a:prstGeom>
          <a:noFill/>
        </p:spPr>
        <p:txBody>
          <a:bodyPr rtlCol="1">
            <a:spAutoFit/>
          </a:bodyPr>
          <a:lstStyle/>
          <a:p>
            <a:pPr>
              <a:defRPr/>
            </a:pPr>
            <a:r>
              <a:rPr lang="ar-SA" sz="2000" b="1" dirty="0" smtClean="0">
                <a:solidFill>
                  <a:schemeClr val="accent3">
                    <a:lumMod val="60000"/>
                    <a:lumOff val="40000"/>
                  </a:schemeClr>
                </a:solidFill>
              </a:rPr>
              <a:t>8- </a:t>
            </a:r>
            <a:r>
              <a:rPr lang="ar-SA" sz="2000" b="1" dirty="0">
                <a:solidFill>
                  <a:schemeClr val="accent3">
                    <a:lumMod val="60000"/>
                    <a:lumOff val="40000"/>
                  </a:schemeClr>
                </a:solidFill>
              </a:rPr>
              <a:t>أن يتأكد المدرس من فهم التلاميذ للعلاقة بين النموذج وموضوع الدرس .</a:t>
            </a:r>
          </a:p>
        </p:txBody>
      </p:sp>
      <p:sp>
        <p:nvSpPr>
          <p:cNvPr id="10" name="مربع نص 9"/>
          <p:cNvSpPr txBox="1"/>
          <p:nvPr/>
        </p:nvSpPr>
        <p:spPr>
          <a:xfrm>
            <a:off x="611188" y="2060575"/>
            <a:ext cx="8245475" cy="831850"/>
          </a:xfrm>
          <a:prstGeom prst="rect">
            <a:avLst/>
          </a:prstGeom>
          <a:noFill/>
        </p:spPr>
        <p:txBody>
          <a:bodyPr rtlCol="1">
            <a:spAutoFit/>
          </a:bodyPr>
          <a:lstStyle/>
          <a:p>
            <a:pPr>
              <a:defRPr/>
            </a:pPr>
            <a:r>
              <a:rPr lang="ar-SA" sz="2400" b="1" dirty="0">
                <a:solidFill>
                  <a:schemeClr val="accent1">
                    <a:lumMod val="75000"/>
                  </a:schemeClr>
                </a:solidFill>
                <a:latin typeface="Adobe نسخ Medium" pitchFamily="50" charset="-78"/>
                <a:cs typeface="Adobe نسخ Medium" pitchFamily="50" charset="-78"/>
              </a:rPr>
              <a:t>1- أن النموذج كجسم يحاكي الشيء الأصلي لا يبين أبعاده وحجمه الطبيعي ولا علاقته الوظيفية بما يوجد حوله .</a:t>
            </a:r>
          </a:p>
        </p:txBody>
      </p:sp>
      <p:sp>
        <p:nvSpPr>
          <p:cNvPr id="11" name="مربع نص 10"/>
          <p:cNvSpPr txBox="1"/>
          <p:nvPr/>
        </p:nvSpPr>
        <p:spPr>
          <a:xfrm>
            <a:off x="-144463" y="3000372"/>
            <a:ext cx="9288463" cy="831850"/>
          </a:xfrm>
          <a:prstGeom prst="rect">
            <a:avLst/>
          </a:prstGeom>
          <a:noFill/>
        </p:spPr>
        <p:txBody>
          <a:bodyPr rtlCol="1">
            <a:spAutoFit/>
          </a:bodyPr>
          <a:lstStyle/>
          <a:p>
            <a:pPr>
              <a:defRPr/>
            </a:pPr>
            <a:r>
              <a:rPr lang="ar-SA" sz="2400" b="1" dirty="0">
                <a:solidFill>
                  <a:schemeClr val="accent1">
                    <a:lumMod val="75000"/>
                  </a:schemeClr>
                </a:solidFill>
                <a:latin typeface="Adobe نسخ Medium" pitchFamily="50" charset="-78"/>
                <a:cs typeface="Adobe نسخ Medium" pitchFamily="50" charset="-78"/>
              </a:rPr>
              <a:t>2- أن النموذج كثيراً ما يفتقر إلى عنصر الحركة والشكل والمعاني التي يضيفها المحيط عند توافر الشيء </a:t>
            </a:r>
            <a:r>
              <a:rPr lang="ar-SA" sz="2400" b="1" dirty="0" smtClean="0">
                <a:solidFill>
                  <a:schemeClr val="accent1">
                    <a:lumMod val="75000"/>
                  </a:schemeClr>
                </a:solidFill>
                <a:latin typeface="Adobe نسخ Medium" pitchFamily="50" charset="-78"/>
                <a:cs typeface="Adobe نسخ Medium" pitchFamily="50" charset="-78"/>
              </a:rPr>
              <a:t>الطبيعي </a:t>
            </a:r>
            <a:r>
              <a:rPr lang="ar-SA" sz="2400" b="1" dirty="0">
                <a:solidFill>
                  <a:schemeClr val="accent1">
                    <a:lumMod val="75000"/>
                  </a:schemeClr>
                </a:solidFill>
                <a:latin typeface="Adobe نسخ Medium" pitchFamily="50" charset="-78"/>
                <a:cs typeface="Adobe نسخ Medium" pitchFamily="50" charset="-78"/>
              </a:rPr>
              <a:t>نفسه في بيئته.</a:t>
            </a:r>
          </a:p>
        </p:txBody>
      </p:sp>
      <p:sp>
        <p:nvSpPr>
          <p:cNvPr id="12" name="مربع نص 11"/>
          <p:cNvSpPr txBox="1"/>
          <p:nvPr/>
        </p:nvSpPr>
        <p:spPr>
          <a:xfrm>
            <a:off x="1142976" y="3786190"/>
            <a:ext cx="7777162" cy="830263"/>
          </a:xfrm>
          <a:prstGeom prst="rect">
            <a:avLst/>
          </a:prstGeom>
          <a:noFill/>
        </p:spPr>
        <p:txBody>
          <a:bodyPr rtlCol="1">
            <a:spAutoFit/>
          </a:bodyPr>
          <a:lstStyle/>
          <a:p>
            <a:pPr>
              <a:defRPr/>
            </a:pPr>
            <a:r>
              <a:rPr lang="ar-SA" sz="2400" b="1" dirty="0">
                <a:solidFill>
                  <a:schemeClr val="accent1">
                    <a:lumMod val="75000"/>
                  </a:schemeClr>
                </a:solidFill>
                <a:latin typeface="Adobe نسخ Medium" pitchFamily="50" charset="-78"/>
                <a:cs typeface="Adobe نسخ Medium" pitchFamily="50" charset="-78"/>
              </a:rPr>
              <a:t>3- أن النماذج – خاصة الضخم منها – باهظة التكاليف بالنسبة لإمكانيات معظم المدارس فضلاً عن أن معظمها يحتاج إلى حيز كبير .</a:t>
            </a:r>
          </a:p>
        </p:txBody>
      </p:sp>
      <p:sp>
        <p:nvSpPr>
          <p:cNvPr id="13" name="مربع نص 12"/>
          <p:cNvSpPr txBox="1"/>
          <p:nvPr/>
        </p:nvSpPr>
        <p:spPr>
          <a:xfrm>
            <a:off x="1928794" y="4572008"/>
            <a:ext cx="7056438" cy="1108075"/>
          </a:xfrm>
          <a:prstGeom prst="rect">
            <a:avLst/>
          </a:prstGeom>
          <a:noFill/>
        </p:spPr>
        <p:txBody>
          <a:bodyPr rtlCol="1">
            <a:spAutoFit/>
          </a:bodyPr>
          <a:lstStyle/>
          <a:p>
            <a:pPr>
              <a:defRPr/>
            </a:pPr>
            <a:r>
              <a:rPr lang="ar-SA" sz="2400" b="1" dirty="0">
                <a:solidFill>
                  <a:schemeClr val="accent1">
                    <a:lumMod val="75000"/>
                  </a:schemeClr>
                </a:solidFill>
                <a:latin typeface="Adobe نسخ Medium" pitchFamily="50" charset="-78"/>
                <a:cs typeface="Adobe نسخ Medium" pitchFamily="50" charset="-78"/>
              </a:rPr>
              <a:t>4- أن ما يطرأ من أحداث وتغيرات واكتشافات تتطلب التجديد بصفة دائمة في النماذج مما يحتاج إلى خامات يصعب على مدرس المواد الاجتماعية توفيرها .</a:t>
            </a:r>
          </a:p>
          <a:p>
            <a:pPr>
              <a:defRPr/>
            </a:pPr>
            <a:endParaRPr lang="ar-S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1000"/>
                                        <p:tgtEl>
                                          <p:spTgt spid="3">
                                            <p:txEl>
                                              <p:pRg st="0" end="0"/>
                                            </p:txEl>
                                          </p:spTgt>
                                        </p:tgtEl>
                                      </p:cBhvr>
                                    </p:animEffect>
                                    <p:anim calcmode="lin" valueType="num">
                                      <p:cBhvr>
                                        <p:cTn id="5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428860" y="230832"/>
            <a:ext cx="607223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CC0099"/>
                </a:solidFill>
                <a:effectLst>
                  <a:glow rad="101600">
                    <a:schemeClr val="accent5">
                      <a:satMod val="175000"/>
                      <a:alpha val="40000"/>
                    </a:schemeClr>
                  </a:glow>
                  <a:outerShdw blurRad="38100" dist="38100" dir="2700000" algn="tl">
                    <a:srgbClr val="000000">
                      <a:alpha val="43137"/>
                    </a:srgbClr>
                  </a:outerShdw>
                </a:effectLst>
                <a:latin typeface="Calibri" pitchFamily="34" charset="0"/>
                <a:ea typeface="Calibri" pitchFamily="34" charset="0"/>
                <a:cs typeface="Arial" pitchFamily="34" charset="0"/>
              </a:rPr>
              <a:t>                                          السبورة العادية</a:t>
            </a:r>
            <a:endParaRPr kumimoji="0" lang="en-US" sz="1400" b="1" i="0" u="none" strike="noStrike" cap="none" normalizeH="0" baseline="0" dirty="0" smtClean="0">
              <a:ln>
                <a:noFill/>
              </a:ln>
              <a:solidFill>
                <a:srgbClr val="CC0099"/>
              </a:solidFill>
              <a:effectLst>
                <a:glow rad="101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eaLnBrk="0" fontAlgn="base" hangingPunct="0">
              <a:spcBef>
                <a:spcPct val="0"/>
              </a:spcBef>
              <a:spcAft>
                <a:spcPct val="0"/>
              </a:spcAft>
            </a:pPr>
            <a:r>
              <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تعد السبورة </a:t>
            </a:r>
            <a:r>
              <a:rPr lang="ar-SA" sz="1600" b="1" dirty="0" smtClean="0">
                <a:latin typeface="Calibri" pitchFamily="34" charset="0"/>
                <a:ea typeface="Calibri" pitchFamily="34" charset="0"/>
                <a:cs typeface="Arial" pitchFamily="34" charset="0"/>
              </a:rPr>
              <a:t>العادية من </a:t>
            </a:r>
            <a:r>
              <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الاساسيات التي يحتاجها المعلم في الفصل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وقد يأخذ لون السبورة اللون الأسود أو الأخضر , ويشترط اللون غير اللامع حتى لايعكس الضوء ويفضل استخدام اللون الأخضر لأنه يعطي راحة للعين والنفس وتظهر الكتابة واضحة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C0099"/>
                </a:solidFill>
                <a:effectLst>
                  <a:outerShdw blurRad="38100" dist="38100" dir="2700000" algn="tl">
                    <a:srgbClr val="000000">
                      <a:alpha val="43137"/>
                    </a:srgbClr>
                  </a:outerShdw>
                </a:effectLst>
                <a:latin typeface="Calibri" pitchFamily="34" charset="0"/>
                <a:ea typeface="Calibri" pitchFamily="34" charset="0"/>
                <a:cs typeface="Arial" pitchFamily="34" charset="0"/>
              </a:rPr>
              <a:t>أنواع السبورة العادية</a:t>
            </a:r>
            <a:r>
              <a:rPr kumimoji="0" lang="ar-SA" sz="2000" b="1" i="0" u="none" strike="noStrike" cap="none" normalizeH="0" dirty="0" smtClean="0">
                <a:ln>
                  <a:noFill/>
                </a:ln>
                <a:solidFill>
                  <a:srgbClr val="CC0099"/>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kumimoji="0" lang="ar-SA" sz="2000" b="1" i="0" u="none" strike="noStrike" cap="none" normalizeH="0" baseline="0" dirty="0" smtClean="0">
                <a:ln>
                  <a:noFill/>
                </a:ln>
                <a:solidFill>
                  <a:srgbClr val="CC0099"/>
                </a:solidFill>
                <a:effectLst>
                  <a:outerShdw blurRad="38100" dist="38100" dir="2700000" algn="tl">
                    <a:srgbClr val="000000">
                      <a:alpha val="43137"/>
                    </a:srgbClr>
                  </a:outerShdw>
                </a:effectLst>
                <a:latin typeface="Calibri" pitchFamily="34" charset="0"/>
                <a:ea typeface="Calibri" pitchFamily="34" charset="0"/>
                <a:cs typeface="Arial" pitchFamily="34" charset="0"/>
              </a:rPr>
              <a:t>:</a:t>
            </a:r>
            <a:endParaRPr kumimoji="0" lang="en-US" sz="2000" b="0" i="0" u="none" strike="noStrike" cap="none" normalizeH="0" baseline="0" dirty="0" smtClean="0">
              <a:ln>
                <a:noFill/>
              </a:ln>
              <a:solidFill>
                <a:srgbClr val="CC0099"/>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هنالك عدة أنواع للسبورات العادية  منها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السبورة الثابتة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السبورة المتنقلة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السبورة القلابه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السبورة المغطاة بستاره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السبورة ذات الأجنحة</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السبورة المنزلقة </a:t>
            </a:r>
            <a:endParaRPr lang="ar-SA" b="1" dirty="0" smtClean="0">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السبورة ذات السطح الدوار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السبورة البيضاء .</a:t>
            </a:r>
            <a:endParaRPr kumimoji="0" lang="ar-SA"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تتن.jpg"/>
          <p:cNvPicPr>
            <a:picLocks noChangeAspect="1"/>
          </p:cNvPicPr>
          <p:nvPr/>
        </p:nvPicPr>
        <p:blipFill>
          <a:blip r:embed="rId2" cstate="print"/>
          <a:stretch>
            <a:fillRect/>
          </a:stretch>
        </p:blipFill>
        <p:spPr>
          <a:xfrm>
            <a:off x="0" y="0"/>
            <a:ext cx="2891720" cy="1214446"/>
          </a:xfrm>
          <a:prstGeom prst="rect">
            <a:avLst/>
          </a:prstGeom>
          <a:ln>
            <a:noFill/>
          </a:ln>
          <a:effectLst>
            <a:softEdge rad="112500"/>
          </a:effectLst>
        </p:spPr>
      </p:pic>
      <p:pic>
        <p:nvPicPr>
          <p:cNvPr id="5" name="Picture 0" descr="1.jpg"/>
          <p:cNvPicPr/>
          <p:nvPr/>
        </p:nvPicPr>
        <p:blipFill>
          <a:blip r:embed="rId3" cstate="print"/>
          <a:stretch>
            <a:fillRect/>
          </a:stretch>
        </p:blipFill>
        <p:spPr>
          <a:xfrm>
            <a:off x="1857356" y="1714488"/>
            <a:ext cx="2286048"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6" name="Picture 2" descr="http://www.meco.com.my/images/Mobile-Stand-Single-Sided-Whiteboard-300x440%5b1%5d.jpg"/>
          <p:cNvPicPr>
            <a:picLocks noChangeAspect="1" noChangeArrowheads="1"/>
          </p:cNvPicPr>
          <p:nvPr/>
        </p:nvPicPr>
        <p:blipFill>
          <a:blip r:embed="rId4" cstate="print"/>
          <a:srcRect/>
          <a:stretch>
            <a:fillRect/>
          </a:stretch>
        </p:blipFill>
        <p:spPr bwMode="auto">
          <a:xfrm>
            <a:off x="3286116" y="3143248"/>
            <a:ext cx="2143140" cy="1714512"/>
          </a:xfrm>
          <a:prstGeom prst="rect">
            <a:avLst/>
          </a:prstGeom>
          <a:noFill/>
        </p:spPr>
      </p:pic>
      <p:pic>
        <p:nvPicPr>
          <p:cNvPr id="36868" name="Picture 4" descr="http://www.fao.org/wairdocs/af196a/af196a23.jpg"/>
          <p:cNvPicPr>
            <a:picLocks noChangeAspect="1" noChangeArrowheads="1"/>
          </p:cNvPicPr>
          <p:nvPr/>
        </p:nvPicPr>
        <p:blipFill>
          <a:blip r:embed="rId5" cstate="print"/>
          <a:srcRect/>
          <a:stretch>
            <a:fillRect/>
          </a:stretch>
        </p:blipFill>
        <p:spPr bwMode="auto">
          <a:xfrm>
            <a:off x="571472" y="1714488"/>
            <a:ext cx="1447800" cy="2085976"/>
          </a:xfrm>
          <a:prstGeom prst="rect">
            <a:avLst/>
          </a:prstGeom>
          <a:noFill/>
        </p:spPr>
      </p:pic>
      <p:pic>
        <p:nvPicPr>
          <p:cNvPr id="36870" name="Picture 6" descr="http://img.alibaba.com/photo/12004492/Pylon_Board_With_Wings.jpg"/>
          <p:cNvPicPr>
            <a:picLocks noChangeAspect="1" noChangeArrowheads="1"/>
          </p:cNvPicPr>
          <p:nvPr/>
        </p:nvPicPr>
        <p:blipFill>
          <a:blip r:embed="rId6" cstate="print"/>
          <a:srcRect/>
          <a:stretch>
            <a:fillRect/>
          </a:stretch>
        </p:blipFill>
        <p:spPr bwMode="auto">
          <a:xfrm>
            <a:off x="3143240" y="4714884"/>
            <a:ext cx="2500330" cy="1976398"/>
          </a:xfrm>
          <a:prstGeom prst="rect">
            <a:avLst/>
          </a:prstGeom>
          <a:noFill/>
        </p:spPr>
      </p:pic>
      <p:pic>
        <p:nvPicPr>
          <p:cNvPr id="36874" name="Picture 10" descr="http://img.alibaba.com/photo/215803918/Horizontal_Sliding_Boards.jpg"/>
          <p:cNvPicPr>
            <a:picLocks noChangeAspect="1" noChangeArrowheads="1"/>
          </p:cNvPicPr>
          <p:nvPr/>
        </p:nvPicPr>
        <p:blipFill>
          <a:blip r:embed="rId7" cstate="print"/>
          <a:srcRect/>
          <a:stretch>
            <a:fillRect/>
          </a:stretch>
        </p:blipFill>
        <p:spPr bwMode="auto">
          <a:xfrm>
            <a:off x="285720" y="3924299"/>
            <a:ext cx="2705100" cy="2933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 calcmode="lin" valueType="num">
                                      <p:cBhvr additive="base">
                                        <p:cTn id="7" dur="500" fill="hold"/>
                                        <p:tgtEl>
                                          <p:spTgt spid="122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2289">
                                            <p:txEl>
                                              <p:pRg st="2" end="2"/>
                                            </p:txEl>
                                          </p:spTgt>
                                        </p:tgtEl>
                                        <p:attrNameLst>
                                          <p:attrName>style.visibility</p:attrName>
                                        </p:attrNameLst>
                                      </p:cBhvr>
                                      <p:to>
                                        <p:strVal val="visible"/>
                                      </p:to>
                                    </p:set>
                                    <p:animEffect transition="in" filter="diamond(in)">
                                      <p:cBhvr>
                                        <p:cTn id="13" dur="2000"/>
                                        <p:tgtEl>
                                          <p:spTgt spid="12289">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2289">
                                            <p:txEl>
                                              <p:pRg st="3" end="3"/>
                                            </p:txEl>
                                          </p:spTgt>
                                        </p:tgtEl>
                                        <p:attrNameLst>
                                          <p:attrName>style.visibility</p:attrName>
                                        </p:attrNameLst>
                                      </p:cBhvr>
                                      <p:to>
                                        <p:strVal val="visible"/>
                                      </p:to>
                                    </p:set>
                                    <p:animEffect transition="in" filter="diamond(in)">
                                      <p:cBhvr>
                                        <p:cTn id="16" dur="2000"/>
                                        <p:tgtEl>
                                          <p:spTgt spid="1228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289">
                                            <p:txEl>
                                              <p:pRg st="5" end="5"/>
                                            </p:txEl>
                                          </p:spTgt>
                                        </p:tgtEl>
                                        <p:attrNameLst>
                                          <p:attrName>style.visibility</p:attrName>
                                        </p:attrNameLst>
                                      </p:cBhvr>
                                      <p:to>
                                        <p:strVal val="visible"/>
                                      </p:to>
                                    </p:set>
                                    <p:animEffect transition="in" filter="checkerboard(across)">
                                      <p:cBhvr>
                                        <p:cTn id="21" dur="500"/>
                                        <p:tgtEl>
                                          <p:spTgt spid="1228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289">
                                            <p:txEl>
                                              <p:pRg st="6" end="6"/>
                                            </p:txEl>
                                          </p:spTgt>
                                        </p:tgtEl>
                                        <p:attrNameLst>
                                          <p:attrName>style.visibility</p:attrName>
                                        </p:attrNameLst>
                                      </p:cBhvr>
                                      <p:to>
                                        <p:strVal val="visible"/>
                                      </p:to>
                                    </p:set>
                                    <p:animEffect transition="in" filter="blinds(horizontal)">
                                      <p:cBhvr>
                                        <p:cTn id="26" dur="500"/>
                                        <p:tgtEl>
                                          <p:spTgt spid="1228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2289">
                                            <p:txEl>
                                              <p:pRg st="7" end="7"/>
                                            </p:txEl>
                                          </p:spTgt>
                                        </p:tgtEl>
                                        <p:attrNameLst>
                                          <p:attrName>style.visibility</p:attrName>
                                        </p:attrNameLst>
                                      </p:cBhvr>
                                      <p:to>
                                        <p:strVal val="visible"/>
                                      </p:to>
                                    </p:set>
                                    <p:animEffect transition="in" filter="checkerboard(across)">
                                      <p:cBhvr>
                                        <p:cTn id="31" dur="500"/>
                                        <p:tgtEl>
                                          <p:spTgt spid="1228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289">
                                            <p:txEl>
                                              <p:pRg st="8" end="8"/>
                                            </p:txEl>
                                          </p:spTgt>
                                        </p:tgtEl>
                                        <p:attrNameLst>
                                          <p:attrName>style.visibility</p:attrName>
                                        </p:attrNameLst>
                                      </p:cBhvr>
                                      <p:to>
                                        <p:strVal val="visible"/>
                                      </p:to>
                                    </p:set>
                                    <p:animEffect transition="in" filter="blinds(horizontal)">
                                      <p:cBhvr>
                                        <p:cTn id="36" dur="500"/>
                                        <p:tgtEl>
                                          <p:spTgt spid="12289">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2289">
                                            <p:txEl>
                                              <p:pRg st="9" end="9"/>
                                            </p:txEl>
                                          </p:spTgt>
                                        </p:tgtEl>
                                        <p:attrNameLst>
                                          <p:attrName>style.visibility</p:attrName>
                                        </p:attrNameLst>
                                      </p:cBhvr>
                                      <p:to>
                                        <p:strVal val="visible"/>
                                      </p:to>
                                    </p:set>
                                    <p:animEffect transition="in" filter="wedge">
                                      <p:cBhvr>
                                        <p:cTn id="41" dur="2000"/>
                                        <p:tgtEl>
                                          <p:spTgt spid="12289">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12289">
                                            <p:txEl>
                                              <p:pRg st="10" end="10"/>
                                            </p:txEl>
                                          </p:spTgt>
                                        </p:tgtEl>
                                        <p:attrNameLst>
                                          <p:attrName>style.visibility</p:attrName>
                                        </p:attrNameLst>
                                      </p:cBhvr>
                                      <p:to>
                                        <p:strVal val="visible"/>
                                      </p:to>
                                    </p:set>
                                    <p:animEffect transition="in" filter="wedge">
                                      <p:cBhvr>
                                        <p:cTn id="46" dur="2000"/>
                                        <p:tgtEl>
                                          <p:spTgt spid="12289">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2289">
                                            <p:txEl>
                                              <p:pRg st="11" end="11"/>
                                            </p:txEl>
                                          </p:spTgt>
                                        </p:tgtEl>
                                        <p:attrNameLst>
                                          <p:attrName>style.visibility</p:attrName>
                                        </p:attrNameLst>
                                      </p:cBhvr>
                                      <p:to>
                                        <p:strVal val="visible"/>
                                      </p:to>
                                    </p:set>
                                    <p:animEffect transition="in" filter="checkerboard(across)">
                                      <p:cBhvr>
                                        <p:cTn id="51" dur="500"/>
                                        <p:tgtEl>
                                          <p:spTgt spid="12289">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2289">
                                            <p:txEl>
                                              <p:pRg st="12" end="12"/>
                                            </p:txEl>
                                          </p:spTgt>
                                        </p:tgtEl>
                                        <p:attrNameLst>
                                          <p:attrName>style.visibility</p:attrName>
                                        </p:attrNameLst>
                                      </p:cBhvr>
                                      <p:to>
                                        <p:strVal val="visible"/>
                                      </p:to>
                                    </p:set>
                                    <p:animEffect transition="in" filter="checkerboard(across)">
                                      <p:cBhvr>
                                        <p:cTn id="56" dur="500"/>
                                        <p:tgtEl>
                                          <p:spTgt spid="12289">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12289">
                                            <p:txEl>
                                              <p:pRg st="13" end="13"/>
                                            </p:txEl>
                                          </p:spTgt>
                                        </p:tgtEl>
                                        <p:attrNameLst>
                                          <p:attrName>style.visibility</p:attrName>
                                        </p:attrNameLst>
                                      </p:cBhvr>
                                      <p:to>
                                        <p:strVal val="visible"/>
                                      </p:to>
                                    </p:set>
                                    <p:animEffect transition="in" filter="box(in)">
                                      <p:cBhvr>
                                        <p:cTn id="61" dur="500"/>
                                        <p:tgtEl>
                                          <p:spTgt spid="12289">
                                            <p:txEl>
                                              <p:pRg st="13" end="1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12289">
                                            <p:txEl>
                                              <p:pRg st="14" end="14"/>
                                            </p:txEl>
                                          </p:spTgt>
                                        </p:tgtEl>
                                        <p:attrNameLst>
                                          <p:attrName>style.visibility</p:attrName>
                                        </p:attrNameLst>
                                      </p:cBhvr>
                                      <p:to>
                                        <p:strVal val="visible"/>
                                      </p:to>
                                    </p:set>
                                    <p:animEffect transition="in" filter="box(in)">
                                      <p:cBhvr>
                                        <p:cTn id="66" dur="500"/>
                                        <p:tgtEl>
                                          <p:spTgt spid="1228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85720" y="214290"/>
          <a:ext cx="8643998"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رابط كسهم مستقيم 5"/>
          <p:cNvCxnSpPr/>
          <p:nvPr/>
        </p:nvCxnSpPr>
        <p:spPr>
          <a:xfrm rot="5400000">
            <a:off x="3215472" y="449977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2214546" y="4929198"/>
            <a:ext cx="250033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a:off x="4537075" y="510699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a:off x="2001026" y="514271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428728" y="571501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rot="5400000">
            <a:off x="3214678" y="592933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rot="5400000">
            <a:off x="2072464" y="592853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rot="5400000">
            <a:off x="1215208" y="592853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4286248" y="5429264"/>
            <a:ext cx="1000132" cy="369332"/>
          </a:xfrm>
          <a:prstGeom prst="rect">
            <a:avLst/>
          </a:prstGeom>
          <a:noFill/>
        </p:spPr>
        <p:txBody>
          <a:bodyPr wrap="square" rtlCol="1">
            <a:spAutoFit/>
          </a:bodyPr>
          <a:lstStyle/>
          <a:p>
            <a:r>
              <a:rPr lang="ar-SA" b="1" dirty="0" smtClean="0">
                <a:solidFill>
                  <a:schemeClr val="accent1">
                    <a:lumMod val="50000"/>
                  </a:schemeClr>
                </a:solidFill>
              </a:rPr>
              <a:t>اختيار</a:t>
            </a:r>
            <a:endParaRPr lang="ar-SA" b="1" dirty="0">
              <a:solidFill>
                <a:schemeClr val="accent1">
                  <a:lumMod val="50000"/>
                </a:schemeClr>
              </a:solidFill>
            </a:endParaRPr>
          </a:p>
        </p:txBody>
      </p:sp>
      <p:sp>
        <p:nvSpPr>
          <p:cNvPr id="22" name="مربع نص 21"/>
          <p:cNvSpPr txBox="1"/>
          <p:nvPr/>
        </p:nvSpPr>
        <p:spPr>
          <a:xfrm>
            <a:off x="1714480" y="5357826"/>
            <a:ext cx="1000132" cy="369332"/>
          </a:xfrm>
          <a:prstGeom prst="rect">
            <a:avLst/>
          </a:prstGeom>
          <a:noFill/>
        </p:spPr>
        <p:txBody>
          <a:bodyPr wrap="square" rtlCol="1">
            <a:spAutoFit/>
          </a:bodyPr>
          <a:lstStyle/>
          <a:p>
            <a:r>
              <a:rPr lang="ar-SA" dirty="0" smtClean="0"/>
              <a:t>   </a:t>
            </a:r>
            <a:r>
              <a:rPr lang="ar-SA" b="1" dirty="0" smtClean="0">
                <a:solidFill>
                  <a:schemeClr val="accent1">
                    <a:lumMod val="50000"/>
                  </a:schemeClr>
                </a:solidFill>
              </a:rPr>
              <a:t>استخدم </a:t>
            </a:r>
            <a:endParaRPr lang="ar-SA" b="1" dirty="0">
              <a:solidFill>
                <a:schemeClr val="accent1">
                  <a:lumMod val="50000"/>
                </a:schemeClr>
              </a:solidFill>
            </a:endParaRPr>
          </a:p>
        </p:txBody>
      </p:sp>
      <p:sp>
        <p:nvSpPr>
          <p:cNvPr id="25" name="مربع نص 24"/>
          <p:cNvSpPr txBox="1"/>
          <p:nvPr/>
        </p:nvSpPr>
        <p:spPr>
          <a:xfrm>
            <a:off x="3000364" y="6143644"/>
            <a:ext cx="1000132" cy="646331"/>
          </a:xfrm>
          <a:prstGeom prst="rect">
            <a:avLst/>
          </a:prstGeom>
          <a:noFill/>
        </p:spPr>
        <p:txBody>
          <a:bodyPr wrap="square" rtlCol="1">
            <a:spAutoFit/>
          </a:bodyPr>
          <a:lstStyle/>
          <a:p>
            <a:r>
              <a:rPr lang="ar-SA" b="1" dirty="0" smtClean="0"/>
              <a:t>   </a:t>
            </a:r>
            <a:r>
              <a:rPr lang="ar-SA" b="1" dirty="0" smtClean="0">
                <a:solidFill>
                  <a:schemeClr val="accent1">
                    <a:lumMod val="50000"/>
                  </a:schemeClr>
                </a:solidFill>
              </a:rPr>
              <a:t>قبل العرض</a:t>
            </a:r>
            <a:endParaRPr lang="ar-SA" b="1" dirty="0">
              <a:solidFill>
                <a:schemeClr val="accent1">
                  <a:lumMod val="50000"/>
                </a:schemeClr>
              </a:solidFill>
            </a:endParaRPr>
          </a:p>
        </p:txBody>
      </p:sp>
      <p:sp>
        <p:nvSpPr>
          <p:cNvPr id="26" name="مربع نص 25"/>
          <p:cNvSpPr txBox="1"/>
          <p:nvPr/>
        </p:nvSpPr>
        <p:spPr>
          <a:xfrm>
            <a:off x="1785918" y="6143644"/>
            <a:ext cx="1000132" cy="646331"/>
          </a:xfrm>
          <a:prstGeom prst="rect">
            <a:avLst/>
          </a:prstGeom>
          <a:noFill/>
        </p:spPr>
        <p:txBody>
          <a:bodyPr wrap="square" rtlCol="1">
            <a:spAutoFit/>
          </a:bodyPr>
          <a:lstStyle/>
          <a:p>
            <a:r>
              <a:rPr lang="ar-SA" b="1" dirty="0" smtClean="0"/>
              <a:t>   </a:t>
            </a:r>
            <a:r>
              <a:rPr lang="ar-SA" b="1" dirty="0" smtClean="0">
                <a:solidFill>
                  <a:schemeClr val="accent1">
                    <a:lumMod val="50000"/>
                  </a:schemeClr>
                </a:solidFill>
              </a:rPr>
              <a:t>أثناء       العرض</a:t>
            </a:r>
            <a:endParaRPr lang="ar-SA" b="1" dirty="0">
              <a:solidFill>
                <a:schemeClr val="accent1">
                  <a:lumMod val="50000"/>
                </a:schemeClr>
              </a:solidFill>
            </a:endParaRPr>
          </a:p>
        </p:txBody>
      </p:sp>
      <p:sp>
        <p:nvSpPr>
          <p:cNvPr id="27" name="مربع نص 26"/>
          <p:cNvSpPr txBox="1"/>
          <p:nvPr/>
        </p:nvSpPr>
        <p:spPr>
          <a:xfrm>
            <a:off x="785786" y="6211669"/>
            <a:ext cx="1000132" cy="646331"/>
          </a:xfrm>
          <a:prstGeom prst="rect">
            <a:avLst/>
          </a:prstGeom>
          <a:noFill/>
        </p:spPr>
        <p:txBody>
          <a:bodyPr wrap="square" rtlCol="1">
            <a:spAutoFit/>
          </a:bodyPr>
          <a:lstStyle/>
          <a:p>
            <a:r>
              <a:rPr lang="ar-SA" b="1" dirty="0" smtClean="0">
                <a:solidFill>
                  <a:schemeClr val="accent1">
                    <a:lumMod val="50000"/>
                  </a:schemeClr>
                </a:solidFill>
              </a:rPr>
              <a:t>    بعد    العرض </a:t>
            </a:r>
            <a:endParaRPr lang="ar-SA" b="1" dirty="0">
              <a:solidFill>
                <a:schemeClr val="accent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85786" y="1428736"/>
            <a:ext cx="7818152"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C0099"/>
                </a:solidFill>
                <a:effectLst>
                  <a:outerShdw blurRad="38100" dist="38100" dir="2700000" algn="tl">
                    <a:srgbClr val="000000">
                      <a:alpha val="43137"/>
                    </a:srgbClr>
                  </a:outerShdw>
                </a:effectLst>
                <a:latin typeface="Calibri" pitchFamily="34" charset="0"/>
                <a:ea typeface="Calibri" pitchFamily="34" charset="0"/>
                <a:cs typeface="Arial" pitchFamily="34" charset="0"/>
              </a:rPr>
              <a:t>مزايا السبورة العادية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CC0099"/>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سهولة الاستخدام من قبل التلاميذ والمعلم</a:t>
            </a:r>
          </a:p>
          <a:p>
            <a:pPr marL="0" marR="0" lvl="0" indent="0" algn="ctr" defTabSz="914400" rtl="1" eaLnBrk="0" fontAlgn="base" latinLnBrk="0" hangingPunct="0">
              <a:lnSpc>
                <a:spcPct val="100000"/>
              </a:lnSpc>
              <a:spcBef>
                <a:spcPct val="0"/>
              </a:spcBef>
              <a:spcAft>
                <a:spcPct val="0"/>
              </a:spcAft>
              <a:buClrTx/>
              <a:buSzTx/>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سهولة تصنيعها وصيانتها</a:t>
            </a:r>
          </a:p>
          <a:p>
            <a:pPr marL="0" marR="0" lvl="0" indent="0" algn="ctr" defTabSz="914400" rtl="1" eaLnBrk="0" fontAlgn="base" latinLnBrk="0" hangingPunct="0">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سهولة تنظيفها وإعادة استخدامها </a:t>
            </a:r>
          </a:p>
          <a:p>
            <a:pPr marL="0" marR="0" lvl="0" indent="0" algn="ctr" defTabSz="914400" rtl="1"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إمكانية استخدام الألوان</a:t>
            </a:r>
          </a:p>
          <a:p>
            <a:pPr marL="0" marR="0" lvl="0" indent="0" algn="ctr" defTabSz="914400" rtl="1"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يمكن استخدامها مع جميع المواد الدراسية </a:t>
            </a:r>
          </a:p>
          <a:p>
            <a:pPr marL="0" marR="0" lvl="0" indent="0" algn="ctr" defTabSz="914400" rtl="1"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التحكم في حجم خط الكتابة بما يتناسب مع مستوى التلاميذ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p:cTn id="4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p:cTn id="49"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 calcmode="lin" valueType="num">
                                      <p:cBhvr>
                                        <p:cTn id="56"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12" end="12"/>
                                            </p:txEl>
                                          </p:spTgt>
                                        </p:tgtEl>
                                        <p:attrNameLst>
                                          <p:attrName>ppt_h</p:attrName>
                                        </p:attrNameLst>
                                      </p:cBhvr>
                                      <p:tavLst>
                                        <p:tav tm="0">
                                          <p:val>
                                            <p:fltVal val="0"/>
                                          </p:val>
                                        </p:tav>
                                        <p:tav tm="100000">
                                          <p:val>
                                            <p:strVal val="#ppt_h"/>
                                          </p:val>
                                        </p:tav>
                                      </p:tavLst>
                                    </p:anim>
                                    <p:animEffect transition="in" filter="fade">
                                      <p:cBhvr>
                                        <p:cTn id="5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41438" y="161925"/>
            <a:ext cx="7345362" cy="504825"/>
          </a:xfrm>
        </p:spPr>
        <p:txBody>
          <a:bodyPr>
            <a:normAutofit fontScale="90000"/>
          </a:bodyPr>
          <a:lstStyle/>
          <a:p>
            <a:pPr algn="just" eaLnBrk="1" fontAlgn="auto" hangingPunct="1">
              <a:spcAft>
                <a:spcPts val="0"/>
              </a:spcAft>
              <a:defRPr/>
            </a:pPr>
            <a:r>
              <a:rPr lang="ar-SA" dirty="0" smtClean="0">
                <a:solidFill>
                  <a:srgbClr val="C00000"/>
                </a:solidFill>
                <a:cs typeface="Fanan" pitchFamily="2" charset="-78"/>
              </a:rPr>
              <a:t>– السبورة الذكية : </a:t>
            </a:r>
            <a:endParaRPr lang="ar-SA" dirty="0">
              <a:solidFill>
                <a:srgbClr val="C00000"/>
              </a:solidFill>
              <a:cs typeface="Fanan" pitchFamily="2" charset="-78"/>
            </a:endParaRPr>
          </a:p>
        </p:txBody>
      </p:sp>
      <p:sp>
        <p:nvSpPr>
          <p:cNvPr id="3" name="عنوان فرعي 2"/>
          <p:cNvSpPr>
            <a:spLocks noGrp="1"/>
          </p:cNvSpPr>
          <p:nvPr>
            <p:ph type="subTitle" idx="1"/>
          </p:nvPr>
        </p:nvSpPr>
        <p:spPr>
          <a:xfrm>
            <a:off x="2806700" y="1357298"/>
            <a:ext cx="6337300" cy="6121400"/>
          </a:xfrm>
        </p:spPr>
        <p:txBody>
          <a:bodyPr>
            <a:normAutofit/>
          </a:bodyPr>
          <a:lstStyle/>
          <a:p>
            <a:pPr algn="ctr" eaLnBrk="0" fontAlgn="base" hangingPunct="0">
              <a:spcBef>
                <a:spcPct val="0"/>
              </a:spcBef>
              <a:spcAft>
                <a:spcPct val="0"/>
              </a:spcAft>
            </a:pPr>
            <a:r>
              <a:rPr lang="ar-SA" sz="2800" dirty="0" smtClean="0">
                <a:solidFill>
                  <a:srgbClr val="C0504D">
                    <a:lumMod val="75000"/>
                  </a:srgbClr>
                </a:solidFill>
                <a:ea typeface="Calibri" pitchFamily="34" charset="0"/>
              </a:rPr>
              <a:t>لها عدة مسميات مختلفة منها :</a:t>
            </a:r>
            <a:endParaRPr lang="en-US" sz="2800" dirty="0" smtClean="0">
              <a:solidFill>
                <a:srgbClr val="C0504D">
                  <a:lumMod val="75000"/>
                </a:srgbClr>
              </a:solidFill>
              <a:latin typeface="Arial" pitchFamily="34" charset="0"/>
              <a:cs typeface="Arial" pitchFamily="34" charset="0"/>
            </a:endParaRPr>
          </a:p>
          <a:p>
            <a:pPr algn="ctr" eaLnBrk="0" fontAlgn="base" hangingPunct="0">
              <a:spcBef>
                <a:spcPct val="0"/>
              </a:spcBef>
              <a:spcAft>
                <a:spcPct val="0"/>
              </a:spcAft>
              <a:buFontTx/>
              <a:buChar char="•"/>
            </a:pPr>
            <a:endParaRPr lang="ar-SA" sz="2400" dirty="0" smtClean="0">
              <a:solidFill>
                <a:prstClr val="black"/>
              </a:solidFill>
              <a:ea typeface="Calibri" pitchFamily="34" charset="0"/>
            </a:endParaRPr>
          </a:p>
          <a:p>
            <a:pPr algn="ctr" eaLnBrk="0" fontAlgn="base" hangingPunct="0">
              <a:spcBef>
                <a:spcPct val="0"/>
              </a:spcBef>
              <a:spcAft>
                <a:spcPct val="0"/>
              </a:spcAft>
              <a:buFontTx/>
              <a:buChar char="•"/>
            </a:pPr>
            <a:r>
              <a:rPr lang="ar-SA" sz="2400" dirty="0" smtClean="0">
                <a:solidFill>
                  <a:prstClr val="black"/>
                </a:solidFill>
                <a:ea typeface="Calibri" pitchFamily="34" charset="0"/>
              </a:rPr>
              <a:t>السبورة الذكية ..</a:t>
            </a:r>
          </a:p>
          <a:p>
            <a:pPr algn="ctr" eaLnBrk="0" fontAlgn="base" hangingPunct="0">
              <a:spcBef>
                <a:spcPct val="0"/>
              </a:spcBef>
              <a:spcAft>
                <a:spcPct val="0"/>
              </a:spcAft>
              <a:buFontTx/>
              <a:buChar char="•"/>
            </a:pPr>
            <a:endParaRPr lang="en-US" sz="2400"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400" dirty="0" smtClean="0">
                <a:solidFill>
                  <a:prstClr val="black"/>
                </a:solidFill>
                <a:ea typeface="Calibri" pitchFamily="34" charset="0"/>
              </a:rPr>
              <a:t>السبورة الالكترونية ..</a:t>
            </a:r>
          </a:p>
          <a:p>
            <a:pPr algn="ctr" eaLnBrk="0" fontAlgn="base" hangingPunct="0">
              <a:spcBef>
                <a:spcPct val="0"/>
              </a:spcBef>
              <a:spcAft>
                <a:spcPct val="0"/>
              </a:spcAft>
              <a:buFontTx/>
              <a:buChar char="•"/>
            </a:pPr>
            <a:endParaRPr lang="en-US" sz="2400"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400" dirty="0" smtClean="0">
                <a:solidFill>
                  <a:prstClr val="black"/>
                </a:solidFill>
                <a:ea typeface="Calibri" pitchFamily="34" charset="0"/>
              </a:rPr>
              <a:t>السبورة البيضاء التفاعلية ..</a:t>
            </a:r>
          </a:p>
          <a:p>
            <a:pPr algn="ctr" eaLnBrk="0" fontAlgn="base" hangingPunct="0">
              <a:spcBef>
                <a:spcPct val="0"/>
              </a:spcBef>
              <a:spcAft>
                <a:spcPct val="0"/>
              </a:spcAft>
              <a:buFontTx/>
              <a:buChar char="•"/>
            </a:pPr>
            <a:endParaRPr lang="en-US" sz="2400"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400" dirty="0" smtClean="0">
                <a:solidFill>
                  <a:prstClr val="black"/>
                </a:solidFill>
                <a:ea typeface="Calibri" pitchFamily="34" charset="0"/>
              </a:rPr>
              <a:t>السبورة الذكية التفاعلية ..</a:t>
            </a:r>
          </a:p>
          <a:p>
            <a:pPr algn="ctr" eaLnBrk="0" fontAlgn="base" hangingPunct="0">
              <a:spcBef>
                <a:spcPct val="0"/>
              </a:spcBef>
              <a:spcAft>
                <a:spcPct val="0"/>
              </a:spcAft>
              <a:buFontTx/>
              <a:buChar char="•"/>
            </a:pPr>
            <a:endParaRPr lang="en-US" sz="2400"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400" dirty="0" smtClean="0">
                <a:solidFill>
                  <a:prstClr val="black"/>
                </a:solidFill>
                <a:ea typeface="Calibri" pitchFamily="34" charset="0"/>
              </a:rPr>
              <a:t>السبورة الرقمية ..</a:t>
            </a:r>
            <a:endParaRPr lang="en-US" sz="24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27000" y="188913"/>
            <a:ext cx="2444736" cy="4438650"/>
          </a:xfrm>
          <a:prstGeom prst="rect">
            <a:avLst/>
          </a:prstGeom>
          <a:noFill/>
          <a:ln w="9525">
            <a:noFill/>
            <a:miter lim="800000"/>
            <a:headEnd/>
            <a:tailEnd/>
          </a:ln>
        </p:spPr>
      </p:pic>
      <p:pic>
        <p:nvPicPr>
          <p:cNvPr id="5" name="صورة 4" descr="أضف تسمية توضيحية هنا">
            <a:hlinkClick r:id="rId3" tooltip="&quot;أضف تسمية توضيحية هنا&quot;"/>
          </p:cNvPr>
          <p:cNvPicPr>
            <a:picLocks noChangeAspect="1" noChangeArrowheads="1"/>
          </p:cNvPicPr>
          <p:nvPr/>
        </p:nvPicPr>
        <p:blipFill>
          <a:blip r:embed="rId4" cstate="print"/>
          <a:srcRect/>
          <a:stretch>
            <a:fillRect/>
          </a:stretch>
        </p:blipFill>
        <p:spPr bwMode="auto">
          <a:xfrm>
            <a:off x="341313" y="4724400"/>
            <a:ext cx="2214562"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3074"/>
                                        </p:tgtEl>
                                        <p:attrNameLst>
                                          <p:attrName>style.visibility</p:attrName>
                                        </p:attrNameLst>
                                      </p:cBhvr>
                                      <p:to>
                                        <p:strVal val="visible"/>
                                      </p:to>
                                    </p:set>
                                    <p:animEffect transition="in" filter="diamond(in)">
                                      <p:cBhvr>
                                        <p:cTn id="70" dur="2000"/>
                                        <p:tgtEl>
                                          <p:spTgt spid="307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0" y="500042"/>
            <a:ext cx="8715436" cy="6121400"/>
          </a:xfrm>
          <a:prstGeom prst="rect">
            <a:avLst/>
          </a:prstGeom>
        </p:spPr>
        <p:txBody>
          <a:bodyPr>
            <a:normAutofit/>
          </a:bodyPr>
          <a:lstStyle/>
          <a:p>
            <a:pPr marL="274320" marR="0" lvl="0" indent="-274320" algn="ctr" defTabSz="914400" rtl="1" eaLnBrk="0" fontAlgn="base" latinLnBrk="0" hangingPunct="0">
              <a:lnSpc>
                <a:spcPct val="100000"/>
              </a:lnSpc>
              <a:spcBef>
                <a:spcPct val="0"/>
              </a:spcBef>
              <a:spcAft>
                <a:spcPct val="0"/>
              </a:spcAft>
              <a:buClr>
                <a:schemeClr val="accent1"/>
              </a:buClr>
              <a:buSzPct val="70000"/>
              <a:buFont typeface="Wingdings"/>
              <a:buChar char=""/>
              <a:tabLst/>
              <a:defRPr/>
            </a:pPr>
            <a:r>
              <a:rPr kumimoji="0" lang="ar-SA" sz="3200" b="0" i="0" u="none" strike="noStrike" kern="1200" cap="none" spc="0" normalizeH="0" baseline="0" noProof="0" dirty="0" smtClean="0">
                <a:ln>
                  <a:noFill/>
                </a:ln>
                <a:solidFill>
                  <a:srgbClr val="C0504D">
                    <a:lumMod val="75000"/>
                  </a:srgbClr>
                </a:solidFill>
                <a:effectLst/>
                <a:uLnTx/>
                <a:uFillTx/>
                <a:latin typeface="+mn-lt"/>
                <a:ea typeface="Calibri" pitchFamily="34" charset="0"/>
                <a:cs typeface="+mn-cs"/>
              </a:rPr>
              <a:t>ماهية السبورة الذكية / السبورة التفاعلية :</a:t>
            </a:r>
          </a:p>
          <a:p>
            <a:pPr marL="274320" marR="0" lvl="0" indent="-274320" algn="ctr" defTabSz="914400" rtl="1" eaLnBrk="0" fontAlgn="base" latinLnBrk="0" hangingPunct="0">
              <a:lnSpc>
                <a:spcPct val="100000"/>
              </a:lnSpc>
              <a:spcBef>
                <a:spcPct val="0"/>
              </a:spcBef>
              <a:spcAft>
                <a:spcPct val="0"/>
              </a:spcAft>
              <a:buClr>
                <a:schemeClr val="accent1"/>
              </a:buClr>
              <a:buSzPct val="70000"/>
              <a:buFont typeface="Wingdings"/>
              <a:buChar char=""/>
              <a:tabLst/>
              <a:defRPr/>
            </a:pPr>
            <a:endParaRPr kumimoji="0" lang="en-US" sz="3200" b="0" i="0" u="none" strike="noStrike" kern="1200" cap="none" spc="0" normalizeH="0" baseline="0" noProof="0" dirty="0" smtClean="0">
              <a:ln>
                <a:noFill/>
              </a:ln>
              <a:solidFill>
                <a:srgbClr val="C0504D">
                  <a:lumMod val="75000"/>
                </a:srgbClr>
              </a:solidFill>
              <a:effectLst/>
              <a:uLnTx/>
              <a:uFillTx/>
              <a:latin typeface="Arial" pitchFamily="34" charset="0"/>
              <a:ea typeface="+mn-ea"/>
              <a:cs typeface="Arial" pitchFamily="34" charset="0"/>
            </a:endParaRPr>
          </a:p>
          <a:p>
            <a:pPr marL="274320" lvl="0" indent="-274320" algn="ctr" eaLnBrk="0" fontAlgn="base" hangingPunct="0">
              <a:spcBef>
                <a:spcPct val="0"/>
              </a:spcBef>
              <a:spcAft>
                <a:spcPct val="0"/>
              </a:spcAft>
              <a:buClr>
                <a:schemeClr val="accent1"/>
              </a:buClr>
              <a:buSzPct val="70000"/>
            </a:pP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كانت بدايات التفكير في السبورة الذكية عام 1987 من قبل </a:t>
            </a:r>
            <a:r>
              <a:rPr lang="ar-SA" sz="2400" dirty="0" smtClean="0">
                <a:solidFill>
                  <a:prstClr val="black"/>
                </a:solidFill>
                <a:ea typeface="Calibri" pitchFamily="34" charset="0"/>
              </a:rPr>
              <a:t>كل من ديفيد مارتن ونانسي نولتون في إحدى الشركات </a:t>
            </a:r>
            <a:r>
              <a:rPr lang="ar-SA" sz="2400" dirty="0" err="1" smtClean="0">
                <a:solidFill>
                  <a:prstClr val="black"/>
                </a:solidFill>
                <a:ea typeface="Calibri" pitchFamily="34" charset="0"/>
              </a:rPr>
              <a:t>ا</a:t>
            </a: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لكبرى الرائدة في تكنولوجيا التعليم .</a:t>
            </a: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274320" marR="0" lvl="0" indent="-274320" algn="ctr" defTabSz="914400" rtl="1" eaLnBrk="0" fontAlgn="base" latinLnBrk="0" hangingPunct="0">
              <a:lnSpc>
                <a:spcPct val="100000"/>
              </a:lnSpc>
              <a:spcBef>
                <a:spcPct val="0"/>
              </a:spcBef>
              <a:spcAft>
                <a:spcPct val="0"/>
              </a:spcAft>
              <a:buClr>
                <a:schemeClr val="accent1"/>
              </a:buClr>
              <a:buSzPct val="70000"/>
              <a:tabLst/>
              <a:defRPr/>
            </a:pP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وكان الإنتاج الفعلي لأول سبورة ذكيه من قبل شركة سمارت عام 1991 </a:t>
            </a:r>
            <a:r>
              <a:rPr kumimoji="0" lang="ar-SA" sz="2400" b="0" i="0" u="none" strike="noStrike" kern="1200" cap="none" spc="0" normalizeH="0" baseline="0" noProof="0" dirty="0" err="1" smtClean="0">
                <a:ln>
                  <a:noFill/>
                </a:ln>
                <a:solidFill>
                  <a:prstClr val="black"/>
                </a:solidFill>
                <a:effectLst/>
                <a:uLnTx/>
                <a:uFillTx/>
                <a:latin typeface="+mn-lt"/>
                <a:ea typeface="Calibri" pitchFamily="34" charset="0"/>
                <a:cs typeface="+mn-cs"/>
              </a:rPr>
              <a:t>م</a:t>
            </a: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 ..</a:t>
            </a: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274320" marR="0" lvl="0" indent="-274320" algn="ctr" defTabSz="914400" rtl="1" eaLnBrk="0" fontAlgn="base" latinLnBrk="0" hangingPunct="0">
              <a:lnSpc>
                <a:spcPct val="100000"/>
              </a:lnSpc>
              <a:spcBef>
                <a:spcPct val="0"/>
              </a:spcBef>
              <a:spcAft>
                <a:spcPct val="0"/>
              </a:spcAft>
              <a:buClr>
                <a:schemeClr val="accent1"/>
              </a:buClr>
              <a:buSzPct val="70000"/>
              <a:tabLst/>
              <a:defRPr/>
            </a:pP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والسبورة التفاعلية هي تقنيه تعليمية متطورة وهي من نوع من السبورات البيضاء التفاعلية النشطة والتي يتم التعامل</a:t>
            </a:r>
          </a:p>
          <a:p>
            <a:pPr marL="274320" marR="0" lvl="0" indent="-274320" algn="ctr" defTabSz="914400" rtl="1" eaLnBrk="0" fontAlgn="base" latinLnBrk="0" hangingPunct="0">
              <a:lnSpc>
                <a:spcPct val="100000"/>
              </a:lnSpc>
              <a:spcBef>
                <a:spcPct val="0"/>
              </a:spcBef>
              <a:spcAft>
                <a:spcPct val="0"/>
              </a:spcAft>
              <a:buClr>
                <a:schemeClr val="accent1"/>
              </a:buClr>
              <a:buSzPct val="70000"/>
              <a:tabLst/>
              <a:defRPr/>
            </a:pP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معها باللمس , ويكتب عليها المعلم بقلم خاص أو بيديه وهي مجهزة للاتصال بالحاسب وجهاز عرض البيانات </a:t>
            </a:r>
            <a:r>
              <a:rPr kumimoji="0" lang="ar-SA" sz="2400" b="0" i="0" u="none" strike="noStrike" kern="1200" cap="none" spc="0" normalizeH="0" noProof="0" dirty="0" smtClean="0">
                <a:ln>
                  <a:noFill/>
                </a:ln>
                <a:solidFill>
                  <a:prstClr val="black"/>
                </a:solidFill>
                <a:effectLst/>
                <a:uLnTx/>
                <a:uFillTx/>
                <a:latin typeface="+mn-lt"/>
                <a:ea typeface="Calibri" pitchFamily="34" charset="0"/>
                <a:cs typeface="+mn-cs"/>
              </a:rPr>
              <a:t> </a:t>
            </a: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وتسمح للمعلم بحفظ مأتم شرحه وتخزينه واستعادته ..</a:t>
            </a: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274320" marR="0" lvl="0" indent="-274320" algn="ctr" defTabSz="914400" rtl="1" eaLnBrk="0" fontAlgn="base" latinLnBrk="0" hangingPunct="0">
              <a:lnSpc>
                <a:spcPct val="100000"/>
              </a:lnSpc>
              <a:spcBef>
                <a:spcPct val="0"/>
              </a:spcBef>
              <a:spcAft>
                <a:spcPct val="0"/>
              </a:spcAft>
              <a:buClr>
                <a:schemeClr val="accent1"/>
              </a:buClr>
              <a:buSzPct val="70000"/>
              <a:tabLst/>
              <a:defRPr/>
            </a:pP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كما إنها توفر التفاعل بين المعلم والطلاب لما توفره من إمكانات وقدرتها على الاستفادة من تطبيقات الحاسوب</a:t>
            </a:r>
            <a:r>
              <a:rPr kumimoji="0" lang="ar-SA" sz="2400" b="0" i="0" u="none" strike="noStrike" kern="1200" cap="none" spc="0" normalizeH="0" noProof="0" dirty="0" smtClean="0">
                <a:ln>
                  <a:noFill/>
                </a:ln>
                <a:solidFill>
                  <a:prstClr val="black"/>
                </a:solidFill>
                <a:effectLst/>
                <a:uLnTx/>
                <a:uFillTx/>
                <a:latin typeface="+mn-lt"/>
                <a:ea typeface="Calibri" pitchFamily="34" charset="0"/>
                <a:cs typeface="+mn-cs"/>
              </a:rPr>
              <a:t> </a:t>
            </a: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كاستخدام الوسائط المتعددة واستخدام برامج الميكروسوفت </a:t>
            </a:r>
            <a:r>
              <a:rPr kumimoji="0" lang="ar-SA" sz="2400" b="0" i="0" u="none" strike="noStrike" kern="1200" cap="none" spc="0" normalizeH="0" baseline="0" noProof="0" dirty="0" err="1" smtClean="0">
                <a:ln>
                  <a:noFill/>
                </a:ln>
                <a:solidFill>
                  <a:prstClr val="black"/>
                </a:solidFill>
                <a:effectLst/>
                <a:uLnTx/>
                <a:uFillTx/>
                <a:latin typeface="+mn-lt"/>
                <a:ea typeface="Calibri" pitchFamily="34" charset="0"/>
                <a:cs typeface="+mn-cs"/>
              </a:rPr>
              <a:t>او</a:t>
            </a:r>
            <a:r>
              <a:rPr kumimoji="0" lang="ar-SA" sz="2400" b="0" i="0" u="none" strike="noStrike" kern="1200" cap="none" spc="0" normalizeH="0" baseline="0" noProof="0" dirty="0" smtClean="0">
                <a:ln>
                  <a:noFill/>
                </a:ln>
                <a:solidFill>
                  <a:prstClr val="black"/>
                </a:solidFill>
                <a:effectLst/>
                <a:uLnTx/>
                <a:uFillTx/>
                <a:latin typeface="+mn-lt"/>
                <a:ea typeface="Calibri" pitchFamily="34" charset="0"/>
                <a:cs typeface="+mn-cs"/>
              </a:rPr>
              <a:t> فيس مثل الورد , والبوربوينت والأكسل وقواعد البيانات ..</a:t>
            </a:r>
            <a:endParaRPr kumimoji="0" lang="ar-SA" sz="24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14346" y="1214422"/>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SA" sz="2400" b="1" dirty="0" smtClean="0">
                <a:solidFill>
                  <a:srgbClr val="F79646">
                    <a:lumMod val="75000"/>
                  </a:srgbClr>
                </a:solidFill>
                <a:effectLst>
                  <a:outerShdw blurRad="38100" dist="38100" dir="2700000" algn="tl">
                    <a:srgbClr val="000000">
                      <a:alpha val="43137"/>
                    </a:srgbClr>
                  </a:outerShdw>
                </a:effectLst>
                <a:ea typeface="Calibri" pitchFamily="34" charset="0"/>
              </a:rPr>
              <a:t>المتطلبات الأساسية والملحقات اللازمة لاستخدام السبورة التفاعلية :</a:t>
            </a:r>
          </a:p>
          <a:p>
            <a:pPr algn="ctr" fontAlgn="base">
              <a:spcBef>
                <a:spcPct val="0"/>
              </a:spcBef>
              <a:spcAft>
                <a:spcPct val="0"/>
              </a:spcAft>
            </a:pPr>
            <a:endParaRPr lang="en-US" sz="2400" dirty="0" smtClean="0">
              <a:solidFill>
                <a:srgbClr val="F79646">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eaLnBrk="0" fontAlgn="base" hangingPunct="0">
              <a:spcBef>
                <a:spcPct val="0"/>
              </a:spcBef>
              <a:spcAft>
                <a:spcPct val="0"/>
              </a:spcAft>
              <a:buFontTx/>
              <a:buChar char="•"/>
            </a:pPr>
            <a:r>
              <a:rPr lang="ar-SA" sz="2800" b="1" dirty="0" smtClean="0">
                <a:solidFill>
                  <a:prstClr val="black"/>
                </a:solidFill>
                <a:ea typeface="Calibri" pitchFamily="34" charset="0"/>
              </a:rPr>
              <a:t>سبورة بيضاء تفاعليه .</a:t>
            </a:r>
          </a:p>
          <a:p>
            <a:pPr algn="ctr" eaLnBrk="0" fontAlgn="base" hangingPunct="0">
              <a:spcBef>
                <a:spcPct val="0"/>
              </a:spcBef>
              <a:spcAft>
                <a:spcPct val="0"/>
              </a:spcAft>
              <a:buFontTx/>
              <a:buChar char="•"/>
            </a:pPr>
            <a:endParaRPr lang="en-US" sz="2800" b="1"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800" b="1" dirty="0" smtClean="0">
                <a:solidFill>
                  <a:prstClr val="black"/>
                </a:solidFill>
                <a:ea typeface="Calibri" pitchFamily="34" charset="0"/>
              </a:rPr>
              <a:t>جهاز حاسوب وجهاز الملتيميديا بروجكتور ويتم توصيل السبورة </a:t>
            </a:r>
            <a:r>
              <a:rPr lang="ar-SA" sz="2800" b="1" dirty="0" err="1" smtClean="0">
                <a:solidFill>
                  <a:prstClr val="black"/>
                </a:solidFill>
                <a:ea typeface="Calibri" pitchFamily="34" charset="0"/>
              </a:rPr>
              <a:t>بهما</a:t>
            </a:r>
            <a:r>
              <a:rPr lang="ar-SA" sz="2800" b="1" dirty="0" smtClean="0">
                <a:solidFill>
                  <a:prstClr val="black"/>
                </a:solidFill>
                <a:ea typeface="Calibri" pitchFamily="34" charset="0"/>
              </a:rPr>
              <a:t> .</a:t>
            </a:r>
          </a:p>
          <a:p>
            <a:pPr algn="ctr" eaLnBrk="0" fontAlgn="base" hangingPunct="0">
              <a:spcBef>
                <a:spcPct val="0"/>
              </a:spcBef>
              <a:spcAft>
                <a:spcPct val="0"/>
              </a:spcAft>
              <a:buFontTx/>
              <a:buChar char="•"/>
            </a:pPr>
            <a:endParaRPr lang="en-US" sz="2800" b="1"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800" b="1" dirty="0" smtClean="0">
                <a:solidFill>
                  <a:prstClr val="black"/>
                </a:solidFill>
                <a:ea typeface="Calibri" pitchFamily="34" charset="0"/>
              </a:rPr>
              <a:t>قلم خاص بالسبورة التفاعلية .</a:t>
            </a:r>
          </a:p>
          <a:p>
            <a:pPr algn="ctr" eaLnBrk="0" fontAlgn="base" hangingPunct="0">
              <a:spcBef>
                <a:spcPct val="0"/>
              </a:spcBef>
              <a:spcAft>
                <a:spcPct val="0"/>
              </a:spcAft>
              <a:buFontTx/>
              <a:buChar char="•"/>
            </a:pPr>
            <a:endParaRPr lang="en-US" sz="2800" b="1"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800" b="1" dirty="0" smtClean="0">
                <a:solidFill>
                  <a:prstClr val="black"/>
                </a:solidFill>
                <a:ea typeface="Calibri" pitchFamily="34" charset="0"/>
              </a:rPr>
              <a:t>نظام صوتي ( سماعات وميكروفون ) </a:t>
            </a:r>
          </a:p>
          <a:p>
            <a:pPr algn="ctr" eaLnBrk="0" fontAlgn="base" hangingPunct="0">
              <a:spcBef>
                <a:spcPct val="0"/>
              </a:spcBef>
              <a:spcAft>
                <a:spcPct val="0"/>
              </a:spcAft>
              <a:buFontTx/>
              <a:buChar char="•"/>
            </a:pPr>
            <a:endParaRPr lang="en-US" sz="2800" b="1" dirty="0" smtClean="0">
              <a:solidFill>
                <a:prstClr val="black"/>
              </a:solidFill>
              <a:latin typeface="Arial" pitchFamily="34" charset="0"/>
              <a:cs typeface="Arial" pitchFamily="34" charset="0"/>
            </a:endParaRPr>
          </a:p>
          <a:p>
            <a:pPr algn="ctr" eaLnBrk="0" fontAlgn="base" hangingPunct="0">
              <a:spcBef>
                <a:spcPct val="0"/>
              </a:spcBef>
              <a:spcAft>
                <a:spcPct val="0"/>
              </a:spcAft>
              <a:buFontTx/>
              <a:buChar char="•"/>
            </a:pPr>
            <a:r>
              <a:rPr lang="ar-SA" sz="2800" b="1" dirty="0" smtClean="0">
                <a:solidFill>
                  <a:prstClr val="black"/>
                </a:solidFill>
                <a:ea typeface="Calibri" pitchFamily="34" charset="0"/>
              </a:rPr>
              <a:t>أجهزة تصويت للطلاب , يستخدمونها عند اختيار الإجابة في حالة الأسئلة .</a:t>
            </a:r>
            <a:endParaRPr lang="ar-SA" sz="2800" b="1" dirty="0" smtClean="0">
              <a:solidFill>
                <a:prstClr val="black"/>
              </a:solidFill>
              <a:latin typeface="Arial" pitchFamily="34" charset="0"/>
            </a:endParaRPr>
          </a:p>
        </p:txBody>
      </p:sp>
    </p:spTree>
    <p:extLst>
      <p:ext uri="{BB962C8B-B14F-4D97-AF65-F5344CB8AC3E}">
        <p14:creationId xmlns:p14="http://schemas.microsoft.com/office/powerpoint/2010/main" val="3403335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randombar(horizontal)">
                                      <p:cBhvr>
                                        <p:cTn id="7" dur="500"/>
                                        <p:tgtEl>
                                          <p:spTgt spid="440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44033">
                                            <p:txEl>
                                              <p:pRg st="2" end="2"/>
                                            </p:txEl>
                                          </p:spTgt>
                                        </p:tgtEl>
                                        <p:attrNameLst>
                                          <p:attrName>style.visibility</p:attrName>
                                        </p:attrNameLst>
                                      </p:cBhvr>
                                      <p:to>
                                        <p:strVal val="visible"/>
                                      </p:to>
                                    </p:set>
                                    <p:anim calcmode="lin" valueType="num">
                                      <p:cBhvr>
                                        <p:cTn id="12" dur="500" fill="hold"/>
                                        <p:tgtEl>
                                          <p:spTgt spid="4403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4033">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4403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403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403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44033">
                                            <p:txEl>
                                              <p:pRg st="4" end="4"/>
                                            </p:txEl>
                                          </p:spTgt>
                                        </p:tgtEl>
                                        <p:attrNameLst>
                                          <p:attrName>style.visibility</p:attrName>
                                        </p:attrNameLst>
                                      </p:cBhvr>
                                      <p:to>
                                        <p:strVal val="visible"/>
                                      </p:to>
                                    </p:set>
                                    <p:anim calcmode="lin" valueType="num">
                                      <p:cBhvr>
                                        <p:cTn id="21" dur="500" fill="hold"/>
                                        <p:tgtEl>
                                          <p:spTgt spid="4403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4033">
                                            <p:txEl>
                                              <p:pRg st="4" end="4"/>
                                            </p:txEl>
                                          </p:spTgt>
                                        </p:tgtEl>
                                        <p:attrNameLst>
                                          <p:attrName>ppt_y</p:attrName>
                                        </p:attrNameLst>
                                      </p:cBhvr>
                                      <p:tavLst>
                                        <p:tav tm="0">
                                          <p:val>
                                            <p:strVal val="#ppt_y"/>
                                          </p:val>
                                        </p:tav>
                                        <p:tav tm="100000">
                                          <p:val>
                                            <p:strVal val="#ppt_y"/>
                                          </p:val>
                                        </p:tav>
                                      </p:tavLst>
                                    </p:anim>
                                    <p:anim calcmode="lin" valueType="num">
                                      <p:cBhvr>
                                        <p:cTn id="23" dur="500" fill="hold"/>
                                        <p:tgtEl>
                                          <p:spTgt spid="4403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403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403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44033">
                                            <p:txEl>
                                              <p:pRg st="6" end="6"/>
                                            </p:txEl>
                                          </p:spTgt>
                                        </p:tgtEl>
                                        <p:attrNameLst>
                                          <p:attrName>style.visibility</p:attrName>
                                        </p:attrNameLst>
                                      </p:cBhvr>
                                      <p:to>
                                        <p:strVal val="visible"/>
                                      </p:to>
                                    </p:set>
                                    <p:anim calcmode="lin" valueType="num">
                                      <p:cBhvr>
                                        <p:cTn id="30" dur="500" fill="hold"/>
                                        <p:tgtEl>
                                          <p:spTgt spid="4403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4033">
                                            <p:txEl>
                                              <p:pRg st="6" end="6"/>
                                            </p:txEl>
                                          </p:spTgt>
                                        </p:tgtEl>
                                        <p:attrNameLst>
                                          <p:attrName>ppt_y</p:attrName>
                                        </p:attrNameLst>
                                      </p:cBhvr>
                                      <p:tavLst>
                                        <p:tav tm="0">
                                          <p:val>
                                            <p:strVal val="#ppt_y"/>
                                          </p:val>
                                        </p:tav>
                                        <p:tav tm="100000">
                                          <p:val>
                                            <p:strVal val="#ppt_y"/>
                                          </p:val>
                                        </p:tav>
                                      </p:tavLst>
                                    </p:anim>
                                    <p:anim calcmode="lin" valueType="num">
                                      <p:cBhvr>
                                        <p:cTn id="32" dur="500" fill="hold"/>
                                        <p:tgtEl>
                                          <p:spTgt spid="4403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403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403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44033">
                                            <p:txEl>
                                              <p:pRg st="8" end="8"/>
                                            </p:txEl>
                                          </p:spTgt>
                                        </p:tgtEl>
                                        <p:attrNameLst>
                                          <p:attrName>style.visibility</p:attrName>
                                        </p:attrNameLst>
                                      </p:cBhvr>
                                      <p:to>
                                        <p:strVal val="visible"/>
                                      </p:to>
                                    </p:set>
                                    <p:anim calcmode="lin" valueType="num">
                                      <p:cBhvr>
                                        <p:cTn id="39" dur="500" fill="hold"/>
                                        <p:tgtEl>
                                          <p:spTgt spid="4403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4033">
                                            <p:txEl>
                                              <p:pRg st="8" end="8"/>
                                            </p:txEl>
                                          </p:spTgt>
                                        </p:tgtEl>
                                        <p:attrNameLst>
                                          <p:attrName>ppt_y</p:attrName>
                                        </p:attrNameLst>
                                      </p:cBhvr>
                                      <p:tavLst>
                                        <p:tav tm="0">
                                          <p:val>
                                            <p:strVal val="#ppt_y"/>
                                          </p:val>
                                        </p:tav>
                                        <p:tav tm="100000">
                                          <p:val>
                                            <p:strVal val="#ppt_y"/>
                                          </p:val>
                                        </p:tav>
                                      </p:tavLst>
                                    </p:anim>
                                    <p:anim calcmode="lin" valueType="num">
                                      <p:cBhvr>
                                        <p:cTn id="41" dur="500" fill="hold"/>
                                        <p:tgtEl>
                                          <p:spTgt spid="4403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403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403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44033">
                                            <p:txEl>
                                              <p:pRg st="10" end="10"/>
                                            </p:txEl>
                                          </p:spTgt>
                                        </p:tgtEl>
                                        <p:attrNameLst>
                                          <p:attrName>style.visibility</p:attrName>
                                        </p:attrNameLst>
                                      </p:cBhvr>
                                      <p:to>
                                        <p:strVal val="visible"/>
                                      </p:to>
                                    </p:set>
                                    <p:anim calcmode="lin" valueType="num">
                                      <p:cBhvr>
                                        <p:cTn id="48" dur="500" fill="hold"/>
                                        <p:tgtEl>
                                          <p:spTgt spid="4403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4033">
                                            <p:txEl>
                                              <p:pRg st="10" end="10"/>
                                            </p:txEl>
                                          </p:spTgt>
                                        </p:tgtEl>
                                        <p:attrNameLst>
                                          <p:attrName>ppt_y</p:attrName>
                                        </p:attrNameLst>
                                      </p:cBhvr>
                                      <p:tavLst>
                                        <p:tav tm="0">
                                          <p:val>
                                            <p:strVal val="#ppt_y"/>
                                          </p:val>
                                        </p:tav>
                                        <p:tav tm="100000">
                                          <p:val>
                                            <p:strVal val="#ppt_y"/>
                                          </p:val>
                                        </p:tav>
                                      </p:tavLst>
                                    </p:anim>
                                    <p:anim calcmode="lin" valueType="num">
                                      <p:cBhvr>
                                        <p:cTn id="50" dur="500" fill="hold"/>
                                        <p:tgtEl>
                                          <p:spTgt spid="4403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403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40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57554" y="285728"/>
            <a:ext cx="2363146"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ar-SA" sz="3200" b="1" i="1" dirty="0" smtClean="0">
                <a:solidFill>
                  <a:schemeClr val="tx2">
                    <a:lumMod val="60000"/>
                    <a:lumOff val="40000"/>
                  </a:schemeClr>
                </a:solidFill>
              </a:rPr>
              <a:t>الصور التعليمية.</a:t>
            </a:r>
            <a:endParaRPr lang="ar-SA" sz="3200" b="1" i="1" dirty="0">
              <a:solidFill>
                <a:schemeClr val="tx2">
                  <a:lumMod val="60000"/>
                  <a:lumOff val="40000"/>
                </a:schemeClr>
              </a:solidFill>
            </a:endParaRPr>
          </a:p>
        </p:txBody>
      </p:sp>
      <p:sp>
        <p:nvSpPr>
          <p:cNvPr id="4" name="مربع نص 3"/>
          <p:cNvSpPr txBox="1"/>
          <p:nvPr/>
        </p:nvSpPr>
        <p:spPr>
          <a:xfrm>
            <a:off x="214282" y="1000108"/>
            <a:ext cx="8572528" cy="4893647"/>
          </a:xfrm>
          <a:prstGeom prst="rect">
            <a:avLst/>
          </a:prstGeom>
          <a:noFill/>
        </p:spPr>
        <p:txBody>
          <a:bodyPr wrap="square" rtlCol="1">
            <a:spAutoFit/>
          </a:bodyPr>
          <a:lstStyle/>
          <a:p>
            <a:pPr lvl="0" algn="ctr" eaLnBrk="0" fontAlgn="base" hangingPunct="0">
              <a:spcBef>
                <a:spcPct val="0"/>
              </a:spcBef>
              <a:spcAft>
                <a:spcPct val="0"/>
              </a:spcAft>
            </a:pPr>
            <a:r>
              <a:rPr lang="ar-SA" sz="2400" b="1" dirty="0" smtClean="0">
                <a:latin typeface="Arabic Transparent" pitchFamily="34" charset="0"/>
                <a:ea typeface="Calibri" pitchFamily="34" charset="0"/>
                <a:cs typeface="Arabic Transparent" pitchFamily="34" charset="0"/>
              </a:rPr>
              <a:t>إذا أمعنا النظر فيما سبق سنجد أن جانباً ذاتياً يتمثل في الدرجة التي يبذلها الممثل لإظهار الحقيقة أو الظاهرة التي يتقمصها </a:t>
            </a:r>
            <a:endParaRPr lang="en-US" sz="2400" b="1" dirty="0" smtClean="0">
              <a:latin typeface="Arabic Transparent" pitchFamily="34" charset="0"/>
              <a:cs typeface="Arabic Transparent" pitchFamily="34" charset="0"/>
            </a:endParaRPr>
          </a:p>
          <a:p>
            <a:pPr lvl="0" algn="ctr" eaLnBrk="0" fontAlgn="base" hangingPunct="0">
              <a:spcBef>
                <a:spcPct val="0"/>
              </a:spcBef>
              <a:spcAft>
                <a:spcPct val="0"/>
              </a:spcAft>
            </a:pPr>
            <a:r>
              <a:rPr lang="ar-SA" sz="2400" b="1" dirty="0" smtClean="0">
                <a:latin typeface="Arabic Transparent" pitchFamily="34" charset="0"/>
                <a:ea typeface="Calibri" pitchFamily="34" charset="0"/>
                <a:cs typeface="Arabic Transparent" pitchFamily="34" charset="0"/>
              </a:rPr>
              <a:t>وهنا في مجال الصور التعليمية تكاد الجوانب تقل أن لم تنعدم تماماً ويفسح المجال للظاهرة في معناها وسياقها الواقعي لكي تقدم نفسها للمتعلم ولكي تقدم المعنى الحقيقي للرمز أو المصطلح وهكذا يمكن للمتعلم أن يكون صورة دقيقة للظاهرة الجغرافية أو البشرية أو العلاقات الموجودة والتفاعلات القائمة بين أطراف العلاقات الموجودة والتفاعلات القائمة بين أطراف العلاقات بشكل مباشر ودقيق.</a:t>
            </a:r>
            <a:endParaRPr lang="en-US" sz="2400" b="1" dirty="0" smtClean="0">
              <a:latin typeface="Arabic Transparent" pitchFamily="34" charset="0"/>
              <a:cs typeface="Arabic Transparent" pitchFamily="34" charset="0"/>
            </a:endParaRPr>
          </a:p>
          <a:p>
            <a:pPr lvl="0" algn="ctr" eaLnBrk="0" fontAlgn="base" hangingPunct="0">
              <a:spcBef>
                <a:spcPct val="0"/>
              </a:spcBef>
              <a:spcAft>
                <a:spcPct val="0"/>
              </a:spcAft>
            </a:pPr>
            <a:r>
              <a:rPr lang="ar-SA" sz="2400" b="1" dirty="0" smtClean="0">
                <a:latin typeface="Arabic Transparent" pitchFamily="34" charset="0"/>
                <a:ea typeface="Calibri" pitchFamily="34" charset="0"/>
                <a:cs typeface="Arabic Transparent" pitchFamily="34" charset="0"/>
              </a:rPr>
              <a:t>ونظراً لأن جوانب الحياة متعددة فأن صور الحياة لابد أن تتعدد حتى يمكن الإحاطة </a:t>
            </a:r>
            <a:r>
              <a:rPr lang="ar-SA" sz="2400" b="1" dirty="0" err="1" smtClean="0">
                <a:latin typeface="Arabic Transparent" pitchFamily="34" charset="0"/>
                <a:ea typeface="Calibri" pitchFamily="34" charset="0"/>
                <a:cs typeface="Arabic Transparent" pitchFamily="34" charset="0"/>
              </a:rPr>
              <a:t>بها</a:t>
            </a:r>
            <a:endParaRPr lang="en-US" sz="2400" b="1" dirty="0" smtClean="0">
              <a:latin typeface="Arabic Transparent" pitchFamily="34" charset="0"/>
              <a:cs typeface="Arabic Transparent" pitchFamily="34" charset="0"/>
            </a:endParaRPr>
          </a:p>
          <a:p>
            <a:pPr lvl="0" algn="ctr" eaLnBrk="0" fontAlgn="base" hangingPunct="0">
              <a:spcBef>
                <a:spcPct val="0"/>
              </a:spcBef>
              <a:spcAft>
                <a:spcPct val="0"/>
              </a:spcAft>
            </a:pPr>
            <a:r>
              <a:rPr lang="ar-SA" sz="2400" b="1" dirty="0" smtClean="0">
                <a:latin typeface="Arabic Transparent" pitchFamily="34" charset="0"/>
                <a:ea typeface="Calibri" pitchFamily="34" charset="0"/>
                <a:cs typeface="Arabic Transparent" pitchFamily="34" charset="0"/>
              </a:rPr>
              <a:t>بمعنى أن الصور التعليمية تتعدد وتتمايز تعبيراً عن الظاهرة ولتكوين فكرة جيدة مصورة بشكل يثبتها ويؤكد إدراكها بشكل أفضل وبذالك  لايمكن للصور التعليمية الاستغناء عن الجانب التفسيري أو البشري من لون المعلم إلى التلاميذ وذلك لأن الصورة الهامة يعتريها القصور في الإبانة عن نفسها كذلك فالصور التعليمية تتميز بنوعيتها وخصوصيتها ..</a:t>
            </a:r>
            <a:endParaRPr lang="en-US" sz="2400" b="1" dirty="0">
              <a:latin typeface="Arabic Transparent" pitchFamily="34" charset="0"/>
              <a:cs typeface="Arabic Transpare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img.t555t.com/imgcache/9067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285784" y="357166"/>
            <a:ext cx="9429784" cy="769441"/>
          </a:xfrm>
          <a:prstGeom prst="rect">
            <a:avLst/>
          </a:prstGeom>
        </p:spPr>
        <p:txBody>
          <a:bodyPr wrap="square">
            <a:spAutoFit/>
          </a:bodyPr>
          <a:lstStyle/>
          <a:p>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ea typeface="Calibri" pitchFamily="34" charset="0"/>
                <a:cs typeface="Arabic Typesetting" pitchFamily="66" charset="-78"/>
              </a:rPr>
              <a:t>وفي مجال الجغرافيا تتنوع الصور التعليمية بحيث تعبر عن الأغراض التالية:</a:t>
            </a:r>
            <a:endParaRPr lang="ar-SA"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مستطيل 3"/>
          <p:cNvSpPr/>
          <p:nvPr/>
        </p:nvSpPr>
        <p:spPr>
          <a:xfrm>
            <a:off x="3071802" y="1285860"/>
            <a:ext cx="5036956" cy="1323439"/>
          </a:xfrm>
          <a:prstGeom prst="rect">
            <a:avLst/>
          </a:prstGeom>
        </p:spPr>
        <p:txBody>
          <a:bodyPr wrap="none">
            <a:spAutoFit/>
          </a:bodyPr>
          <a:lstStyle/>
          <a:p>
            <a:pPr lvl="0" eaLnBrk="0" fontAlgn="base" hangingPunct="0">
              <a:spcBef>
                <a:spcPct val="0"/>
              </a:spcBef>
              <a:spcAft>
                <a:spcPct val="0"/>
              </a:spcAft>
            </a:pPr>
            <a:r>
              <a:rPr lang="ar-SA" sz="8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Arabic Typesetting" pitchFamily="66" charset="-78"/>
                <a:ea typeface="Calibri" pitchFamily="34" charset="0"/>
                <a:cs typeface="Arabic Typesetting" pitchFamily="66" charset="-78"/>
              </a:rPr>
              <a:t>1-الظاهرات الطبيعية:</a:t>
            </a:r>
            <a:endParaRPr lang="en-US" sz="8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مستطيل 4"/>
          <p:cNvSpPr/>
          <p:nvPr/>
        </p:nvSpPr>
        <p:spPr>
          <a:xfrm>
            <a:off x="0" y="2857496"/>
            <a:ext cx="9144000" cy="1754326"/>
          </a:xfrm>
          <a:prstGeom prst="rect">
            <a:avLst/>
          </a:prstGeom>
        </p:spPr>
        <p:txBody>
          <a:bodyPr wrap="square">
            <a:spAutoFit/>
          </a:bodyPr>
          <a:lstStyle/>
          <a:p>
            <a:pPr lvl="0" eaLnBrk="0" fontAlgn="base" hangingPunct="0">
              <a:spcBef>
                <a:spcPct val="0"/>
              </a:spcBef>
              <a:spcAft>
                <a:spcPct val="0"/>
              </a:spcAft>
            </a:pP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ransparent" pitchFamily="34" charset="0"/>
                <a:ea typeface="Calibri" pitchFamily="34" charset="0"/>
                <a:cs typeface="Arabic Transparent" pitchFamily="34" charset="0"/>
              </a:rPr>
              <a:t>مثل قمم الجبال والنباتات المحلية والصور هنا قيمتها محدودة ولكن بالإضافة إلى ذلك فهي تساعد في تنمية المصطلحات في صورتها الحسية إلى جانب إبراز المفاهيم الجغرافية.</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ransparent" pitchFamily="34" charset="0"/>
              <a:cs typeface="Arabic Transpare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amond(in)">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alriyadh.com/2009/01/23/img/2418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مستطيل 5"/>
          <p:cNvSpPr/>
          <p:nvPr/>
        </p:nvSpPr>
        <p:spPr>
          <a:xfrm>
            <a:off x="-81602" y="428604"/>
            <a:ext cx="9225602" cy="1446550"/>
          </a:xfrm>
          <a:prstGeom prst="rect">
            <a:avLst/>
          </a:prstGeom>
        </p:spPr>
        <p:txBody>
          <a:bodyPr wrap="none">
            <a:spAutoFit/>
          </a:bodyPr>
          <a:lstStyle/>
          <a:p>
            <a:pPr lvl="0" eaLnBrk="0" fontAlgn="base" hangingPunct="0">
              <a:spcBef>
                <a:spcPct val="0"/>
              </a:spcBef>
              <a:spcAft>
                <a:spcPct val="0"/>
              </a:spcAft>
            </a:pPr>
            <a:r>
              <a:rPr lang="ar-SA"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ea typeface="Calibri" pitchFamily="34" charset="0"/>
                <a:cs typeface="Arabic Typesetting" pitchFamily="66" charset="-78"/>
              </a:rPr>
              <a:t>2-الصورة الخاصة بالظاهرات البشرية:</a:t>
            </a:r>
            <a:endPar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مستطيل 6"/>
          <p:cNvSpPr/>
          <p:nvPr/>
        </p:nvSpPr>
        <p:spPr>
          <a:xfrm>
            <a:off x="0" y="1928802"/>
            <a:ext cx="8929718" cy="1323439"/>
          </a:xfrm>
          <a:prstGeom prst="rect">
            <a:avLst/>
          </a:prstGeom>
        </p:spPr>
        <p:txBody>
          <a:bodyPr wrap="square">
            <a:spAutoFit/>
          </a:bodyPr>
          <a:lstStyle/>
          <a:p>
            <a:pPr lvl="0" eaLnBrk="0" fontAlgn="base" hangingPunct="0">
              <a:spcBef>
                <a:spcPct val="0"/>
              </a:spcBef>
              <a:spcAft>
                <a:spcPct val="0"/>
              </a:spcAft>
            </a:pPr>
            <a:r>
              <a:rPr lang="ar-SA" sz="4000" b="1" dirty="0" smtClean="0">
                <a:ln w="17780" cmpd="sng">
                  <a:solidFill>
                    <a:srgbClr val="FFFFFF"/>
                  </a:solidFill>
                  <a:prstDash val="solid"/>
                  <a:miter lim="800000"/>
                </a:ln>
                <a:solidFill>
                  <a:srgbClr val="660066"/>
                </a:solidFill>
                <a:effectLst>
                  <a:outerShdw blurRad="50800" algn="tl" rotWithShape="0">
                    <a:srgbClr val="000000"/>
                  </a:outerShdw>
                </a:effectLst>
                <a:latin typeface="Arabic Transparent" pitchFamily="34" charset="0"/>
                <a:ea typeface="Calibri" pitchFamily="34" charset="0"/>
                <a:cs typeface="Arabic Transparent" pitchFamily="34" charset="0"/>
              </a:rPr>
              <a:t> </a:t>
            </a:r>
          </a:p>
          <a:p>
            <a:pPr lvl="0" eaLnBrk="0" fontAlgn="base" hangingPunct="0">
              <a:spcBef>
                <a:spcPct val="0"/>
              </a:spcBef>
              <a:spcAft>
                <a:spcPct val="0"/>
              </a:spcAft>
            </a:pPr>
            <a:endParaRPr lang="ar-SA" sz="4000" b="1" dirty="0" smtClean="0">
              <a:ln w="17780" cmpd="sng">
                <a:solidFill>
                  <a:srgbClr val="FFFFFF"/>
                </a:solidFill>
                <a:prstDash val="solid"/>
                <a:miter lim="800000"/>
              </a:ln>
              <a:solidFill>
                <a:srgbClr val="660066"/>
              </a:solidFill>
              <a:effectLst>
                <a:outerShdw blurRad="50800" algn="tl" rotWithShape="0">
                  <a:srgbClr val="000000"/>
                </a:outerShdw>
              </a:effectLst>
              <a:latin typeface="Arial" pitchFamily="34" charset="0"/>
              <a:cs typeface="Arial" pitchFamily="34" charset="0"/>
            </a:endParaRPr>
          </a:p>
        </p:txBody>
      </p:sp>
      <p:sp>
        <p:nvSpPr>
          <p:cNvPr id="8" name="مربع نص 7"/>
          <p:cNvSpPr txBox="1"/>
          <p:nvPr/>
        </p:nvSpPr>
        <p:spPr>
          <a:xfrm>
            <a:off x="2500298" y="2143116"/>
            <a:ext cx="4071966" cy="30162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lvl="0" eaLnBrk="0" fontAlgn="base" hangingPunct="0">
              <a:spcBef>
                <a:spcPct val="0"/>
              </a:spcBef>
              <a:spcAft>
                <a:spcPct val="0"/>
              </a:spcAft>
            </a:pPr>
            <a:r>
              <a:rPr lang="ar-SA" sz="2000" b="1" dirty="0" smtClean="0">
                <a:latin typeface="Arabic Transparent" pitchFamily="34" charset="0"/>
                <a:ea typeface="Calibri" pitchFamily="34" charset="0"/>
                <a:cs typeface="Arabic Transparent" pitchFamily="34" charset="0"/>
              </a:rPr>
              <a:t>وهي تبرز الظاهرات البشرية أو الحضارية المنعزلة كالمتاحف وما فيها من آثار دالة على الإنسان .</a:t>
            </a:r>
            <a:endParaRPr lang="en-US" sz="2000" b="1" dirty="0" smtClean="0">
              <a:latin typeface="Arabic Transparent" pitchFamily="34" charset="0"/>
              <a:cs typeface="Arabic Transparent" pitchFamily="34" charset="0"/>
            </a:endParaRPr>
          </a:p>
          <a:p>
            <a:pPr lvl="0" eaLnBrk="0" fontAlgn="base" hangingPunct="0">
              <a:spcBef>
                <a:spcPct val="0"/>
              </a:spcBef>
              <a:spcAft>
                <a:spcPct val="0"/>
              </a:spcAft>
            </a:pPr>
            <a:endParaRPr lang="ar-SA" sz="2000" b="1" dirty="0" smtClean="0">
              <a:latin typeface="Arabic Transparent" pitchFamily="34" charset="0"/>
              <a:ea typeface="Calibri" pitchFamily="34" charset="0"/>
              <a:cs typeface="Arabic Transparent" pitchFamily="34" charset="0"/>
            </a:endParaRPr>
          </a:p>
          <a:p>
            <a:pPr lvl="0" eaLnBrk="0" fontAlgn="base" hangingPunct="0">
              <a:spcBef>
                <a:spcPct val="0"/>
              </a:spcBef>
              <a:spcAft>
                <a:spcPct val="0"/>
              </a:spcAft>
            </a:pPr>
            <a:r>
              <a:rPr lang="ar-SA" sz="2000" b="1" dirty="0" smtClean="0">
                <a:latin typeface="Arabic Transparent" pitchFamily="34" charset="0"/>
                <a:ea typeface="Calibri" pitchFamily="34" charset="0"/>
                <a:cs typeface="Arabic Transparent" pitchFamily="34" charset="0"/>
              </a:rPr>
              <a:t>فمثلاً الصورة المعينة للمسجد يمكن أن يستنتجها التلميذ بالعديد من المعلومات عن العصر الذي بني فيه المسجد.</a:t>
            </a:r>
          </a:p>
          <a:p>
            <a:pPr lvl="0" eaLnBrk="0" fontAlgn="base" hangingPunct="0">
              <a:spcBef>
                <a:spcPct val="0"/>
              </a:spcBef>
              <a:spcAft>
                <a:spcPct val="0"/>
              </a:spcAft>
            </a:pPr>
            <a:r>
              <a:rPr lang="ar-SA" b="1" dirty="0" smtClean="0">
                <a:latin typeface="Arabic Transparent" pitchFamily="34" charset="0"/>
                <a:ea typeface="Calibri" pitchFamily="34" charset="0"/>
                <a:cs typeface="Arabic Transparent" pitchFamily="34" charset="0"/>
              </a:rPr>
              <a:t> </a:t>
            </a:r>
          </a:p>
          <a:p>
            <a:pPr lvl="0" eaLnBrk="0" fontAlgn="base" hangingPunct="0">
              <a:spcBef>
                <a:spcPct val="0"/>
              </a:spcBef>
              <a:spcAft>
                <a:spcPct val="0"/>
              </a:spcAft>
            </a:pPr>
            <a:endParaRPr lang="ar-SA" sz="1400" dirty="0" smtClean="0">
              <a:latin typeface="Arial" pitchFamily="34" charset="0"/>
              <a:cs typeface="Arial" pitchFamily="34" charset="0"/>
            </a:endParaRPr>
          </a:p>
          <a:p>
            <a:endParaRPr lang="ar-SA" dirty="0"/>
          </a:p>
        </p:txBody>
      </p:sp>
    </p:spTree>
    <p:extLst>
      <p:ext uri="{BB962C8B-B14F-4D97-AF65-F5344CB8AC3E}">
        <p14:creationId xmlns:p14="http://schemas.microsoft.com/office/powerpoint/2010/main" val="1913570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57158" y="285728"/>
            <a:ext cx="7929618" cy="4524315"/>
          </a:xfrm>
          <a:prstGeom prst="rect">
            <a:avLst/>
          </a:prstGeom>
        </p:spPr>
        <p:txBody>
          <a:bodyPr wrap="square">
            <a:spAutoFit/>
          </a:bodyPr>
          <a:lstStyle/>
          <a:p>
            <a:pPr eaLnBrk="0" fontAlgn="base" hangingPunct="0">
              <a:spcBef>
                <a:spcPct val="0"/>
              </a:spcBef>
              <a:spcAft>
                <a:spcPct val="0"/>
              </a:spcAft>
            </a:pPr>
            <a:r>
              <a:rPr lang="ar-SA" sz="2400" b="1" dirty="0" smtClean="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-الصورة التي تجمع بين الظواهر الطبيعية والبشرية :</a:t>
            </a:r>
            <a:endPar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eaLnBrk="0" fontAlgn="base" hangingPunct="0">
              <a:spcBef>
                <a:spcPct val="0"/>
              </a:spcBef>
              <a:spcAft>
                <a:spcPct val="0"/>
              </a:spcAft>
            </a:pPr>
            <a:r>
              <a:rPr lang="ar-SA" sz="2400" b="1" dirty="0" smtClean="0">
                <a:solidFill>
                  <a:prstClr val="black"/>
                </a:solidFill>
                <a:latin typeface="Arial" pitchFamily="34" charset="0"/>
                <a:ea typeface="Calibri" pitchFamily="34" charset="0"/>
                <a:cs typeface="Arial" pitchFamily="34" charset="0"/>
              </a:rPr>
              <a:t>وهذه الصورة نظراً لثنائية الجمع فيها فأنها تتطلب اهتماماً خاصاً من المعلم وهو بصدد التعامل معها وتعويد التلاميذ على قراءة مافيها:</a:t>
            </a:r>
            <a:endParaRPr lang="en-US" sz="2400" b="1" dirty="0" smtClean="0">
              <a:solidFill>
                <a:prstClr val="black"/>
              </a:solidFill>
              <a:latin typeface="Arial" pitchFamily="34" charset="0"/>
              <a:cs typeface="Arial" pitchFamily="34" charset="0"/>
            </a:endParaRPr>
          </a:p>
          <a:p>
            <a:pPr eaLnBrk="0" fontAlgn="base" hangingPunct="0">
              <a:spcBef>
                <a:spcPct val="0"/>
              </a:spcBef>
              <a:spcAft>
                <a:spcPct val="0"/>
              </a:spcAft>
            </a:pPr>
            <a:r>
              <a:rPr lang="ar-SA" sz="2400" b="1" dirty="0" smtClean="0">
                <a:solidFill>
                  <a:prstClr val="black"/>
                </a:solidFill>
                <a:latin typeface="Arial" pitchFamily="34" charset="0"/>
                <a:ea typeface="Calibri" pitchFamily="34" charset="0"/>
                <a:cs typeface="Arial" pitchFamily="34" charset="0"/>
              </a:rPr>
              <a:t>أ/يلفت المدرس نظر التلاميذ للنواحي الأساسية في الصورة بحيث يجعلها مألوفة.</a:t>
            </a:r>
            <a:endParaRPr lang="en-US" sz="2400" b="1" dirty="0" smtClean="0">
              <a:solidFill>
                <a:prstClr val="black"/>
              </a:solidFill>
              <a:latin typeface="Arial" pitchFamily="34" charset="0"/>
              <a:cs typeface="Arial" pitchFamily="34" charset="0"/>
            </a:endParaRPr>
          </a:p>
          <a:p>
            <a:pPr eaLnBrk="0" fontAlgn="base" hangingPunct="0">
              <a:spcBef>
                <a:spcPct val="0"/>
              </a:spcBef>
              <a:spcAft>
                <a:spcPct val="0"/>
              </a:spcAft>
            </a:pPr>
            <a:r>
              <a:rPr lang="ar-SA" sz="2400" b="1" dirty="0" smtClean="0">
                <a:solidFill>
                  <a:prstClr val="black"/>
                </a:solidFill>
                <a:latin typeface="Arial" pitchFamily="34" charset="0"/>
                <a:ea typeface="Calibri" pitchFamily="34" charset="0"/>
                <a:cs typeface="Arial" pitchFamily="34" charset="0"/>
              </a:rPr>
              <a:t>ب/عليه أن يوضح مافيها من غموض عن طريق تشبيهها بمألوفات بيئية في حياة التلميذ.</a:t>
            </a:r>
          </a:p>
          <a:p>
            <a:pPr eaLnBrk="0" fontAlgn="base" hangingPunct="0">
              <a:spcBef>
                <a:spcPct val="0"/>
              </a:spcBef>
              <a:spcAft>
                <a:spcPct val="0"/>
              </a:spcAft>
            </a:pPr>
            <a:r>
              <a:rPr lang="ar-SA" sz="2400" b="1" dirty="0" smtClean="0">
                <a:effectLst>
                  <a:outerShdw blurRad="38100" dist="38100" dir="2700000" algn="tl">
                    <a:srgbClr val="000000">
                      <a:alpha val="43137"/>
                    </a:srgbClr>
                  </a:outerShdw>
                </a:effectLst>
                <a:latin typeface="Arial" pitchFamily="34" charset="0"/>
                <a:ea typeface="Calibri" pitchFamily="34" charset="0"/>
                <a:cs typeface="Arial" pitchFamily="34" charset="0"/>
              </a:rPr>
              <a:t>ج/يطلب المعلم من التلاميذ وصفاً للصورة ومع الشرح يقوم بالشرح والتفسير .</a:t>
            </a: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eaLnBrk="0" fontAlgn="base" hangingPunct="0">
              <a:spcBef>
                <a:spcPct val="0"/>
              </a:spcBef>
              <a:spcAft>
                <a:spcPct val="0"/>
              </a:spcAft>
            </a:pPr>
            <a:r>
              <a:rPr lang="ar-SA" sz="2400" b="1" dirty="0" smtClean="0">
                <a:solidFill>
                  <a:prstClr val="black"/>
                </a:solidFill>
                <a:latin typeface="Arial" pitchFamily="34" charset="0"/>
                <a:ea typeface="Calibri" pitchFamily="34" charset="0"/>
                <a:cs typeface="Arial" pitchFamily="34" charset="0"/>
              </a:rPr>
              <a:t>وبالرغم من أهمية الصورة التعليمية إلى انه يعاب فعلاً على كتب المواد الاجتماعية جفافها وربما يكون مرد ذلك إلى عدم استخدام الصورة التعليمية في الكتب بشكل شيق ومثير وجذاب</a:t>
            </a:r>
            <a:r>
              <a:rPr lang="ar-SA" sz="2400" dirty="0" smtClean="0">
                <a:solidFill>
                  <a:prstClr val="black"/>
                </a:solidFill>
                <a:latin typeface="Arial" pitchFamily="34" charset="0"/>
                <a:ea typeface="Calibri" pitchFamily="34" charset="0"/>
                <a:cs typeface="Arial" pitchFamily="34" charset="0"/>
              </a:rPr>
              <a:t>.</a:t>
            </a:r>
            <a:endParaRPr lang="en-US" sz="2400" dirty="0" smtClean="0">
              <a:solidFill>
                <a:prstClr val="black"/>
              </a:solidFill>
              <a:latin typeface="Arial" pitchFamily="34" charset="0"/>
              <a:cs typeface="Arial" pitchFamily="34" charset="0"/>
            </a:endParaRPr>
          </a:p>
          <a:p>
            <a:pPr algn="ctr"/>
            <a:endParaRPr lang="ar-SA" sz="2400" b="1" dirty="0">
              <a:solidFill>
                <a:srgbClr val="002060"/>
              </a:solidFill>
              <a:latin typeface="Arial" pitchFamily="34" charset="0"/>
              <a:cs typeface="Arial" pitchFamily="34" charset="0"/>
            </a:endParaRPr>
          </a:p>
        </p:txBody>
      </p:sp>
      <p:pic>
        <p:nvPicPr>
          <p:cNvPr id="29698" name="Picture 2" descr="http://t1.gstatic.com/images?q=tbn:ANd9GcRQtEDTupwD-OwCVvIMxMTmjg_9buPEZLEvcRSUpp_V_fGrMx62"/>
          <p:cNvPicPr>
            <a:picLocks noChangeAspect="1" noChangeArrowheads="1"/>
          </p:cNvPicPr>
          <p:nvPr/>
        </p:nvPicPr>
        <p:blipFill>
          <a:blip r:embed="rId2" cstate="print"/>
          <a:srcRect/>
          <a:stretch>
            <a:fillRect/>
          </a:stretch>
        </p:blipFill>
        <p:spPr bwMode="auto">
          <a:xfrm>
            <a:off x="214282" y="4714884"/>
            <a:ext cx="2638425" cy="1733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4" descr="http://t1.gstatic.com/images?q=tbn:ANd9GcQFxWNRaKHnmGybjaX76ItNnX9vk-R5rBSjCkp-okF7zcRSl8M-Zg"/>
          <p:cNvPicPr>
            <a:picLocks noChangeAspect="1" noChangeArrowheads="1"/>
          </p:cNvPicPr>
          <p:nvPr/>
        </p:nvPicPr>
        <p:blipFill>
          <a:blip r:embed="rId3" cstate="print"/>
          <a:srcRect/>
          <a:stretch>
            <a:fillRect/>
          </a:stretch>
        </p:blipFill>
        <p:spPr bwMode="auto">
          <a:xfrm>
            <a:off x="2143108" y="4143380"/>
            <a:ext cx="2705100" cy="1685926"/>
          </a:xfrm>
          <a:prstGeom prst="ellipse">
            <a:avLst/>
          </a:prstGeom>
          <a:ln>
            <a:noFill/>
          </a:ln>
          <a:effectLst>
            <a:softEdge rad="112500"/>
          </a:effectLst>
        </p:spPr>
      </p:pic>
      <p:pic>
        <p:nvPicPr>
          <p:cNvPr id="29702" name="Picture 6" descr="http://www.tanomah.com/magz/contents/myuppic/4a6a6c7f8eee3.jpg"/>
          <p:cNvPicPr>
            <a:picLocks noChangeAspect="1" noChangeArrowheads="1"/>
          </p:cNvPicPr>
          <p:nvPr/>
        </p:nvPicPr>
        <p:blipFill>
          <a:blip r:embed="rId4" cstate="print"/>
          <a:srcRect/>
          <a:stretch>
            <a:fillRect/>
          </a:stretch>
        </p:blipFill>
        <p:spPr bwMode="auto">
          <a:xfrm>
            <a:off x="4500562" y="5072074"/>
            <a:ext cx="1714480" cy="1785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704" name="Picture 8" descr="http://t3.gstatic.com/images?q=tbn:ANd9GcSSsIMA71m-8h1EzcwrHjKkfmvpydn5Xl2uWLPPL8HXLcJ07qULCw"/>
          <p:cNvPicPr>
            <a:picLocks noChangeAspect="1" noChangeArrowheads="1"/>
          </p:cNvPicPr>
          <p:nvPr/>
        </p:nvPicPr>
        <p:blipFill>
          <a:blip r:embed="rId5" cstate="print"/>
          <a:srcRect/>
          <a:stretch>
            <a:fillRect/>
          </a:stretch>
        </p:blipFill>
        <p:spPr bwMode="auto">
          <a:xfrm>
            <a:off x="6215074" y="4357694"/>
            <a:ext cx="2000264"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79752"/>
            <a:ext cx="7776864" cy="3539430"/>
          </a:xfrm>
          <a:prstGeom prst="rect">
            <a:avLst/>
          </a:prstGeom>
        </p:spPr>
        <p:txBody>
          <a:bodyPr wrap="square">
            <a:spAutoFit/>
          </a:bodyPr>
          <a:lstStyle/>
          <a:p>
            <a:pPr lvl="0" eaLnBrk="0" fontAlgn="base" hangingPunct="0">
              <a:spcBef>
                <a:spcPct val="0"/>
              </a:spcBef>
              <a:spcAft>
                <a:spcPct val="0"/>
              </a:spcAft>
            </a:pPr>
            <a:r>
              <a:rPr lang="ar-SA" sz="4000" b="1" dirty="0">
                <a:solidFill>
                  <a:srgbClr val="C00000"/>
                </a:solidFill>
                <a:effectLst>
                  <a:glow rad="101600">
                    <a:schemeClr val="accent5">
                      <a:satMod val="175000"/>
                      <a:alpha val="40000"/>
                    </a:schemeClr>
                  </a:glow>
                </a:effectLst>
                <a:latin typeface="Andalus" pitchFamily="18" charset="-78"/>
                <a:ea typeface="Calibri" pitchFamily="34" charset="0"/>
                <a:cs typeface="Andalus" pitchFamily="18" charset="-78"/>
              </a:rPr>
              <a:t>ومن هنا فأن للصور التعليمية شروط معينة</a:t>
            </a:r>
            <a:r>
              <a:rPr lang="ar-SA" sz="4000" b="1" dirty="0" smtClean="0">
                <a:solidFill>
                  <a:srgbClr val="C00000"/>
                </a:solidFill>
                <a:effectLst>
                  <a:glow rad="101600">
                    <a:schemeClr val="accent5">
                      <a:satMod val="175000"/>
                      <a:alpha val="40000"/>
                    </a:schemeClr>
                  </a:glow>
                </a:effectLst>
                <a:latin typeface="Andalus" pitchFamily="18" charset="-78"/>
                <a:ea typeface="Calibri" pitchFamily="34" charset="0"/>
                <a:cs typeface="Andalus" pitchFamily="18" charset="-78"/>
              </a:rPr>
              <a:t>:</a:t>
            </a:r>
          </a:p>
          <a:p>
            <a:pPr lvl="0" eaLnBrk="0" fontAlgn="base" hangingPunct="0">
              <a:spcBef>
                <a:spcPct val="0"/>
              </a:spcBef>
              <a:spcAft>
                <a:spcPct val="0"/>
              </a:spcAft>
            </a:pPr>
            <a:endParaRPr lang="en-US" sz="4000" b="1" dirty="0">
              <a:effectLst>
                <a:glow rad="101600">
                  <a:schemeClr val="accent5">
                    <a:satMod val="175000"/>
                    <a:alpha val="40000"/>
                  </a:schemeClr>
                </a:glow>
              </a:effectLst>
              <a:latin typeface="Andalus" pitchFamily="18" charset="-78"/>
              <a:cs typeface="Andalus" pitchFamily="18" charset="-78"/>
            </a:endParaRPr>
          </a:p>
          <a:p>
            <a:pPr lvl="0" eaLnBrk="0" fontAlgn="base" hangingPunct="0">
              <a:spcBef>
                <a:spcPct val="0"/>
              </a:spcBef>
              <a:spcAft>
                <a:spcPct val="0"/>
              </a:spcAft>
            </a:pPr>
            <a:r>
              <a:rPr lang="ar-SA" sz="3600" b="1" dirty="0" smtClean="0">
                <a:latin typeface="Arabic Typesetting" pitchFamily="66" charset="-78"/>
                <a:ea typeface="Calibri" pitchFamily="34" charset="0"/>
                <a:cs typeface="Arabic Typesetting" pitchFamily="66" charset="-78"/>
              </a:rPr>
              <a:t>أ-    أن </a:t>
            </a:r>
            <a:r>
              <a:rPr lang="ar-SA" sz="3600" b="1" dirty="0">
                <a:latin typeface="Arabic Typesetting" pitchFamily="66" charset="-78"/>
                <a:ea typeface="Calibri" pitchFamily="34" charset="0"/>
                <a:cs typeface="Arabic Typesetting" pitchFamily="66" charset="-78"/>
              </a:rPr>
              <a:t>تكون بسيطة وواضحة وذات فكرة واحدة</a:t>
            </a:r>
            <a:endParaRPr lang="en-US" sz="3600" b="1" dirty="0">
              <a:latin typeface="Arial" pitchFamily="34" charset="0"/>
              <a:cs typeface="Arial" pitchFamily="34" charset="0"/>
            </a:endParaRPr>
          </a:p>
          <a:p>
            <a:pPr lvl="0" eaLnBrk="0" fontAlgn="base" hangingPunct="0">
              <a:spcBef>
                <a:spcPct val="0"/>
              </a:spcBef>
              <a:spcAft>
                <a:spcPct val="0"/>
              </a:spcAft>
            </a:pPr>
            <a:r>
              <a:rPr lang="ar-SA" sz="3600" b="1" dirty="0" smtClean="0">
                <a:latin typeface="Arabic Typesetting" pitchFamily="66" charset="-78"/>
                <a:ea typeface="Calibri" pitchFamily="34" charset="0"/>
                <a:cs typeface="Arabic Typesetting" pitchFamily="66" charset="-78"/>
              </a:rPr>
              <a:t>ب-   يجب </a:t>
            </a:r>
            <a:r>
              <a:rPr lang="ar-SA" sz="3600" b="1" dirty="0">
                <a:latin typeface="Arabic Typesetting" pitchFamily="66" charset="-78"/>
                <a:ea typeface="Calibri" pitchFamily="34" charset="0"/>
                <a:cs typeface="Arabic Typesetting" pitchFamily="66" charset="-78"/>
              </a:rPr>
              <a:t>أن تظهر النشاط البشري وخصائص البيئة الطبيعية بوضوح</a:t>
            </a:r>
            <a:endParaRPr lang="en-US" sz="3600" b="1" dirty="0">
              <a:latin typeface="Arial" pitchFamily="34" charset="0"/>
              <a:cs typeface="Arial" pitchFamily="34" charset="0"/>
            </a:endParaRPr>
          </a:p>
          <a:p>
            <a:pPr lvl="0" eaLnBrk="0" fontAlgn="base" hangingPunct="0">
              <a:spcBef>
                <a:spcPct val="0"/>
              </a:spcBef>
              <a:spcAft>
                <a:spcPct val="0"/>
              </a:spcAft>
            </a:pPr>
            <a:r>
              <a:rPr lang="ar-SA" sz="3600" b="1" dirty="0">
                <a:latin typeface="Arabic Typesetting" pitchFamily="66" charset="-78"/>
                <a:ea typeface="Calibri" pitchFamily="34" charset="0"/>
                <a:cs typeface="Arabic Typesetting" pitchFamily="66" charset="-78"/>
              </a:rPr>
              <a:t>ج-يجب أن تبدو طبيعية بدرجة كبيرة </a:t>
            </a:r>
            <a:endParaRPr lang="en-US" sz="3600" b="1" dirty="0">
              <a:latin typeface="Arial" pitchFamily="34" charset="0"/>
              <a:cs typeface="Arial" pitchFamily="34" charset="0"/>
            </a:endParaRPr>
          </a:p>
          <a:p>
            <a:pPr lvl="0" eaLnBrk="0" fontAlgn="base" hangingPunct="0">
              <a:spcBef>
                <a:spcPct val="0"/>
              </a:spcBef>
              <a:spcAft>
                <a:spcPct val="0"/>
              </a:spcAft>
            </a:pPr>
            <a:r>
              <a:rPr lang="ar-SA" sz="3600" b="1" dirty="0" smtClean="0">
                <a:latin typeface="Arabic Typesetting" pitchFamily="66" charset="-78"/>
                <a:ea typeface="Calibri" pitchFamily="34" charset="0"/>
                <a:cs typeface="Arabic Typesetting" pitchFamily="66" charset="-78"/>
              </a:rPr>
              <a:t>د-يجب </a:t>
            </a:r>
            <a:r>
              <a:rPr lang="ar-SA" sz="3600" b="1" dirty="0">
                <a:latin typeface="Arabic Typesetting" pitchFamily="66" charset="-78"/>
                <a:ea typeface="Calibri" pitchFamily="34" charset="0"/>
                <a:cs typeface="Arabic Typesetting" pitchFamily="66" charset="-78"/>
              </a:rPr>
              <a:t>مراعاة الحداثة في الصورة بحيث تظهر </a:t>
            </a:r>
            <a:r>
              <a:rPr lang="ar-SA" sz="3600" b="1" dirty="0" smtClean="0">
                <a:latin typeface="Arabic Typesetting" pitchFamily="66" charset="-78"/>
                <a:ea typeface="Calibri" pitchFamily="34" charset="0"/>
                <a:cs typeface="Arabic Typesetting" pitchFamily="66" charset="-78"/>
              </a:rPr>
              <a:t>أخر التطورات أو التغيرات</a:t>
            </a:r>
            <a:endParaRPr lang="en-US" sz="3600" b="1" dirty="0">
              <a:latin typeface="Arial" pitchFamily="34" charset="0"/>
              <a:cs typeface="Arial" pitchFamily="34" charset="0"/>
            </a:endParaRPr>
          </a:p>
        </p:txBody>
      </p:sp>
      <p:sp>
        <p:nvSpPr>
          <p:cNvPr id="28674" name="AutoShape 2" descr="data:image/jpeg;base64,/9j/4AAQSkZJRgABAQAAAQABAAD/2wCEAAkGBhQSERUUExQUFBQUFRcVFxUYGBcWFBUXFxgXFxcUGBQXHSYeGBkjGhYYHy8gJCcqLCwsFR4xNTAqNSYrLCoBCQoKDgwOGg8PGiwkHiQpLCwtLCwsKiwsLCwsLCwsLCwsLCwsLCwsLCwsLCwpLCwsLCwsLCwsLCwsLCwpLCwsLP/AABEIAMIBAwMBIgACEQEDEQH/xAAcAAABBQEBAQAAAAAAAAAAAAAAAQMEBQYCBwj/xABIEAABAwIDBQUFBQUECAcAAAABAAIRAyEEEjEFBiJBURNhcYGRMkKhwfAHUnKx0RQjYuHxFUOSshYkM1NzgqLCFyU1RGODo//EABkBAAMBAQEAAAAAAAAAAAAAAAABAgMEBf/EACoRAAICAQMDAQgDAAAAAAAAAAABAhEhAxIxE0FRYQQiMnGxwfDxFDOB/9oADAMBAAIRAxEAPwDetC6AQAugu44whKAhKEAAC6hIukgCF0AkCUIA6Cf7eyYCVJqxp0Osqpw11HCUJUh2OZkSuQlCBHUozJEqBghCECAIKEqAEhEJUIAIRCEqACEJUIAREJUIGEIQlQAkJUIQAIQhAFUAugEgXQVkhCWEJUgIOLxWWrRZbjLvIBsfm4KesjtLaM7Qa0H/AGTWjzPEfhHotcEk+RtYQoShAShMQJQiF0EgOmUpSQgLpIYiVCEAKlSJUACVCEACEqEDEhLCVCBCQlhCVAxEqEJACF01qddSHX5pWOhgITjqXmuITsBEqUNTjaPeEWFDSRSOw+pQlaHtZSBOMpk6LhO0qsK36EL1HG4I87Lp2EjndKcSkFUyouRdRPNGYGocZUfILnVXWgxYkWM6W+C9Ew9JxY2YzQJGt4vdY/AEHEnvqO/Ny3eDaOazhJ5NJxVIjQnKVEuMBWIwzUrA0aclXUIWmRnbNdyumH0S3UQrllRD4cIcFK1H3KemuxSpQplTA3tomRhzN1puTM9rQ0hPnDQdU29kJ2mJpo5SpEqYgSoSpDESoSoARKhKgBEJUIAEIQgBj9oHbFnPsw/ujMR8k+qI4r/zPJ1w3/e53yV8kNhK6zLkBKgBxhHVdFyZQlRVneZC4QmKyrASgIAXQCsgAmNo1nMpPc32mscRabgTpzUiFxiTwO/C78ipfAHnuz9oOa/MTeZsBqSvQsFiM7Gu6ifqCfzWE2Fh5e39AeXQiFv6Iho8B+Sw0uWdOrwh9tcrsVUyEoW1Iw3MlCunW4pQglU7UVvZO/bQu+0BCr0oKTgh72Sy6yYqmVyHKNVx7QYmT3fqj4eQu+B8Bc0zIBTH7RmtMTbv9V23MIAdmAtxST6qeqrH03Q/CVIyeYXS0Uk+CHFrkRKhCYgQlQgAQouLxWV9Jv8AvHlvpTe782j1UpAAhKhAGJxFZw2wDBywynPK7f1ctqsFtN0bYb+Ol/lat8pTtsuUaSBCEKiBQUspEQkMWQlSIQMrAlC5pTAzRMCY0nnHcuwqIBM44xSqfgd/lKfUbapihV/4b/8AKUnwCMdu9/tB9cit2wWHgsLu9aoPrqt2zQeCx0+WdGrwhV0EgXQWxzgEqEqABCCV5tvvvVUfVdRo1AKQDQ7L7xI4ml3MCwgd/RIpKy73k3zY09nSdNiXPaRFtQHaW5ny6rM095mzOYTlzC8k/wAJPI/osydnZtaoLi2NCbkybnqralsxgYBF415qJNG8Ymgob6sBEkwRMw7X7pGX46W1U7DfaGyWy1wMEu9o5I00ZxT3aLG4zZRbwue0EXgioDpb3T1TP7Nxk5mmRAEu+bVO2D7lXLwei4f7ScOcpcHNLg60zlI90zAJPKPOFZ4bfbC1Yh5aTES03nlLZEj4LyijgmyzM9gDXS6SdDNhAupGFwDQWkupn/WMx4o4DzgwjZFZTE7eGj2bD4hr2hzHBzToQZB8wnF5fsHGOodmWVMphwcCZYYqnLmGkZHHyW/xO8eGptLnVqZA5Bwc49waLlaJmLjRZIWe2dvkyrVFPI5uYw1xIN+QI5T4laKEJ2S00Z3ebFZK+C/4xPwDf+5aGFQby4drquHLhMOd5XZotCi8jawhEJYRCYqPKNq46o3GPc9rTVZUifwwGxHcAvU8ODlbm9rKM3jF/ivMdvujaNT/AIg/Jq9Uask/eZvqLCOYSwnAAlAV2ZUNQlhOwugEtw9ozkSKTCEtw9p5ZiN6HdmKbas1nVJzCA0AG7Wz7sjU8lscDhSxgaSXHm46kkzK853VFKi81qrQHNaRSbGao6xl3DYDxutjR3pFRrG0gDVfEAaNGpc6Rw2vBnpeFlp6i7vInEvsih7bEYesf/jd+SnsfykEgX/pyUDeN4/Zas82x6kD5rZvAlHJkN3iM4n1W9Yyw8Fid3afHBc5o0sfHrIOi3rAs4OmzWatIbDEoYnwqreTbn7NSzNymoSA1rjym7o1IHzCtzIUCbUIaJcQANSbAeZVPW3qoAwHs8S9oHoJPwWA352lUrtpPfYBjg1oJOZwN3R1uPRUYwYIu73QDbz9Ut1ovpVyen47enDvpvaa7GhzSDlkugjkS1eW4GMxaLhrpaecHTzSilxEGcsAA6TYCE1hGAOls6xMSALEI+ZSWcF5S4zF469fNP1Wi0chHlb9FB2dUkN8/gSpj9fr8lDNIIfqOzXJmBlk620/NVuKxVFntObPTU+YCi7Yxb7MaYBBJjU908lUtwctcfugH1SSNqSVtl1Tx1B1pZ5iD8QpGIDcujdBBA+Y81mX4ThafvT8FzQxjqZsZbzby/kqonapLBZUce6cuo0k29FPaaj3iWtgQZE3IAFgT8lW0nBxDgr7Zbp15whujOi02ZiRSr03u9lrg4gawDe3mvTsPWD2Nc3RwDhysRIsvJaupHQkLf7qbfFUCjkc11Om2XSC05Wsv1HtN5IjIjUhiyFvg2oK1JwILSCGjSHAiTpzlvotVQY7K3Nd0CSNCYvHms5vo69Dxf8A9i1FOpYeAVXkyfCDIl7NKHpc6dsmkeTb0CNoVfxt/wArV6tTZYeAXle9/wD6hV/Ez/Ixer4c8Dfwj8gov3mdE1cUApI7FOSklVbMtqODSQGFOByXMi2G1HGUoXWZCVjo+bNmbUGUAG7eIOcRHtRrFteQNhPctLszFgcBqUzclzyHmNXiGi5NtSNAdCsKMK+rUGU02RDA2SDMAOOQfFbndajg8KW1aznvqGSBIyNsR7E6ajiJmQVyqMbuxdjZbt03Of2lPN2bvbqVb1arhIhvIMBm9tNNVM3vrRhwPvPaPST8gu8JvPRqtLmEnKMzphoaJAJLja2uvJZ7e3eai/K1riQziJixLoyxOsgE+a6bio4ZKuxnZ9WD6n/pf1XobKsgHqJ9V5Vhdq05EHXWxjQjXzV877QqbKGWmC+sKfBb925wiBIMxHrCiM4mkspUbrtF5PtHbJxJzuynK5zWuHtloe6OLp3KHu79peJ7aaz+0AzZqWUNA6AOHTwUTAbQp0zFRpfJc6LtBzEuuRe08uiJTiKOOTnG4g1GNaTmy2YZAaJubjXTvT+yd361WzZd3ghoB73OaZ8EmFwlKoGmkIYIcGy61tDmJPPqptXaFRjQGugaW4TETry5qlLGDWu53ityMW24LHH7oc2fCCASsvRruY99N1iJM3F7CLq1xDQb87HXqeag4/DiZuAPe5+Hgqi/InGuCZsggARrCsKjrpnYexxDXHEUGtc2Yc4hwkaFseSuhsKkf/d0PUW+KmXJcJKsmaxzc0QCT3CbXuoGbUdNe+0rdUwzCNLqWIo1HcwC3NHcAZPgq3GbcNZ371lJ/Rz6QtoNWw7nzKmi+pWEZJ9QW+HdIlRqhF+5bB1HCuAzHCsPMZMQIP4mPIKrMdhqLY7N1F175RWmP/sEehWkUS9Wik2XRqVHBtJpcdbcu8nQea9F3f3UqU4qVHUybHJ7cRoHcvJZ3BbXbTGVjY66ST1KvNn7zEf0RKLM+pZZ7S3ce97qlMMGa+US0A2mB0JvHeucLRbRLQ89nUibS1400cNfir3Zm9DS29MG/f8AXRWT9qteLUxIvMaeqyccFLUZlt5Ntiu9pbUpANnK0iq18uPMlsOsAIkaa3W6oOhlObkhvKPdnS8aLA7Yr1qtXJUcGMBgQBcQSDPtEx3i6st3qhBLWVKrshHtVA4XBFm8hrYqm6M6s2gKJUPDVqh1bI6gR/VVe9e8ZwrWZAwueT7RPCBF8oufUaKk0yaMnvVgmux1QnNcs0j7jV6PhjDG/hb+QXm2IxLq7+1cG5iBMSAYAAgE2W92FWL8Owu1gj/CSB8AlfvFy4LHOm8TXDWOJIAA1NhJsPjCoNtb2spONNkOcLOPJp6d5VW3esPhrpdmMaCOsnkBZU8Eo2zakiQQfC49UFyodn4pjhw1MvdMD0mFQbxb8up1DTo1KZDTBMXmDa/OegUb0lkHFm8NbwQvFsRt+uXE9qbmfd1OqFn1vQRjG4Jr2N/dtzZpdx5RltBaBabOsPRXFHEU2h2UsqOA1I0A9mB5HyPcqCphmU2Euq5nXHBrIvYzYTHLn3KHT2+8HQNBABDZEwCMxMzN1OxzWANOcbWaxz6fD2rW5rACNS6+k5ZkRzKgbQxWcDMTwzIJgEg9ZE+qr6WIzkFzpbEEcRzGNSCb259ykuwlI6U7aggnmO493RG3byFEChtMgwCQJt000XFXaT2v4riQYn5jkrcYRp92Y94Wy26pqju6SXVC4WOZsjODF+IREaX+HTWLi3wDwc7Hois5zmte1zZPCZJJMgHMY5Hpr6t0NpOBOYnIZbBvlN4M6EjrzgqywWPqOqMmowADhaDla7l5colG16cZw/K1r7jLkJmbGB70A9FMl5RFlzu5ipbHCJAMzcxawUt7hmaHAmSY5XAsPAyqLdnDspEvyueJIac2S0Xmzle1NtMN20KYj7xc8z1mWx6IiqOiHw0NO2VUqVMrBAtLiRlHmfyCtjuU403g1mZjBFjlBEzJOtlHo7cJNmUx4Nd83JrbO9b6bC0Bhklt2/qVe7sgpnT8BUw1IBzWuAtnaZaZk3MS3wOqZobQY4xpCrH71VixzQYY67mtAyRERlPLQfUqx3f2a1+EquMF0gNM3DhJ8RIWVyZLlR3XHC4ixPPzVbUqOgwQbdOsKPhDUrF7QXA02lxF/ZEc7n9ZXLqjjDWuaS6zeRPQRrOkyqU5LlCcrNzutXpHDtFZtLMwWLg3jbN2yfeB07rKq31q0nPYKPZNa1plwysBJOk84j4rL7TxT6bS3OS7KDMERJI58/BU/wDaWYEPbMQQQBaNZJ8tU053aE3Zp2bKAGZ9am0HnxO+IEfFTqWxgwkOxDRMPaQC6WOFjY20I8lm8LjiWtDgHMLjAgFsCARl015rWbx49xFFuYERAIDQWtBGVoIGhkmO7xTepqVbJwP4YMbriT/gd+qtKW1aLBJxBt0afT2llNtZyxrmBxjoDFiBcKmw7nvmmWv4tNBNxGtvim3KWUNGi25va2qIaHSwmHTcg6aeXNUWy95ajHl+Yl2s8xAifGyaGyXvbmBgxpBM3OhHSLx1Hiq92AqNBcIdB4iJzdbgifo9E9trIz0QfarVFMtb7RFiSVnto73Vq7aYkwy066GZJP1p0Czb8WOzzanQH68FXDGOA1N/TyUqDYGvq7wvE5CZt3kDpCvtkfaRiGU3UQPdIa4i4cZmDz1nnyXnuGxgaG6/X9VOqy6HNGZwIIHKDygqHGn9wZa1qr815MnXqV3UxRYbEgAc4nv8RM3SU8VlZJABIB05m3kVXbRxBYXEePS/Mkde9XHXk8UQXWB3ge5rix3sRMkSfBV+OxrmuLnZfvE2m7ss+NwnxVI/eAe0A8jXVoBkdLD1VZtrEOfSOVs5nAutcQZB9bLmUnOeeB2B2n+P1KFnnYcjUXQuvoxHQYDAurGGzGrj0VltDYjGAGdBf+K/wspLNrCiC1tMZOrfST0U44ptRkPDTMGAZMcr2vdZSnK77G60l5M/VuRM8Ng3WZuAB0V7g9mEAh4JqHSk0XEWAd0UrZ27vE1zA5zntluYgimA4gvdMDw75W22VsdlFk6kzxGc9QnoPd6eS1w0YSw6KbZ+7VQgdpHKQO8Czo528NVB3rw/ZlrafEdCGTm5agCCLW8Vr8btNlFueq4tEQGgExN7kc/1Xl28+1G1K2aiag58WZ1590agHp3JpW8EXZJbjaLnu7RoMciXlxHXK6L6eQVhV2dSrSGamJB1FwZi5JgRroqCns+rULTVDnCLHLmMTIueITJ5e7yWy3Ox1Gk7K/jeYDAGuYRGhOaPDy7kmgLHY26Rp0Yq2NzBEnL39/com0dkNdmGnMO5X6rTYraIcCcwAvefdFtQsJtXeKo/NTZZh6wTIm8i8QCYExBuo1JqCxyVuaJwqsYMgl7w88m2y6mZkCfykqDjsGyrcy1wdmyi7cpGuYz6QdFRV9qZReNDlLPxtbfrYOEHmnP7RLiCHODpDqYkkFo+8GxMBxJNj46ricdRvdY9zaJj9jyeGpBM38NRbvWp3aw8YcslshxkdRHDoddY8FkMNtKSQ4EH2oGnCTYGCDMt1E2Vzgdo9mRBc03GUiJhwtB1OkHv7iVMdeenKp5RFmh2dTBx9WRZ1IM7wLAkHmFR7HwX79xJAawuiBB7jby9eWqudi4ntMUX8sg1udWz+sfopFOiCx8c3Xi13TBt0Xo4mk0NMqtp7ANZo4QSw5HxY5LEEEajuPUd652fuY2iM4JgD2yCRzkGDp7IIEWHetJsZ0OP8TBInpInrNviinV1p8Jsb85Ekdx0+CaVMZTY/ZDo7RhpgEAOtGpsQI4Tf+YUmhsljmsDpFQsaDBFy3MABbTyIupWErNcDnBIdLHtnUE2+PySY2KZaB7rTbSQHOBF5mInzPRNoR1U2Pw5QRcQQLAi0iNJ066pgbJbJDteRbEt6X56mxnmp/7bwB08gDfTXK6B3ymXY0VRxe0NdJnkY6cj0kIRWCLV2KAYDjeIcAIMZZ0uDb+qZr7FzcgYtaDOup1nvjr3KbR2hllrgdLcouLgfJc1H3t7TYnW4+fh3dQmnYngwe9G63ZtL6YsJzNbcDUl4jl1gQJ5LFuBPX5r2Xam1adGn2xLSCeJg0JdzEjQ8/NebdhSrvOVvZuMlmXiBMGG69RqOqT1FDkaK/aGAqUH5KjS1wDTB6OaHA94gqZgC8iG+mmnIE/qud5HO/aHZrENp6W/u2k695Kdw7QKQIeQZBmDYieGOmt/BE3gZfUi3KAQJNjcxaLgTI8imMW5rWyWB/QEE9beg+Ci4BriJJsZ4pygR1/oo2O2vBDWgPEQWm8+QPXmVzR03uJB7Xvpl1P3pIbN4GsaEx0+JUfZuNuOXdNvRcUcc1hzskEe47QGIkOm/onMZXZwhjQ11s0CAba9/wDJauPagZfMDSJgfH5FCqKeMgDRC5dkg3sp6Vd0EXII66RcK02FgzVqgXjU/IeMwtK7dilldDQHZTAEyTGkZlotibsspgkETmkEEzEATqepjvPcuzfA2aY9hopsgzlBAAn23cmN6NB+IJuucdtYM4rFxsAOR0MDooGLxv7zoGlzGdGgHK+pHoxvqq6pVDXdq4zr2beQDbk+A08SEzBvIbw4QVAA6sWVOYJltx0NplYbF4cUqmXO57WkZiwcPflcOUc+5WW08bTLiXF4fyc29/4hM+ii7MazMS7ElsNOWMxdMxGUX0urjaEjmpXqZnMpAsbJdlBLzMaEi2oVng6Fepl7Z7WgGcxdFQREkNBv4d/JQsa59LITULzUa5zbxGgGaHBwsSb/AKwtSk14BJqNcDJktqCLGxBHMyUPgb9TW7YxNIU2UWOtmguIJMhpIJ11J5SRryWL2liqbHNDTnBu6JAE5TlDjJcNeh/Jd4jbLw14Y6ztRcQ1sBrg7rL3Dqqd3EZm1zrEuPKdT/XxXNCDct0hEivjnEueS0F5ymDl8SABFwT6kp/B4lucBoDpc8g3a+XAkTB11EaXUOvQgk20ggQOUyALm0Ge8p/ZD2nM0h5FnW0EEQXCNIJvaLLSSW3BRa0HOpzThwhw55Zi1x93oR3zF1YkiwIBmYdqAQYbBa6x4gY5WvYJkt7SjTdnZLHnhdBHEZzQPakTp0MKvq4n97AL3EvJdbM0ySJnV+gIdEricd/z7kmu2HtjLWY5wNxfi0MiWzzs2R87LdYSi0MDePiPOBJtovN8PVhrajOIuIJiwzWMXEQYiOoHeVuth7RNahxkTTOWeszzgkWifBP2WdXAIk+jRaALHMXuAm5y+I0P6lV1eqxtY+050g8oEQYVtWjKbgXn/FPcT/RVOPwc12kWDjc6ET0+Fyu15KZLFCmwuHjbn1uRPSfNI6iHQ7KJh0OJNuIgiNDM+sKPjaeWqCXQCLkzAHs8ufXxSViHUgxplzQHgwQ1zC5zZBOhkc+qVeoXQ2XSMpgnia4eJ/kOXNVrnGk8SZGh5ZhofVpCl16r8rLDNId4ZeFwJ8wU7XaHh2YTlAgjmDmcOfKSPMIjIKOqIBDmOIOW0jUjk63LlPh3KLRrh7S1oDKlOwE+00TIk8xqD8klSu7K17BBpnKZ1LdW6cpt5qBtbtadVtWk0xwvA1GV2rT+Ey09xCUleUwdozm/GK4abQYBl0ctIkDkDOiyuGqQ4ai4j7wOsg96uN8nRiXC5aOJoPuh3Hlv0JWfIgjXrPcr5QI3uPdTxJaXtbx057TLL4aBpBiQQbWlV3ZhvC1ocPaBcTJF4JAMC3Q/zud1S3E4JzLF9FwqB0ceX3myPWO7kmX4CmWk5qkA6QZidWif4vCwt05oRUVTLVlXXxvDlANMmPwO6yCeU6KkOy8xN6bdYlwuR0tbzVzvFhG03AiHgt1eCYOngT3xqss9ubm1ov1PeunTiksEvLJ7cJ2HFUa1wPskOBE3sRflytMKywjnOBc9jCHNgZWS6OVm+zHgqs4RxAaXNcG6CbCe8xGis6NdtEgVXXdljJ7QHOXaekpyyIjMomPYqeh/RKrukGkA5v8A9Xi3KxBKRZ0Vt9TQYjaVenWI7NrhLiJc6CMxAtmvYg+abr7zYhwa04cSTFnPsYMazGhVZi62I4ZbUfBlsRwnr7Wvek/tDEc2VnRBu3MCbxo/lb0WEdWKXJW9Gkr7CbUE5y2Q0xlJyiAct3DSXD/mPQLnG7ph8/6w1oDQGjI4wLGDB5nn4qmp7w4lojsoBgQaTuZ1JD7D015JWb41z/czqT+5qX1NodpYD0VrVXkhpNibQ3NY4NGYlw1c1usweZGgvp7yzm1Nza1J/sl7YmWgui0wdIPwWobvzVBE0bukiWVBf8Nxy9E7T+0JwJzU235ZKg8jIve/or69fjJMLQ2RWbWpsyDO+7Q6C1wI5mY/mrqluRiA8RTzsABMOFPiiXCTzBkKzrb8MOJp1i1v7pjmBgDo4iCTp/Crdn2mMmezYfJwty1byH6pvW/KYyPQ3GpYlgfWYaAYCAGlodDSdWwe+9yUxt37MabG1H0uGmxgJLnyWwS57wB7XC3Ll/jmbK4f9pNIt9mm3lOa8XOliqfePflmIw7qTGtl7hLgZMSCfWI81MZxeF9wSMrX3TxDsN+0CnNPNZxcMxacrA2DxFoIAB+GpUNuGrU2Ne0ZQ3MeQsHXm/EDBBleh4bfbDMotp5AQ1oZIMTlAl1hOonzVLtbeelUoVGNyFzmltpBueUm/nKOonhfcqNdzKnHSw5mEcRLCBadLHrZOkVaga1jHy4gNGV0va0HKQ7m0RYco9NFsLadNuHZTeKZDSS7MQDBLjzeL36dOa0LN9MKxrWAANaIHG0iOQvfRTugn+xSVPBV7F3ZrupNpupQOyNVpLuF0AS0iJa+HNsea3Wwd361JhbUyOJymziY4YynNpBn1WeP2g4cD/ZQTP8AeM+93H6lO/8AiHhovT11IezXp7U8u9SlpqW4mjYu2e6whun3gPr+a5qbMJIENs2Z5ax7QHcFlMPv5QqHK2nJ19tvK8C/1KbrfaBTa6MkDpmbF/O0QfNa9SAUXe81EMoPcYJp5ZDbuAcWgQPJUz9rtospk03EOoFvC0aB2YZuIXF1Fx2/TKjXBsNcQcpzCxkHk6Ey3fKnlptZUaXAEODtC7XMMrh8UurEaS7nZ3gbp2L4v7ozcQkCM/MNWgoYF83bTFo1d5aHkYWYbvOQ4PJlpAsHNyggdC4nnPl6yv8AToOEvIbqTBpkdeR8Fn1YjlXYuaWGex0dmyHWdxOt1MEXhc16tbKAaIOUGOIGbk5fMEjxyrPUt8aZceI9Bexjnqu8bvtTLXw8Ew4AgiSYAt5x6J9SDw19RZ8nnG2MUX13uIu5xtqBfRQjB6zBt0PT66JK75MozDmfT1jwXTVAjXfZ3tMUsU24GbhjrPjH6L0WvsxoeXU3tyk5g0k2m8DznyAXjmw8Qe1pmdHNjuMi2tl6AN7pLgGzBvGfQawQBJ/XvXHqvbJopFzjdhtrA53N0gQCRHmFnMVuBhqYLnVXF0cIe09nPMy1t+4KbU3qeSMlM21GWpfukkXUattqpUIPYva3iMinNj1DiTMxbuUx1WirRSbG3INV729rlLappkBriIa0Em9uov3LQv8AssYQAa9Q5Z9wA35DigecqFhsfXYXupMqnNUL3EtDJcdSATpop9La+Me0kgNPRzw1x8mj5qn7Rn9Dx4FG61JnCHOIFp7IOk8zIcBqhRv2vFC3Zz3ioI8pSpfyfy0Oy0GH7/h/Jcie9SJ+rJHPH1K8yyNiEp0ydPr4JylRIuSD3W/Rc25g+hSBo6n0SHSRILBzA+vErntOQj/C2UxI+8nGMH3vn+am2B091tDPgxcVKT3aOY3xZPzSmo3uJ/5V0a3dKLkBD/YK0+1SI/AQfQFMv3da5zXPIJabAABs6zEa+PRWJr9yQ4kd4TWpKw2xODRmxv5n8lX7awLewq8LQcjj3yASrPtupKhbYxAFCr+Bw9RCqD95D2xIG7NBrsOLCZcDYXGvpdWD9jUnC9Onz91p+Sg7ruDaMfxH8grk1u7zWms2tR15E0rII3eoH+6pj/kb+i4qbtYc60mf4B8lZOqLh1T6+is1OXlipFV/ohhr/u2+ReCPASlZuhhx7jT3mXH/AKirNtaeiA89Pkq6mp5Y1RBZu9QH92wAiNBcJ1mwqAEdmwj8LeevJSjUHSD3LkVhzMKXKT7sMDDtjUf92zu4Qe78rLpux6QEZGW/gH6J2W6z6SkqOMW9ZS3PyGBP7KY0WaxvkBPigbNbEEM5+6P0UZ+GqOn968eAZ+ib/supzxFWPEK16y+pVrwY7E7pOq1KvYFp7Nxa5hPHMwDa0HXX8lQ4nZlRlU0nCHiBGmo6m0d69H/0WaHmp21YPIgvD8pI6EgSRYencj/RimXZzUql8AZjUJMagTGi74+1pd7/AMFtRSbv7iVA9tSq5gaIdlHETzgxb0K27aWunkFHZSyiC4u7yb/JOAjkuHV1JajtsKSHgGjmPQLkxqCuXg9y4D4WNWN/Id7QfULh9XxXP7QO4fXgg1R1Hl/VPaS36h2nf8UJo0m93qhKickvKIbb6umnfXwQhaSLYoPD6oabFCFPcpHDnJ5wQhN8iY095gXOqHG3ohCb4K7CT8l2BokQoXJmuTtzBGg1Kr9vMH7NUsPYKEKofGvmWyNuw2aR8fkFbtFkiFp7R/awGqp0Tg+aELNkdzprbpGoQoKCPr1XJaI0QhCBHLv0QzkhCoT5HKmi55enyQhLsATf1SsF/rqhCSEhzKLW6JublKhIpgdT4/JNkpUIQjmp7y4rjT66oQtUOR2UIQgR/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8678" name="Picture 6" descr="http://www.thaqafatal3alam.com/images/post_280/3.jpg"/>
          <p:cNvPicPr>
            <a:picLocks noChangeAspect="1" noChangeArrowheads="1"/>
          </p:cNvPicPr>
          <p:nvPr/>
        </p:nvPicPr>
        <p:blipFill>
          <a:blip r:embed="rId2" cstate="print"/>
          <a:srcRect/>
          <a:stretch>
            <a:fillRect/>
          </a:stretch>
        </p:blipFill>
        <p:spPr bwMode="auto">
          <a:xfrm>
            <a:off x="285720" y="3857627"/>
            <a:ext cx="3500462" cy="2786083"/>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294697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00098" y="0"/>
            <a:ext cx="9644098" cy="7048083"/>
          </a:xfrm>
          <a:prstGeom prst="rect">
            <a:avLst/>
          </a:prstGeom>
        </p:spPr>
        <p:txBody>
          <a:bodyPr wrap="square">
            <a:spAutoFit/>
          </a:bodyPr>
          <a:lstStyle/>
          <a:p>
            <a:pPr eaLnBrk="0" fontAlgn="base" hangingPunct="0">
              <a:spcBef>
                <a:spcPct val="0"/>
              </a:spcBef>
              <a:spcAft>
                <a:spcPct val="0"/>
              </a:spcAft>
            </a:pPr>
            <a:r>
              <a:rPr lang="ar-SA" sz="3600" b="1" dirty="0" smtClean="0">
                <a:solidFill>
                  <a:srgbClr val="C00000"/>
                </a:solidFill>
                <a:effectLst>
                  <a:glow rad="139700">
                    <a:srgbClr val="4BACC6">
                      <a:satMod val="175000"/>
                      <a:alpha val="40000"/>
                    </a:srgbClr>
                  </a:glow>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            القواعد </a:t>
            </a:r>
            <a:r>
              <a:rPr lang="ar-SA" sz="3600" b="1" dirty="0">
                <a:solidFill>
                  <a:srgbClr val="C00000"/>
                </a:solidFill>
                <a:effectLst>
                  <a:glow rad="139700">
                    <a:srgbClr val="4BACC6">
                      <a:satMod val="175000"/>
                      <a:alpha val="40000"/>
                    </a:srgbClr>
                  </a:glow>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والمبادئ العامة التي يجب مراعاتها عند تنفيذ الرسوم التعليمية</a:t>
            </a:r>
            <a:r>
              <a:rPr lang="ar-SA" sz="3600" b="1" dirty="0" smtClean="0">
                <a:solidFill>
                  <a:srgbClr val="C00000"/>
                </a:solidFill>
                <a:effectLst>
                  <a:glow rad="139700">
                    <a:srgbClr val="4BACC6">
                      <a:satMod val="175000"/>
                      <a:alpha val="40000"/>
                    </a:srgbClr>
                  </a:glow>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a:t>
            </a:r>
          </a:p>
          <a:p>
            <a:pPr eaLnBrk="0" fontAlgn="base" hangingPunct="0">
              <a:spcBef>
                <a:spcPct val="0"/>
              </a:spcBef>
              <a:spcAft>
                <a:spcPct val="0"/>
              </a:spcAft>
            </a:pPr>
            <a:endParaRPr lang="en-US" sz="3600" b="1" dirty="0">
              <a:solidFill>
                <a:prstClr val="black"/>
              </a:solidFill>
              <a:effectLst>
                <a:glow rad="139700">
                  <a:srgbClr val="4BACC6">
                    <a:satMod val="175000"/>
                    <a:alpha val="40000"/>
                  </a:srgbClr>
                </a:glow>
                <a:outerShdw blurRad="38100" dist="38100" dir="2700000" algn="tl">
                  <a:srgbClr val="000000">
                    <a:alpha val="43137"/>
                  </a:srgbClr>
                </a:outerShdw>
              </a:effectLst>
              <a:latin typeface="Arial" pitchFamily="34" charset="0"/>
              <a:cs typeface="Arial" pitchFamily="34" charset="0"/>
            </a:endParaRPr>
          </a:p>
          <a:p>
            <a:pP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Times New Roman"/>
              </a:rPr>
              <a:t>1-أن يوضع اسم أو عنوان محدد للرسم يعبر عن محتواه </a:t>
            </a:r>
            <a:endParaRPr lang="ar-SA" sz="2000" b="1" dirty="0" smtClean="0">
              <a:solidFill>
                <a:prstClr val="black"/>
              </a:solidFill>
              <a:latin typeface="Arabic Typesetting" pitchFamily="66" charset="-78"/>
              <a:ea typeface="Calibri" pitchFamily="34" charset="0"/>
              <a:cs typeface="Times New Roman"/>
            </a:endParaRPr>
          </a:p>
          <a:p>
            <a:pPr eaLnBrk="0" fontAlgn="base" hangingPunct="0">
              <a:spcBef>
                <a:spcPct val="0"/>
              </a:spcBef>
              <a:spcAft>
                <a:spcPct val="0"/>
              </a:spcAft>
            </a:pPr>
            <a:endParaRPr lang="en-US" sz="2000" b="1" dirty="0">
              <a:solidFill>
                <a:prstClr val="black"/>
              </a:solidFill>
              <a:latin typeface="Arial" pitchFamily="34" charset="0"/>
            </a:endParaRPr>
          </a:p>
          <a:p>
            <a:pP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Times New Roman"/>
              </a:rPr>
              <a:t>2-أن يجسد الرسم فكرة معينة تجسيداً واضحاً دون الدخول في التفاصيل </a:t>
            </a:r>
            <a:r>
              <a:rPr lang="ar-SA" sz="2000" b="1" dirty="0" smtClean="0">
                <a:solidFill>
                  <a:prstClr val="black"/>
                </a:solidFill>
                <a:latin typeface="Arabic Typesetting" pitchFamily="66" charset="-78"/>
                <a:ea typeface="Calibri" pitchFamily="34" charset="0"/>
                <a:cs typeface="Times New Roman"/>
              </a:rPr>
              <a:t>الزائدة</a:t>
            </a:r>
          </a:p>
          <a:p>
            <a:pPr eaLnBrk="0" fontAlgn="base" hangingPunct="0">
              <a:spcBef>
                <a:spcPct val="0"/>
              </a:spcBef>
              <a:spcAft>
                <a:spcPct val="0"/>
              </a:spcAft>
            </a:pPr>
            <a:endParaRPr lang="en-US" sz="2000" b="1" dirty="0">
              <a:solidFill>
                <a:prstClr val="black"/>
              </a:solidFill>
              <a:latin typeface="Arial" pitchFamily="34" charset="0"/>
            </a:endParaRPr>
          </a:p>
          <a:p>
            <a:pP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Times New Roman"/>
              </a:rPr>
              <a:t>3-أن يتم الرسم بخطوط واضحة متنوعة السمك واللون للمساعدة في وضوح المعلومات </a:t>
            </a:r>
            <a:r>
              <a:rPr lang="ar-SA" sz="2000" b="1" dirty="0" smtClean="0">
                <a:solidFill>
                  <a:prstClr val="black"/>
                </a:solidFill>
                <a:latin typeface="Arabic Typesetting" pitchFamily="66" charset="-78"/>
                <a:ea typeface="Calibri" pitchFamily="34" charset="0"/>
                <a:cs typeface="Times New Roman"/>
              </a:rPr>
              <a:t>والبيانات</a:t>
            </a:r>
          </a:p>
          <a:p>
            <a:pPr eaLnBrk="0" fontAlgn="base" hangingPunct="0">
              <a:spcBef>
                <a:spcPct val="0"/>
              </a:spcBef>
              <a:spcAft>
                <a:spcPct val="0"/>
              </a:spcAft>
            </a:pPr>
            <a:endParaRPr lang="en-US" sz="2000" b="1" dirty="0">
              <a:solidFill>
                <a:prstClr val="black"/>
              </a:solidFill>
              <a:latin typeface="Arial" pitchFamily="34" charset="0"/>
            </a:endParaRPr>
          </a:p>
          <a:p>
            <a:pP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Times New Roman"/>
              </a:rPr>
              <a:t>4-أن يكون حجم الرسم مناسباً لكي يراه </a:t>
            </a:r>
            <a:r>
              <a:rPr lang="ar-SA" sz="2000" b="1" dirty="0" smtClean="0">
                <a:solidFill>
                  <a:prstClr val="black"/>
                </a:solidFill>
                <a:latin typeface="Arabic Typesetting" pitchFamily="66" charset="-78"/>
                <a:ea typeface="Calibri" pitchFamily="34" charset="0"/>
                <a:cs typeface="Times New Roman"/>
              </a:rPr>
              <a:t>التلاميذ</a:t>
            </a:r>
          </a:p>
          <a:p>
            <a:pPr eaLnBrk="0" fontAlgn="base" hangingPunct="0">
              <a:spcBef>
                <a:spcPct val="0"/>
              </a:spcBef>
              <a:spcAft>
                <a:spcPct val="0"/>
              </a:spcAft>
            </a:pPr>
            <a:endParaRPr lang="en-US" sz="2000" b="1" dirty="0">
              <a:solidFill>
                <a:prstClr val="black"/>
              </a:solidFill>
              <a:latin typeface="Arial" pitchFamily="34" charset="0"/>
            </a:endParaRPr>
          </a:p>
          <a:p>
            <a:pP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Times New Roman"/>
              </a:rPr>
              <a:t>5-أن يكون الرسم واقعياً صحيحاً في شكله العام وفي </a:t>
            </a:r>
            <a:r>
              <a:rPr lang="ar-SA" sz="2000" b="1" dirty="0" smtClean="0">
                <a:solidFill>
                  <a:prstClr val="black"/>
                </a:solidFill>
                <a:latin typeface="Arabic Typesetting" pitchFamily="66" charset="-78"/>
                <a:ea typeface="Calibri" pitchFamily="34" charset="0"/>
                <a:cs typeface="Times New Roman"/>
              </a:rPr>
              <a:t>المحتوى</a:t>
            </a:r>
          </a:p>
          <a:p>
            <a:pPr eaLnBrk="0" fontAlgn="base" hangingPunct="0">
              <a:spcBef>
                <a:spcPct val="0"/>
              </a:spcBef>
              <a:spcAft>
                <a:spcPct val="0"/>
              </a:spcAft>
            </a:pPr>
            <a:endParaRPr lang="en-US" sz="2000" b="1" dirty="0">
              <a:solidFill>
                <a:prstClr val="black"/>
              </a:solidFill>
              <a:latin typeface="Arial" pitchFamily="34" charset="0"/>
            </a:endParaRPr>
          </a:p>
          <a:p>
            <a:pP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Times New Roman"/>
              </a:rPr>
              <a:t>6- أن يكون الرسم مناسباً للمحتوى العلمي وأهدافه ومستوى </a:t>
            </a:r>
            <a:r>
              <a:rPr lang="ar-SA" sz="2000" b="1" dirty="0" smtClean="0">
                <a:solidFill>
                  <a:prstClr val="black"/>
                </a:solidFill>
                <a:latin typeface="Arabic Typesetting" pitchFamily="66" charset="-78"/>
                <a:ea typeface="Calibri" pitchFamily="34" charset="0"/>
                <a:cs typeface="Times New Roman"/>
              </a:rPr>
              <a:t>التلاميذ</a:t>
            </a:r>
          </a:p>
          <a:p>
            <a:pPr eaLnBrk="0" fontAlgn="base" hangingPunct="0">
              <a:spcBef>
                <a:spcPct val="0"/>
              </a:spcBef>
              <a:spcAft>
                <a:spcPct val="0"/>
              </a:spcAft>
            </a:pPr>
            <a:endParaRPr lang="en-US" sz="2000" b="1" dirty="0">
              <a:solidFill>
                <a:prstClr val="black"/>
              </a:solidFill>
              <a:latin typeface="Arial" pitchFamily="34" charset="0"/>
            </a:endParaRPr>
          </a:p>
          <a:p>
            <a:pPr eaLnBrk="0" fontAlgn="base" hangingPunct="0">
              <a:spcBef>
                <a:spcPct val="0"/>
              </a:spcBef>
              <a:spcAft>
                <a:spcPct val="0"/>
              </a:spcAft>
            </a:pPr>
            <a:r>
              <a:rPr lang="ar-SA" sz="2000" b="1" dirty="0" smtClean="0">
                <a:solidFill>
                  <a:prstClr val="black"/>
                </a:solidFill>
                <a:latin typeface="Arabic Typesetting" pitchFamily="66" charset="-78"/>
                <a:ea typeface="Calibri" pitchFamily="34" charset="0"/>
                <a:cs typeface="Times New Roman"/>
              </a:rPr>
              <a:t>7-أن يستعمل القلم الرصاص في تصميم الرسم ثم يخطط بعد ذلك بأقلام الحبر الصيني والألوان المناسبة</a:t>
            </a:r>
          </a:p>
          <a:p>
            <a:pPr eaLnBrk="0" fontAlgn="base" hangingPunct="0">
              <a:spcBef>
                <a:spcPct val="0"/>
              </a:spcBef>
              <a:spcAft>
                <a:spcPct val="0"/>
              </a:spcAft>
            </a:pPr>
            <a:endParaRPr lang="en-US" sz="2000" b="1" dirty="0" smtClean="0">
              <a:solidFill>
                <a:prstClr val="black"/>
              </a:solidFill>
              <a:latin typeface="Arial" pitchFamily="34" charset="0"/>
            </a:endParaRPr>
          </a:p>
          <a:p>
            <a:pPr eaLnBrk="0" fontAlgn="base" hangingPunct="0">
              <a:spcBef>
                <a:spcPct val="0"/>
              </a:spcBef>
              <a:spcAft>
                <a:spcPct val="0"/>
              </a:spcAft>
            </a:pPr>
            <a:r>
              <a:rPr lang="ar-SA" sz="2000" b="1" dirty="0" smtClean="0">
                <a:solidFill>
                  <a:prstClr val="black"/>
                </a:solidFill>
                <a:latin typeface="Arabic Typesetting" pitchFamily="66" charset="-78"/>
                <a:ea typeface="Calibri" pitchFamily="34" charset="0"/>
                <a:cs typeface="Times New Roman"/>
              </a:rPr>
              <a:t>8- أن تستعمل أوراق مصقولة لضمان وضوح الرسم والكتابة</a:t>
            </a:r>
          </a:p>
          <a:p>
            <a:pPr eaLnBrk="0" fontAlgn="base" hangingPunct="0">
              <a:spcBef>
                <a:spcPct val="0"/>
              </a:spcBef>
              <a:spcAft>
                <a:spcPct val="0"/>
              </a:spcAft>
            </a:pPr>
            <a:endParaRPr lang="en-US" sz="2000" b="1" dirty="0" smtClean="0">
              <a:solidFill>
                <a:prstClr val="black"/>
              </a:solidFill>
              <a:latin typeface="Arial" pitchFamily="34" charset="0"/>
            </a:endParaRPr>
          </a:p>
          <a:p>
            <a:pPr eaLnBrk="0" fontAlgn="base" hangingPunct="0">
              <a:spcBef>
                <a:spcPct val="0"/>
              </a:spcBef>
              <a:spcAft>
                <a:spcPct val="0"/>
              </a:spcAft>
            </a:pPr>
            <a:r>
              <a:rPr lang="ar-SA" sz="2000" b="1" dirty="0" smtClean="0">
                <a:solidFill>
                  <a:prstClr val="black"/>
                </a:solidFill>
                <a:latin typeface="Arabic Typesetting" pitchFamily="66" charset="-78"/>
                <a:ea typeface="Calibri" pitchFamily="34" charset="0"/>
                <a:cs typeface="Times New Roman"/>
              </a:rPr>
              <a:t>9-أن </a:t>
            </a:r>
            <a:r>
              <a:rPr lang="ar-SA" sz="2000" b="1" dirty="0">
                <a:solidFill>
                  <a:prstClr val="black"/>
                </a:solidFill>
                <a:latin typeface="Arabic Typesetting" pitchFamily="66" charset="-78"/>
                <a:ea typeface="Calibri" pitchFamily="34" charset="0"/>
                <a:cs typeface="Times New Roman"/>
              </a:rPr>
              <a:t>يراعي عند استخدام أقلام الخط أن يمسك بزاوية مائلة 45درجة بصورة مستمرة للتحكم في تناغم ووحدة الخطوط</a:t>
            </a:r>
            <a:endParaRPr lang="en-US" sz="2000" b="1" dirty="0">
              <a:solidFill>
                <a:prstClr val="black"/>
              </a:solidFill>
              <a:latin typeface="Arial" pitchFamily="34" charset="0"/>
            </a:endParaRPr>
          </a:p>
          <a:p>
            <a:pPr eaLnBrk="0" fontAlgn="base" hangingPunct="0">
              <a:spcBef>
                <a:spcPct val="0"/>
              </a:spcBef>
              <a:spcAft>
                <a:spcPct val="0"/>
              </a:spcAft>
            </a:pPr>
            <a:endParaRPr lang="ar-SA" sz="2000" b="1" dirty="0">
              <a:solidFill>
                <a:prstClr val="black"/>
              </a:solidFill>
              <a:latin typeface="Arial" pitchFamily="34" charset="0"/>
            </a:endParaRPr>
          </a:p>
        </p:txBody>
      </p:sp>
      <p:pic>
        <p:nvPicPr>
          <p:cNvPr id="3" name="Picture 8" descr="http://t3.gstatic.com/images?q=tbn:ANd9GcSSsIMA71m-8h1EzcwrHjKkfmvpydn5Xl2uWLPPL8HXLcJ07qULCw"/>
          <p:cNvPicPr>
            <a:picLocks noChangeAspect="1" noChangeArrowheads="1"/>
          </p:cNvPicPr>
          <p:nvPr/>
        </p:nvPicPr>
        <p:blipFill>
          <a:blip r:embed="rId2" cstate="print"/>
          <a:srcRect/>
          <a:stretch>
            <a:fillRect/>
          </a:stretch>
        </p:blipFill>
        <p:spPr bwMode="auto">
          <a:xfrm>
            <a:off x="357158" y="714356"/>
            <a:ext cx="2000264"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7553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calcmode="lin" valueType="num">
                                      <p:cBhvr additive="base">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 calcmode="lin" valueType="num">
                                      <p:cBhvr additive="base">
                                        <p:cTn id="2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 calcmode="lin" valueType="num">
                                      <p:cBhvr additive="base">
                                        <p:cTn id="3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 calcmode="lin" valueType="num">
                                      <p:cBhvr additive="base">
                                        <p:cTn id="36"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 calcmode="lin" valueType="num">
                                      <p:cBhvr additive="base">
                                        <p:cTn id="42"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4" end="14"/>
                                            </p:txEl>
                                          </p:spTgt>
                                        </p:tgtEl>
                                        <p:attrNameLst>
                                          <p:attrName>style.visibility</p:attrName>
                                        </p:attrNameLst>
                                      </p:cBhvr>
                                      <p:to>
                                        <p:strVal val="visible"/>
                                      </p:to>
                                    </p:set>
                                    <p:anim calcmode="lin" valueType="num">
                                      <p:cBhvr additive="base">
                                        <p:cTn id="48"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
                                            <p:txEl>
                                              <p:pRg st="16" end="16"/>
                                            </p:txEl>
                                          </p:spTgt>
                                        </p:tgtEl>
                                        <p:attrNameLst>
                                          <p:attrName>style.visibility</p:attrName>
                                        </p:attrNameLst>
                                      </p:cBhvr>
                                      <p:to>
                                        <p:strVal val="visible"/>
                                      </p:to>
                                    </p:set>
                                    <p:anim calcmode="lin" valueType="num">
                                      <p:cBhvr additive="base">
                                        <p:cTn id="54"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18" end="18"/>
                                            </p:txEl>
                                          </p:spTgt>
                                        </p:tgtEl>
                                        <p:attrNameLst>
                                          <p:attrName>style.visibility</p:attrName>
                                        </p:attrNameLst>
                                      </p:cBhvr>
                                      <p:to>
                                        <p:strVal val="visible"/>
                                      </p:to>
                                    </p:set>
                                    <p:anim calcmode="lin" valueType="num">
                                      <p:cBhvr additive="base">
                                        <p:cTn id="60"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مستطيل 3"/>
          <p:cNvSpPr>
            <a:spLocks noChangeArrowheads="1"/>
          </p:cNvSpPr>
          <p:nvPr/>
        </p:nvSpPr>
        <p:spPr bwMode="auto">
          <a:xfrm>
            <a:off x="179388" y="1901825"/>
            <a:ext cx="8496300" cy="1814513"/>
          </a:xfrm>
          <a:prstGeom prst="rect">
            <a:avLst/>
          </a:prstGeom>
          <a:noFill/>
          <a:ln>
            <a:noFill/>
          </a:ln>
          <a:extLst/>
        </p:spPr>
        <p:txBody>
          <a:bodyPr>
            <a:spAutoFit/>
          </a:bodyPr>
          <a:lstStyle/>
          <a:p>
            <a:pPr>
              <a:defRPr/>
            </a:pPr>
            <a:r>
              <a:rPr lang="ar-SA" sz="2800" dirty="0">
                <a:solidFill>
                  <a:schemeClr val="accent2">
                    <a:lumMod val="50000"/>
                  </a:schemeClr>
                </a:solidFill>
              </a:rPr>
              <a:t>هي قنوات الاتصال التي يمكن للمعلم عن طريقها نقل الرسالة </a:t>
            </a:r>
            <a:r>
              <a:rPr lang="ar-SA" sz="2800" dirty="0">
                <a:solidFill>
                  <a:schemeClr val="accent2">
                    <a:lumMod val="75000"/>
                  </a:schemeClr>
                </a:solidFill>
              </a:rPr>
              <a:t>(محتوى المادة الدراسية )</a:t>
            </a:r>
            <a:r>
              <a:rPr lang="ar-SA" sz="2800" dirty="0"/>
              <a:t> </a:t>
            </a:r>
            <a:r>
              <a:rPr lang="ar-SA" sz="2800" dirty="0">
                <a:solidFill>
                  <a:schemeClr val="accent2">
                    <a:lumMod val="50000"/>
                  </a:schemeClr>
                </a:solidFill>
              </a:rPr>
              <a:t>بجوانبها الثلاثة </a:t>
            </a:r>
            <a:r>
              <a:rPr lang="ar-SA" sz="2800" dirty="0">
                <a:solidFill>
                  <a:schemeClr val="accent2">
                    <a:lumMod val="75000"/>
                  </a:schemeClr>
                </a:solidFill>
              </a:rPr>
              <a:t>(المعرفي والنفس حركي والوجداني ) </a:t>
            </a:r>
            <a:r>
              <a:rPr lang="ar-SA" sz="2800" dirty="0">
                <a:solidFill>
                  <a:schemeClr val="accent2">
                    <a:lumMod val="50000"/>
                  </a:schemeClr>
                </a:solidFill>
              </a:rPr>
              <a:t>من المرسل وهو </a:t>
            </a:r>
            <a:r>
              <a:rPr lang="ar-SA" sz="2800" dirty="0">
                <a:solidFill>
                  <a:schemeClr val="accent2">
                    <a:lumMod val="75000"/>
                  </a:schemeClr>
                </a:solidFill>
              </a:rPr>
              <a:t>(المعلم ) </a:t>
            </a:r>
            <a:r>
              <a:rPr lang="ar-SA" sz="2800" dirty="0">
                <a:solidFill>
                  <a:schemeClr val="accent2">
                    <a:lumMod val="50000"/>
                  </a:schemeClr>
                </a:solidFill>
              </a:rPr>
              <a:t>إلى المستقبل وهو </a:t>
            </a:r>
            <a:r>
              <a:rPr lang="ar-SA" sz="2800" dirty="0">
                <a:solidFill>
                  <a:schemeClr val="accent2">
                    <a:lumMod val="75000"/>
                  </a:schemeClr>
                </a:solidFill>
              </a:rPr>
              <a:t>(المتعلم) </a:t>
            </a:r>
            <a:r>
              <a:rPr lang="ar-SA" sz="2800" dirty="0">
                <a:solidFill>
                  <a:schemeClr val="accent2">
                    <a:lumMod val="50000"/>
                  </a:schemeClr>
                </a:solidFill>
              </a:rPr>
              <a:t>بأقل جهد ممكن وفي أقصر وقت وبأوضح ما يمكن وبأقل تكلفة ممكنة .</a:t>
            </a:r>
          </a:p>
        </p:txBody>
      </p:sp>
      <p:sp>
        <p:nvSpPr>
          <p:cNvPr id="2" name="مربع نص 1"/>
          <p:cNvSpPr txBox="1"/>
          <p:nvPr/>
        </p:nvSpPr>
        <p:spPr>
          <a:xfrm>
            <a:off x="2483768" y="404664"/>
            <a:ext cx="4680520" cy="646331"/>
          </a:xfrm>
          <a:prstGeom prst="rect">
            <a:avLst/>
          </a:prstGeom>
          <a:noFill/>
          <a:effectLst>
            <a:glow rad="63500">
              <a:schemeClr val="accent3">
                <a:satMod val="175000"/>
                <a:alpha val="40000"/>
              </a:schemeClr>
            </a:glow>
            <a:outerShdw blurRad="50800" dist="38100" dir="8100000" algn="tr" rotWithShape="0">
              <a:prstClr val="black">
                <a:alpha val="40000"/>
              </a:prstClr>
            </a:outerShdw>
          </a:effectLst>
        </p:spPr>
        <p:txBody>
          <a:bodyPr rtlCol="1">
            <a:spAutoFit/>
          </a:bodyPr>
          <a:lstStyle/>
          <a:p>
            <a:pPr algn="ctr">
              <a:defRPr/>
            </a:pPr>
            <a:r>
              <a:rPr lang="ar-SA" sz="3600" dirty="0">
                <a:solidFill>
                  <a:schemeClr val="accent2">
                    <a:lumMod val="75000"/>
                  </a:schemeClr>
                </a:solidFill>
                <a:latin typeface="Andalus" pitchFamily="18" charset="-78"/>
                <a:cs typeface="Andalus" pitchFamily="18" charset="-78"/>
              </a:rPr>
              <a:t>تعريف الوسيلة التعليمية </a:t>
            </a:r>
          </a:p>
        </p:txBody>
      </p:sp>
      <p:sp>
        <p:nvSpPr>
          <p:cNvPr id="3" name="مربع نص 2"/>
          <p:cNvSpPr txBox="1"/>
          <p:nvPr/>
        </p:nvSpPr>
        <p:spPr>
          <a:xfrm>
            <a:off x="0" y="1228725"/>
            <a:ext cx="8675688" cy="400050"/>
          </a:xfrm>
          <a:prstGeom prst="rect">
            <a:avLst/>
          </a:prstGeom>
          <a:noFill/>
        </p:spPr>
        <p:txBody>
          <a:bodyPr rtlCol="1">
            <a:spAutoFit/>
          </a:bodyPr>
          <a:lstStyle/>
          <a:p>
            <a:pPr>
              <a:defRPr/>
            </a:pPr>
            <a:r>
              <a:rPr lang="ar-SA" sz="2000" b="1" dirty="0">
                <a:solidFill>
                  <a:schemeClr val="accent2">
                    <a:lumMod val="50000"/>
                  </a:schemeClr>
                </a:solidFill>
              </a:rPr>
              <a:t>تطور مفهوم الوسيلة التعليمية بتطور دورها في العملية التعليمية، ويرى التربويون أن أفضل تعريف لها</a:t>
            </a:r>
          </a:p>
        </p:txBody>
      </p:sp>
      <p:sp>
        <p:nvSpPr>
          <p:cNvPr id="4" name="مربع نص 3"/>
          <p:cNvSpPr txBox="1"/>
          <p:nvPr/>
        </p:nvSpPr>
        <p:spPr>
          <a:xfrm>
            <a:off x="179388" y="3989388"/>
            <a:ext cx="8496300" cy="1816100"/>
          </a:xfrm>
          <a:prstGeom prst="rect">
            <a:avLst/>
          </a:prstGeom>
          <a:noFill/>
        </p:spPr>
        <p:txBody>
          <a:bodyPr rtlCol="1">
            <a:spAutoFit/>
          </a:bodyPr>
          <a:lstStyle/>
          <a:p>
            <a:pPr>
              <a:defRPr/>
            </a:pPr>
            <a:r>
              <a:rPr lang="ar-SA" sz="2800" dirty="0">
                <a:solidFill>
                  <a:schemeClr val="accent2">
                    <a:lumMod val="50000"/>
                  </a:schemeClr>
                </a:solidFill>
              </a:rPr>
              <a:t>كما أنها تعرَف بأنها أجهزة وأدوات ومواد يستخدمها المعلم لتحسين عملية التعليم والتعلم , وتقصير مدَتها وشرح الأفكار وتدريب التلاميذ على المهارات وغرس العادات الحسنة في نفوسهم والاتجاهات الإيجابية نحو التعلم بهدف الوصول إلى الحقائق العلمية الصحيحة . </a:t>
            </a:r>
            <a:endParaRPr lang="ar-SA"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circle(in)">
                                      <p:cBhvr>
                                        <p:cTn id="32" dur="2000"/>
                                        <p:tgtEl>
                                          <p:spTgt spid="102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714348" y="1357298"/>
            <a:ext cx="7790743" cy="3908762"/>
          </a:xfrm>
          <a:prstGeom prst="rect">
            <a:avLst/>
          </a:prstGeom>
        </p:spPr>
        <p:txBody>
          <a:bodyPr wrap="square">
            <a:spAutoFit/>
          </a:bodyPr>
          <a:lstStyle/>
          <a:p>
            <a:pPr algn="ctr" eaLnBrk="0" fontAlgn="base" hangingPunct="0">
              <a:spcBef>
                <a:spcPct val="0"/>
              </a:spcBef>
              <a:spcAft>
                <a:spcPct val="0"/>
              </a:spcAft>
            </a:pPr>
            <a:r>
              <a:rPr lang="ar-SA" sz="2400" b="1" dirty="0" smtClean="0">
                <a:solidFill>
                  <a:prstClr val="black"/>
                </a:solidFill>
                <a:effectLst>
                  <a:glow rad="101600">
                    <a:schemeClr val="accent2">
                      <a:satMod val="175000"/>
                      <a:alpha val="40000"/>
                    </a:schemeClr>
                  </a:glow>
                  <a:outerShdw blurRad="38100" dist="38100" dir="2700000" algn="tl">
                    <a:srgbClr val="000000">
                      <a:alpha val="43137"/>
                    </a:srgbClr>
                  </a:outerShdw>
                </a:effectLst>
                <a:latin typeface="Arabic Typesetting" pitchFamily="66" charset="-78"/>
                <a:ea typeface="Calibri" pitchFamily="34" charset="0"/>
                <a:cs typeface="+mj-cs"/>
              </a:rPr>
              <a:t>10-أن </a:t>
            </a:r>
            <a:r>
              <a:rPr lang="ar-SA" sz="2400" b="1" dirty="0">
                <a:solidFill>
                  <a:prstClr val="black"/>
                </a:solidFill>
                <a:effectLst>
                  <a:glow rad="101600">
                    <a:schemeClr val="accent2">
                      <a:satMod val="175000"/>
                      <a:alpha val="40000"/>
                    </a:schemeClr>
                  </a:glow>
                  <a:outerShdw blurRad="38100" dist="38100" dir="2700000" algn="tl">
                    <a:srgbClr val="000000">
                      <a:alpha val="43137"/>
                    </a:srgbClr>
                  </a:outerShdw>
                </a:effectLst>
                <a:latin typeface="Arabic Typesetting" pitchFamily="66" charset="-78"/>
                <a:ea typeface="Calibri" pitchFamily="34" charset="0"/>
                <a:cs typeface="+mj-cs"/>
              </a:rPr>
              <a:t>تكون كتابة الرسم مقروءة وبأحجام مناسبة ويراعى بهذا الصدد مايلي</a:t>
            </a:r>
            <a:r>
              <a:rPr lang="ar-SA" sz="2400" b="1" dirty="0" smtClean="0">
                <a:solidFill>
                  <a:prstClr val="black"/>
                </a:solidFill>
                <a:effectLst>
                  <a:glow rad="101600">
                    <a:schemeClr val="accent2">
                      <a:satMod val="175000"/>
                      <a:alpha val="40000"/>
                    </a:schemeClr>
                  </a:glow>
                  <a:outerShdw blurRad="38100" dist="38100" dir="2700000" algn="tl">
                    <a:srgbClr val="000000">
                      <a:alpha val="43137"/>
                    </a:srgbClr>
                  </a:outerShdw>
                </a:effectLst>
                <a:latin typeface="Arabic Typesetting" pitchFamily="66" charset="-78"/>
                <a:ea typeface="Calibri" pitchFamily="34" charset="0"/>
                <a:cs typeface="+mj-cs"/>
              </a:rPr>
              <a:t>:</a:t>
            </a:r>
          </a:p>
          <a:p>
            <a:pPr algn="ctr" eaLnBrk="0" fontAlgn="base" hangingPunct="0">
              <a:spcBef>
                <a:spcPct val="0"/>
              </a:spcBef>
              <a:spcAft>
                <a:spcPct val="0"/>
              </a:spcAft>
            </a:pPr>
            <a:endParaRPr lang="en-US" sz="2400" b="1" dirty="0">
              <a:solidFill>
                <a:prstClr val="black"/>
              </a:solidFill>
              <a:effectLst>
                <a:glow rad="101600">
                  <a:schemeClr val="accent2">
                    <a:satMod val="175000"/>
                    <a:alpha val="40000"/>
                  </a:schemeClr>
                </a:glow>
                <a:outerShdw blurRad="38100" dist="38100" dir="2700000" algn="tl">
                  <a:srgbClr val="000000">
                    <a:alpha val="43137"/>
                  </a:srgbClr>
                </a:outerShdw>
              </a:effectLst>
              <a:latin typeface="Arial" pitchFamily="34" charset="0"/>
              <a:cs typeface="+mj-cs"/>
            </a:endParaRPr>
          </a:p>
          <a:p>
            <a:pPr algn="ct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mj-cs"/>
              </a:rPr>
              <a:t>أ/الكتابة بخطوط عادية واضحة والبعد عن الخطوط الكوفية حتى يسهل </a:t>
            </a:r>
            <a:r>
              <a:rPr lang="ar-SA" sz="2000" b="1" dirty="0" smtClean="0">
                <a:solidFill>
                  <a:prstClr val="black"/>
                </a:solidFill>
                <a:latin typeface="Arabic Typesetting" pitchFamily="66" charset="-78"/>
                <a:ea typeface="Calibri" pitchFamily="34" charset="0"/>
                <a:cs typeface="+mj-cs"/>
              </a:rPr>
              <a:t>قراءتها</a:t>
            </a:r>
          </a:p>
          <a:p>
            <a:pPr algn="ctr" eaLnBrk="0" fontAlgn="base" hangingPunct="0">
              <a:spcBef>
                <a:spcPct val="0"/>
              </a:spcBef>
              <a:spcAft>
                <a:spcPct val="0"/>
              </a:spcAft>
            </a:pPr>
            <a:endParaRPr lang="en-US" sz="2000" b="1" dirty="0">
              <a:solidFill>
                <a:prstClr val="black"/>
              </a:solidFill>
              <a:latin typeface="Arial" pitchFamily="34" charset="0"/>
              <a:cs typeface="+mj-cs"/>
            </a:endParaRPr>
          </a:p>
          <a:p>
            <a:pPr algn="ct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mj-cs"/>
              </a:rPr>
              <a:t>ب/الاهتمام بترك الفراغات المناسبة بين الكلمات والسطور حتى تظهر متناسقة </a:t>
            </a:r>
            <a:endParaRPr lang="ar-SA" sz="2000" b="1" dirty="0" smtClean="0">
              <a:solidFill>
                <a:prstClr val="black"/>
              </a:solidFill>
              <a:latin typeface="Arabic Typesetting" pitchFamily="66" charset="-78"/>
              <a:ea typeface="Calibri" pitchFamily="34" charset="0"/>
              <a:cs typeface="+mj-cs"/>
            </a:endParaRPr>
          </a:p>
          <a:p>
            <a:pPr algn="ctr" eaLnBrk="0" fontAlgn="base" hangingPunct="0">
              <a:spcBef>
                <a:spcPct val="0"/>
              </a:spcBef>
              <a:spcAft>
                <a:spcPct val="0"/>
              </a:spcAft>
            </a:pPr>
            <a:endParaRPr lang="en-US" sz="2000" b="1" dirty="0">
              <a:solidFill>
                <a:prstClr val="black"/>
              </a:solidFill>
              <a:latin typeface="Arial" pitchFamily="34" charset="0"/>
              <a:cs typeface="+mj-cs"/>
            </a:endParaRPr>
          </a:p>
          <a:p>
            <a:pPr algn="ct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mj-cs"/>
              </a:rPr>
              <a:t>ج/تمثيل الكلمات التوضيحية لمكونات الرسم بحروف أو أرقام إذا كانت كثيرة أو مزدحمة ثم يتم كتابة هذه الكلمات بجوار الأرقام أو الحروف بعد عنوان </a:t>
            </a:r>
            <a:r>
              <a:rPr lang="ar-SA" sz="2000" b="1" dirty="0" smtClean="0">
                <a:solidFill>
                  <a:prstClr val="black"/>
                </a:solidFill>
                <a:latin typeface="Arabic Typesetting" pitchFamily="66" charset="-78"/>
                <a:ea typeface="Calibri" pitchFamily="34" charset="0"/>
                <a:cs typeface="+mj-cs"/>
              </a:rPr>
              <a:t>الرسم</a:t>
            </a:r>
          </a:p>
          <a:p>
            <a:pPr algn="ctr" eaLnBrk="0" fontAlgn="base" hangingPunct="0">
              <a:spcBef>
                <a:spcPct val="0"/>
              </a:spcBef>
              <a:spcAft>
                <a:spcPct val="0"/>
              </a:spcAft>
            </a:pPr>
            <a:endParaRPr lang="en-US" sz="2000" b="1" dirty="0">
              <a:solidFill>
                <a:prstClr val="black"/>
              </a:solidFill>
              <a:latin typeface="Arial" pitchFamily="34" charset="0"/>
              <a:cs typeface="+mj-cs"/>
            </a:endParaRPr>
          </a:p>
          <a:p>
            <a:pPr algn="ctr" eaLnBrk="0" fontAlgn="base" hangingPunct="0">
              <a:spcBef>
                <a:spcPct val="0"/>
              </a:spcBef>
              <a:spcAft>
                <a:spcPct val="0"/>
              </a:spcAft>
            </a:pPr>
            <a:r>
              <a:rPr lang="ar-SA" sz="2000" b="1" dirty="0">
                <a:solidFill>
                  <a:prstClr val="black"/>
                </a:solidFill>
                <a:latin typeface="Arabic Typesetting" pitchFamily="66" charset="-78"/>
                <a:ea typeface="Calibri" pitchFamily="34" charset="0"/>
                <a:cs typeface="+mj-cs"/>
              </a:rPr>
              <a:t>د/أن يلحق باسم أو عنوان الرسم مباشرة عبارة توضيحية موجزة تبين أهم محتواه العام حتى تتوفر مقروئيه ذاتيه </a:t>
            </a:r>
            <a:r>
              <a:rPr lang="ar-SA" sz="2000" b="1" dirty="0" smtClean="0">
                <a:solidFill>
                  <a:prstClr val="black"/>
                </a:solidFill>
                <a:latin typeface="Arabic Typesetting" pitchFamily="66" charset="-78"/>
                <a:ea typeface="Calibri" pitchFamily="34" charset="0"/>
                <a:cs typeface="+mj-cs"/>
              </a:rPr>
              <a:t>للمحتوى</a:t>
            </a:r>
            <a:endParaRPr lang="ar-SA" sz="2000" b="1" dirty="0" smtClean="0">
              <a:solidFill>
                <a:prstClr val="black"/>
              </a:solidFill>
              <a:latin typeface="Arabic Typesetting" pitchFamily="66" charset="-78"/>
              <a:cs typeface="+mj-cs"/>
            </a:endParaRPr>
          </a:p>
          <a:p>
            <a:pPr algn="ctr" eaLnBrk="0" fontAlgn="base" hangingPunct="0">
              <a:spcBef>
                <a:spcPct val="0"/>
              </a:spcBef>
              <a:spcAft>
                <a:spcPct val="0"/>
              </a:spcAft>
            </a:pPr>
            <a:endParaRPr lang="ar-SA" sz="2000" b="1" dirty="0">
              <a:solidFill>
                <a:prstClr val="black"/>
              </a:solidFill>
              <a:latin typeface="Arial" pitchFamily="34" charset="0"/>
            </a:endParaRPr>
          </a:p>
        </p:txBody>
      </p:sp>
    </p:spTree>
    <p:extLst>
      <p:ext uri="{BB962C8B-B14F-4D97-AF65-F5344CB8AC3E}">
        <p14:creationId xmlns:p14="http://schemas.microsoft.com/office/powerpoint/2010/main" val="3146134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imagesCA6DYRJN.jpg"/>
          <p:cNvPicPr>
            <a:picLocks noChangeAspect="1"/>
          </p:cNvPicPr>
          <p:nvPr/>
        </p:nvPicPr>
        <p:blipFill>
          <a:blip r:embed="rId2" cstate="print"/>
          <a:stretch>
            <a:fillRect/>
          </a:stretch>
        </p:blipFill>
        <p:spPr>
          <a:xfrm rot="16200000">
            <a:off x="253012" y="389874"/>
            <a:ext cx="1785926" cy="1863385"/>
          </a:xfrm>
          <a:prstGeom prst="rect">
            <a:avLst/>
          </a:prstGeom>
        </p:spPr>
      </p:pic>
      <p:pic>
        <p:nvPicPr>
          <p:cNvPr id="10" name="صورة 9" descr="imagesCAYPXVX4.jpg"/>
          <p:cNvPicPr>
            <a:picLocks noChangeAspect="1"/>
          </p:cNvPicPr>
          <p:nvPr/>
        </p:nvPicPr>
        <p:blipFill>
          <a:blip r:embed="rId3" cstate="print"/>
          <a:stretch>
            <a:fillRect/>
          </a:stretch>
        </p:blipFill>
        <p:spPr>
          <a:xfrm>
            <a:off x="428596" y="4857760"/>
            <a:ext cx="2500329" cy="1852614"/>
          </a:xfrm>
          <a:prstGeom prst="rect">
            <a:avLst/>
          </a:prstGeom>
        </p:spPr>
      </p:pic>
      <p:sp>
        <p:nvSpPr>
          <p:cNvPr id="2" name="مستطيل 1"/>
          <p:cNvSpPr/>
          <p:nvPr/>
        </p:nvSpPr>
        <p:spPr>
          <a:xfrm>
            <a:off x="2928926" y="0"/>
            <a:ext cx="5465124" cy="3354765"/>
          </a:xfrm>
          <a:prstGeom prst="rect">
            <a:avLst/>
          </a:prstGeom>
        </p:spPr>
        <p:txBody>
          <a:bodyPr wrap="square">
            <a:spAutoFit/>
          </a:bodyPr>
          <a:lstStyle/>
          <a:p>
            <a:pPr lvl="0" algn="ctr" eaLnBrk="0" fontAlgn="base" hangingPunct="0">
              <a:spcBef>
                <a:spcPct val="0"/>
              </a:spcBef>
              <a:spcAft>
                <a:spcPct val="0"/>
              </a:spcAft>
            </a:pPr>
            <a:r>
              <a:rPr lang="ar-SA" sz="2400" b="1" dirty="0" smtClean="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الرسوم البيانية</a:t>
            </a:r>
          </a:p>
          <a:p>
            <a:pPr lvl="0" algn="ctr" eaLnBrk="0" fontAlgn="base" hangingPunct="0">
              <a:spcBef>
                <a:spcPct val="0"/>
              </a:spcBef>
              <a:spcAft>
                <a:spcPct val="0"/>
              </a:spcAft>
            </a:pPr>
            <a:endParaRPr lang="ar-SA" sz="2400" b="1" dirty="0" smtClean="0">
              <a:solidFill>
                <a:srgbClr val="92D050"/>
              </a:solidFill>
              <a:effectLst>
                <a:outerShdw blurRad="38100" dist="38100" dir="2700000" algn="tl">
                  <a:srgbClr val="000000">
                    <a:alpha val="43137"/>
                  </a:srgbClr>
                </a:outerShdw>
              </a:effectLst>
              <a:latin typeface="Arabic Typesetting" pitchFamily="66" charset="-78"/>
              <a:ea typeface="Calibri" pitchFamily="34" charset="0"/>
              <a:cs typeface="Arabic Typesetting" pitchFamily="66" charset="-78"/>
            </a:endParaRPr>
          </a:p>
          <a:p>
            <a:pPr lvl="0" algn="ctr" eaLnBrk="0" fontAlgn="base" hangingPunct="0">
              <a:spcBef>
                <a:spcPct val="0"/>
              </a:spcBef>
              <a:spcAft>
                <a:spcPct val="0"/>
              </a:spcAft>
            </a:pPr>
            <a:endParaRPr lang="ar-SA" sz="2400" b="1" dirty="0" smtClean="0">
              <a:solidFill>
                <a:srgbClr val="FF0000"/>
              </a:solidFill>
              <a:latin typeface="Arabic Typesetting" pitchFamily="66" charset="-78"/>
              <a:ea typeface="Calibri" pitchFamily="34" charset="0"/>
              <a:cs typeface="Arabic Typesetting" pitchFamily="66" charset="-78"/>
            </a:endParaRPr>
          </a:p>
          <a:p>
            <a:pPr lvl="0" algn="ctr" eaLnBrk="0" fontAlgn="base" hangingPunct="0">
              <a:spcBef>
                <a:spcPct val="0"/>
              </a:spcBef>
              <a:spcAft>
                <a:spcPct val="0"/>
              </a:spcAft>
            </a:pPr>
            <a:r>
              <a:rPr lang="ar-SA" sz="2000" b="1" dirty="0" smtClean="0">
                <a:solidFill>
                  <a:srgbClr val="FF0000"/>
                </a:solidFill>
                <a:latin typeface="Arial" pitchFamily="34" charset="0"/>
                <a:ea typeface="Calibri" pitchFamily="34" charset="0"/>
                <a:cs typeface="Arial" pitchFamily="34" charset="0"/>
              </a:rPr>
              <a:t>الرسوم </a:t>
            </a:r>
            <a:r>
              <a:rPr lang="ar-SA" sz="2000" b="1" dirty="0">
                <a:solidFill>
                  <a:srgbClr val="FF0000"/>
                </a:solidFill>
                <a:latin typeface="Arial" pitchFamily="34" charset="0"/>
                <a:ea typeface="Calibri" pitchFamily="34" charset="0"/>
                <a:cs typeface="Arial" pitchFamily="34" charset="0"/>
              </a:rPr>
              <a:t>البيانية</a:t>
            </a:r>
            <a:r>
              <a:rPr lang="ar-SA" sz="2000" b="1" dirty="0" smtClean="0">
                <a:solidFill>
                  <a:srgbClr val="FF0000"/>
                </a:solidFill>
                <a:latin typeface="Arial" pitchFamily="34" charset="0"/>
                <a:ea typeface="Calibri" pitchFamily="34" charset="0"/>
                <a:cs typeface="Arial" pitchFamily="34" charset="0"/>
              </a:rPr>
              <a:t>:</a:t>
            </a:r>
            <a:endParaRPr lang="en-US" sz="2000" b="1" dirty="0">
              <a:solidFill>
                <a:srgbClr val="FF0000"/>
              </a:solidFill>
              <a:latin typeface="Arial" pitchFamily="34" charset="0"/>
              <a:cs typeface="Arial" pitchFamily="34" charset="0"/>
            </a:endParaRPr>
          </a:p>
          <a:p>
            <a:pPr lvl="0" algn="ctr" eaLnBrk="0" fontAlgn="base" hangingPunct="0">
              <a:spcBef>
                <a:spcPct val="0"/>
              </a:spcBef>
              <a:spcAft>
                <a:spcPct val="0"/>
              </a:spcAft>
            </a:pPr>
            <a:r>
              <a:rPr lang="ar-SA" sz="2000" b="1" dirty="0">
                <a:latin typeface="Arial" pitchFamily="34" charset="0"/>
                <a:ea typeface="Calibri" pitchFamily="34" charset="0"/>
                <a:cs typeface="Arial" pitchFamily="34" charset="0"/>
              </a:rPr>
              <a:t>تستخدم في التعبير عن بيانات أو إحصائيات أو توضيح </a:t>
            </a:r>
            <a:endParaRPr lang="ar-SA" sz="2000" b="1" dirty="0" smtClean="0">
              <a:latin typeface="Arial" pitchFamily="34" charset="0"/>
              <a:ea typeface="Calibri" pitchFamily="34" charset="0"/>
              <a:cs typeface="Arial" pitchFamily="34" charset="0"/>
            </a:endParaRPr>
          </a:p>
          <a:p>
            <a:pPr lvl="0" algn="ctr" eaLnBrk="0" fontAlgn="base" hangingPunct="0">
              <a:spcBef>
                <a:spcPct val="0"/>
              </a:spcBef>
              <a:spcAft>
                <a:spcPct val="0"/>
              </a:spcAft>
            </a:pPr>
            <a:r>
              <a:rPr lang="ar-SA" sz="2000" b="1" dirty="0" smtClean="0">
                <a:latin typeface="Arial" pitchFamily="34" charset="0"/>
                <a:ea typeface="Calibri" pitchFamily="34" charset="0"/>
                <a:cs typeface="Arial" pitchFamily="34" charset="0"/>
              </a:rPr>
              <a:t>علاقات عدديه بصوره </a:t>
            </a:r>
            <a:r>
              <a:rPr lang="ar-SA" sz="2000" b="1" dirty="0">
                <a:latin typeface="Arial" pitchFamily="34" charset="0"/>
                <a:ea typeface="Calibri" pitchFamily="34" charset="0"/>
                <a:cs typeface="Arial" pitchFamily="34" charset="0"/>
              </a:rPr>
              <a:t>رمزيه وتأخذ صور وأشكال مختلفة </a:t>
            </a:r>
            <a:r>
              <a:rPr lang="ar-SA" sz="2000" b="1" dirty="0" smtClean="0">
                <a:latin typeface="Arial" pitchFamily="34" charset="0"/>
                <a:ea typeface="Calibri" pitchFamily="34" charset="0"/>
                <a:cs typeface="Arial" pitchFamily="34" charset="0"/>
              </a:rPr>
              <a:t>منها </a:t>
            </a:r>
            <a:r>
              <a:rPr lang="ar-SA" sz="2000" b="1" dirty="0">
                <a:latin typeface="Arial" pitchFamily="34" charset="0"/>
                <a:ea typeface="Calibri" pitchFamily="34" charset="0"/>
                <a:cs typeface="Arial" pitchFamily="34" charset="0"/>
              </a:rPr>
              <a:t>:</a:t>
            </a:r>
            <a:endParaRPr lang="en-US" sz="2000" b="1" dirty="0">
              <a:latin typeface="Arial" pitchFamily="34" charset="0"/>
              <a:cs typeface="Arial" pitchFamily="34" charset="0"/>
            </a:endParaRPr>
          </a:p>
          <a:p>
            <a:pPr lvl="0" algn="ctr" eaLnBrk="0" fontAlgn="base" hangingPunct="0">
              <a:spcBef>
                <a:spcPct val="0"/>
              </a:spcBef>
              <a:spcAft>
                <a:spcPct val="0"/>
              </a:spcAft>
            </a:pPr>
            <a:r>
              <a:rPr lang="ar-SA" sz="2000" b="1" dirty="0">
                <a:latin typeface="Arial" pitchFamily="34" charset="0"/>
                <a:ea typeface="Calibri" pitchFamily="34" charset="0"/>
                <a:cs typeface="Arial" pitchFamily="34" charset="0"/>
              </a:rPr>
              <a:t>أ/الدوائر البيانية  </a:t>
            </a:r>
            <a:endParaRPr lang="en-US" sz="2000" b="1" dirty="0">
              <a:latin typeface="Arial" pitchFamily="34" charset="0"/>
              <a:cs typeface="Arial" pitchFamily="34" charset="0"/>
            </a:endParaRPr>
          </a:p>
          <a:p>
            <a:pPr lvl="0" algn="ctr" eaLnBrk="0" fontAlgn="base" hangingPunct="0">
              <a:spcBef>
                <a:spcPct val="0"/>
              </a:spcBef>
              <a:spcAft>
                <a:spcPct val="0"/>
              </a:spcAft>
            </a:pPr>
            <a:r>
              <a:rPr lang="ar-SA" sz="2000" b="1" dirty="0">
                <a:latin typeface="Arial" pitchFamily="34" charset="0"/>
                <a:ea typeface="Calibri" pitchFamily="34" charset="0"/>
                <a:cs typeface="Arial" pitchFamily="34" charset="0"/>
              </a:rPr>
              <a:t>ب/الأعمدة البيانية</a:t>
            </a:r>
            <a:endParaRPr lang="en-US" sz="2000" b="1" dirty="0">
              <a:latin typeface="Arial" pitchFamily="34" charset="0"/>
              <a:cs typeface="Arial" pitchFamily="34" charset="0"/>
            </a:endParaRPr>
          </a:p>
          <a:p>
            <a:pPr lvl="0" algn="ctr" eaLnBrk="0" fontAlgn="base" hangingPunct="0">
              <a:spcBef>
                <a:spcPct val="0"/>
              </a:spcBef>
              <a:spcAft>
                <a:spcPct val="0"/>
              </a:spcAft>
            </a:pPr>
            <a:r>
              <a:rPr lang="ar-SA" sz="2000" b="1" dirty="0">
                <a:latin typeface="Arial" pitchFamily="34" charset="0"/>
                <a:ea typeface="Calibri" pitchFamily="34" charset="0"/>
                <a:cs typeface="Arial" pitchFamily="34" charset="0"/>
              </a:rPr>
              <a:t>ج/الخطوط البيانية</a:t>
            </a:r>
            <a:endParaRPr lang="en-US" sz="2000" b="1" dirty="0">
              <a:latin typeface="Arial" pitchFamily="34" charset="0"/>
              <a:cs typeface="Arial" pitchFamily="34" charset="0"/>
            </a:endParaRPr>
          </a:p>
          <a:p>
            <a:pPr lvl="0" algn="ctr" eaLnBrk="0" fontAlgn="base" hangingPunct="0">
              <a:spcBef>
                <a:spcPct val="0"/>
              </a:spcBef>
              <a:spcAft>
                <a:spcPct val="0"/>
              </a:spcAft>
            </a:pPr>
            <a:r>
              <a:rPr lang="ar-SA" sz="2000" b="1" dirty="0">
                <a:latin typeface="Arial" pitchFamily="34" charset="0"/>
                <a:ea typeface="Calibri" pitchFamily="34" charset="0"/>
                <a:cs typeface="Arial" pitchFamily="34" charset="0"/>
              </a:rPr>
              <a:t>د/الصور البيانية</a:t>
            </a:r>
            <a:endParaRPr lang="en-US" sz="2000" b="1" dirty="0">
              <a:latin typeface="Arial" pitchFamily="34" charset="0"/>
              <a:cs typeface="Arial" pitchFamily="34" charset="0"/>
            </a:endParaRPr>
          </a:p>
        </p:txBody>
      </p:sp>
      <p:sp>
        <p:nvSpPr>
          <p:cNvPr id="6" name="Rectangle 1"/>
          <p:cNvSpPr>
            <a:spLocks noChangeArrowheads="1"/>
          </p:cNvSpPr>
          <p:nvPr/>
        </p:nvSpPr>
        <p:spPr bwMode="auto">
          <a:xfrm>
            <a:off x="-357222" y="34290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5-الرسوم البيانية كوسيلة تعليمية:</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أن مجال المواد الاجتماعية ليس حكراً على المفهوم التاريخي أو المصطلح الجغرافي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أو الموقف القومي ولكنه يحتوي على كثير من المعلومات والبيانات التي يصعب التعامل معها.</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ومن هنا تتدخل الوسائل التعليمية بغرض جودة العرض وسهولة التصنيف وسرعة التفسير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ومن هنا تتعدد فروع العائلة البيانية تبعاً للهدف منها وسهولة التعامل معها:</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أ/الخط البياني:</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سواء كان متعرجاً أو مستقيماً أم في شكل انحناء .</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amond(in)">
                                      <p:cBhvr>
                                        <p:cTn id="12" dur="2000"/>
                                        <p:tgtEl>
                                          <p:spTgt spid="2">
                                            <p:txEl>
                                              <p:pRg st="4" end="4"/>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diamond(in)">
                                      <p:cBhvr>
                                        <p:cTn id="15" dur="2000"/>
                                        <p:tgtEl>
                                          <p:spTgt spid="2">
                                            <p:txEl>
                                              <p:pRg st="5" end="5"/>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diamond(in)">
                                      <p:cBhvr>
                                        <p:cTn id="18" dur="2000"/>
                                        <p:tgtEl>
                                          <p:spTgt spid="2">
                                            <p:txEl>
                                              <p:pRg st="6" end="6"/>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diamond(in)">
                                      <p:cBhvr>
                                        <p:cTn id="21" dur="2000"/>
                                        <p:tgtEl>
                                          <p:spTgt spid="2">
                                            <p:txEl>
                                              <p:pRg st="7" end="7"/>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diamond(in)">
                                      <p:cBhvr>
                                        <p:cTn id="24" dur="2000"/>
                                        <p:tgtEl>
                                          <p:spTgt spid="2">
                                            <p:txEl>
                                              <p:pRg st="8" end="8"/>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diamond(in)">
                                      <p:cBhvr>
                                        <p:cTn id="27" dur="20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heckerboard(across)">
                                      <p:cBhvr>
                                        <p:cTn id="32" dur="500"/>
                                        <p:tgtEl>
                                          <p:spTgt spid="6">
                                            <p:txEl>
                                              <p:pRg st="0" end="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checkerboard(across)">
                                      <p:cBhvr>
                                        <p:cTn id="35" dur="500"/>
                                        <p:tgtEl>
                                          <p:spTgt spid="6">
                                            <p:txEl>
                                              <p:pRg st="1" end="1"/>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checkerboard(across)">
                                      <p:cBhvr>
                                        <p:cTn id="38" dur="500"/>
                                        <p:tgtEl>
                                          <p:spTgt spid="6">
                                            <p:txEl>
                                              <p:pRg st="2" end="2"/>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checkerboard(across)">
                                      <p:cBhvr>
                                        <p:cTn id="41" dur="500"/>
                                        <p:tgtEl>
                                          <p:spTgt spid="6">
                                            <p:txEl>
                                              <p:pRg st="3" end="3"/>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checkerboard(across)">
                                      <p:cBhvr>
                                        <p:cTn id="44" dur="500"/>
                                        <p:tgtEl>
                                          <p:spTgt spid="6">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checkerboard(across)">
                                      <p:cBhvr>
                                        <p:cTn id="47" dur="500"/>
                                        <p:tgtEl>
                                          <p:spTgt spid="6">
                                            <p:txEl>
                                              <p:pRg st="5" end="5"/>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checkerboard(across)">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57158" y="214290"/>
            <a:ext cx="835815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وهذا النوع من العائلة البيانية لسهولته ووضوحه لدى التلاميذ </a:t>
            </a:r>
            <a:r>
              <a:rPr kumimoji="0" lang="ar-SA" sz="2000"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لايتطلب</a:t>
            </a:r>
            <a:r>
              <a:rPr kumimoji="0" lang="ar-SA"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التعامل معه إلا أن يلقي التلميذ مجرد نظرة بعدها يتفهم محتواه .</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8A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ب/الرسم البياني المصور:</a:t>
            </a:r>
            <a:endParaRPr kumimoji="0" lang="en-US" sz="2000" b="1" i="0" u="none" strike="noStrike" cap="none" normalizeH="0" baseline="0" dirty="0" smtClean="0">
              <a:ln>
                <a:noFill/>
              </a:ln>
              <a:solidFill>
                <a:srgbClr val="8A0000"/>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وتقوم الصور فيه مقام الأرقام بحيث تمثل كل صورة عدد معين من مفردات الظاهرة المدروسة </a:t>
            </a:r>
          </a:p>
          <a:p>
            <a:pPr marL="0" marR="0" lvl="0" indent="0" defTabSz="914400" rtl="1" eaLnBrk="0" fontAlgn="base" latinLnBrk="0" hangingPunct="0">
              <a:lnSpc>
                <a:spcPct val="100000"/>
              </a:lnSpc>
              <a:spcBef>
                <a:spcPct val="0"/>
              </a:spcBef>
              <a:spcAft>
                <a:spcPct val="0"/>
              </a:spcAft>
              <a:buClrTx/>
              <a:buSzTx/>
              <a:buFontTx/>
              <a:buNone/>
              <a:tabLst/>
            </a:pPr>
            <a:endParaRPr lang="ar-SA" sz="2000" b="1" dirty="0" smtClean="0">
              <a:solidFill>
                <a:schemeClr val="tx1">
                  <a:lumMod val="95000"/>
                  <a:lumOff val="5000"/>
                </a:schemeClr>
              </a:solidFill>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8A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ج/الدائرة البيانية:</a:t>
            </a:r>
            <a:endParaRPr kumimoji="0" lang="en-US" sz="2000" b="1" i="0" u="none" strike="noStrike" cap="none" normalizeH="0" baseline="0" dirty="0" smtClean="0">
              <a:ln>
                <a:noFill/>
              </a:ln>
              <a:solidFill>
                <a:srgbClr val="8A0000"/>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وهي دائرة تحتوي عدد من الأقسام بحيث يمثل كل قسم </a:t>
            </a: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جانبين من المعلومات وذلك بالقياس </a:t>
            </a:r>
            <a:r>
              <a:rPr kumimoji="0" lang="ar-SA" sz="2000" b="1" i="0" u="none" strike="noStrike" cap="none" normalizeH="0" baseline="0" dirty="0" err="1" smtClean="0">
                <a:ln>
                  <a:noFill/>
                </a:ln>
                <a:solidFill>
                  <a:schemeClr val="tx1">
                    <a:lumMod val="95000"/>
                    <a:lumOff val="5000"/>
                  </a:schemeClr>
                </a:solidFill>
                <a:effectLst/>
                <a:latin typeface="Arial" pitchFamily="34" charset="0"/>
                <a:ea typeface="Calibri" pitchFamily="34" charset="0"/>
                <a:cs typeface="Arial" pitchFamily="34" charset="0"/>
              </a:rPr>
              <a:t>الى</a:t>
            </a: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بقية الأقسام.</a:t>
            </a:r>
          </a:p>
          <a:p>
            <a:pPr marL="0" marR="0" lvl="0" indent="0" defTabSz="914400" rtl="1" eaLnBrk="0" fontAlgn="base" latinLnBrk="0" hangingPunct="0">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8A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د/الأعمدة البيانية:</a:t>
            </a:r>
            <a:endParaRPr kumimoji="0" lang="en-US" sz="2000" b="1" i="0" u="none" strike="noStrike" cap="none" normalizeH="0" baseline="0" dirty="0" smtClean="0">
              <a:ln>
                <a:noFill/>
              </a:ln>
              <a:solidFill>
                <a:srgbClr val="8A0000"/>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يتم تصميمها على ورق بياني أحدهما رأسي والأخر أفقي </a:t>
            </a: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وتوضح العلاقة الكمية لإنتاج محصول من المحاصيل والدولة المنتجة وغيرها </a:t>
            </a: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وهذا هو العمود البياني</a:t>
            </a:r>
            <a:r>
              <a:rPr kumimoji="0" lang="ar-SA" sz="2000" b="1" i="0" u="none" strike="noStrike" cap="none" normalizeH="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الذي يوضح العلاقة بين متغيرين وهناك العمود البياني </a:t>
            </a:r>
          </a:p>
          <a:p>
            <a:pPr marL="0" marR="0" lvl="0" indent="0"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المنفرد حيث يرسم أما على المستوى الأفقي وحده أو على المستوى الرأسي وحده.</a:t>
            </a:r>
            <a:endParaRPr kumimoji="0" lang="en-US" sz="20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4" name="Picture 2" descr="http://www.cdsi.gov.sa/yb45/Figures/Figure26.gif"/>
          <p:cNvPicPr>
            <a:picLocks noChangeAspect="1" noChangeArrowheads="1"/>
          </p:cNvPicPr>
          <p:nvPr/>
        </p:nvPicPr>
        <p:blipFill>
          <a:blip r:embed="rId2" cstate="print"/>
          <a:srcRect/>
          <a:stretch>
            <a:fillRect/>
          </a:stretch>
        </p:blipFill>
        <p:spPr bwMode="auto">
          <a:xfrm>
            <a:off x="642910" y="2571744"/>
            <a:ext cx="2214578" cy="1643074"/>
          </a:xfrm>
          <a:prstGeom prst="rect">
            <a:avLst/>
          </a:prstGeom>
          <a:noFill/>
        </p:spPr>
      </p:pic>
      <p:pic>
        <p:nvPicPr>
          <p:cNvPr id="5" name="صورة 4" descr="imagesCA6DYRJN.jpg"/>
          <p:cNvPicPr>
            <a:picLocks noChangeAspect="1"/>
          </p:cNvPicPr>
          <p:nvPr/>
        </p:nvPicPr>
        <p:blipFill>
          <a:blip r:embed="rId3" cstate="print"/>
          <a:stretch>
            <a:fillRect/>
          </a:stretch>
        </p:blipFill>
        <p:spPr>
          <a:xfrm rot="16200000">
            <a:off x="38731" y="4676155"/>
            <a:ext cx="1785926" cy="1863385"/>
          </a:xfrm>
          <a:prstGeom prst="rect">
            <a:avLst/>
          </a:prstGeom>
        </p:spPr>
      </p:pic>
    </p:spTree>
    <p:extLst>
      <p:ext uri="{BB962C8B-B14F-4D97-AF65-F5344CB8AC3E}">
        <p14:creationId xmlns:p14="http://schemas.microsoft.com/office/powerpoint/2010/main" val="1396890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fade">
                                      <p:cBhvr>
                                        <p:cTn id="7" dur="1000"/>
                                        <p:tgtEl>
                                          <p:spTgt spid="18433">
                                            <p:txEl>
                                              <p:pRg st="0" end="0"/>
                                            </p:txEl>
                                          </p:spTgt>
                                        </p:tgtEl>
                                      </p:cBhvr>
                                    </p:animEffect>
                                    <p:anim calcmode="lin" valueType="num">
                                      <p:cBhvr>
                                        <p:cTn id="8" dur="1000" fill="hold"/>
                                        <p:tgtEl>
                                          <p:spTgt spid="1843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84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8433">
                                            <p:txEl>
                                              <p:pRg st="1" end="1"/>
                                            </p:txEl>
                                          </p:spTgt>
                                        </p:tgtEl>
                                        <p:attrNameLst>
                                          <p:attrName>style.visibility</p:attrName>
                                        </p:attrNameLst>
                                      </p:cBhvr>
                                      <p:to>
                                        <p:strVal val="visible"/>
                                      </p:to>
                                    </p:set>
                                    <p:animEffect transition="in" filter="wedge">
                                      <p:cBhvr>
                                        <p:cTn id="14" dur="2000"/>
                                        <p:tgtEl>
                                          <p:spTgt spid="1843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8433">
                                            <p:txEl>
                                              <p:pRg st="2" end="2"/>
                                            </p:txEl>
                                          </p:spTgt>
                                        </p:tgtEl>
                                        <p:attrNameLst>
                                          <p:attrName>style.visibility</p:attrName>
                                        </p:attrNameLst>
                                      </p:cBhvr>
                                      <p:to>
                                        <p:strVal val="visible"/>
                                      </p:to>
                                    </p:set>
                                    <p:animEffect transition="in" filter="checkerboard(across)">
                                      <p:cBhvr>
                                        <p:cTn id="19" dur="500"/>
                                        <p:tgtEl>
                                          <p:spTgt spid="1843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433">
                                            <p:txEl>
                                              <p:pRg st="7" end="7"/>
                                            </p:txEl>
                                          </p:spTgt>
                                        </p:tgtEl>
                                        <p:attrNameLst>
                                          <p:attrName>style.visibility</p:attrName>
                                        </p:attrNameLst>
                                      </p:cBhvr>
                                      <p:to>
                                        <p:strVal val="visible"/>
                                      </p:to>
                                    </p:set>
                                    <p:anim calcmode="lin" valueType="num">
                                      <p:cBhvr additive="base">
                                        <p:cTn id="24" dur="500" fill="hold"/>
                                        <p:tgtEl>
                                          <p:spTgt spid="1843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43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8433">
                                            <p:txEl>
                                              <p:pRg st="8" end="8"/>
                                            </p:txEl>
                                          </p:spTgt>
                                        </p:tgtEl>
                                        <p:attrNameLst>
                                          <p:attrName>style.visibility</p:attrName>
                                        </p:attrNameLst>
                                      </p:cBhvr>
                                      <p:to>
                                        <p:strVal val="visible"/>
                                      </p:to>
                                    </p:set>
                                    <p:animEffect transition="in" filter="checkerboard(across)">
                                      <p:cBhvr>
                                        <p:cTn id="30" dur="500"/>
                                        <p:tgtEl>
                                          <p:spTgt spid="1843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8433">
                                            <p:txEl>
                                              <p:pRg st="9" end="9"/>
                                            </p:txEl>
                                          </p:spTgt>
                                        </p:tgtEl>
                                        <p:attrNameLst>
                                          <p:attrName>style.visibility</p:attrName>
                                        </p:attrNameLst>
                                      </p:cBhvr>
                                      <p:to>
                                        <p:strVal val="visible"/>
                                      </p:to>
                                    </p:set>
                                    <p:animEffect transition="in" filter="checkerboard(across)">
                                      <p:cBhvr>
                                        <p:cTn id="35" dur="500"/>
                                        <p:tgtEl>
                                          <p:spTgt spid="1843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18433">
                                            <p:txEl>
                                              <p:pRg st="12" end="12"/>
                                            </p:txEl>
                                          </p:spTgt>
                                        </p:tgtEl>
                                        <p:attrNameLst>
                                          <p:attrName>style.visibility</p:attrName>
                                        </p:attrNameLst>
                                      </p:cBhvr>
                                      <p:to>
                                        <p:strVal val="visible"/>
                                      </p:to>
                                    </p:set>
                                    <p:animEffect transition="in" filter="wedge">
                                      <p:cBhvr>
                                        <p:cTn id="40" dur="2000"/>
                                        <p:tgtEl>
                                          <p:spTgt spid="18433">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8433">
                                            <p:txEl>
                                              <p:pRg st="13" end="13"/>
                                            </p:txEl>
                                          </p:spTgt>
                                        </p:tgtEl>
                                        <p:attrNameLst>
                                          <p:attrName>style.visibility</p:attrName>
                                        </p:attrNameLst>
                                      </p:cBhvr>
                                      <p:to>
                                        <p:strVal val="visible"/>
                                      </p:to>
                                    </p:set>
                                    <p:animEffect transition="in" filter="diamond(in)">
                                      <p:cBhvr>
                                        <p:cTn id="45" dur="2000"/>
                                        <p:tgtEl>
                                          <p:spTgt spid="18433">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18433">
                                            <p:txEl>
                                              <p:pRg st="14" end="14"/>
                                            </p:txEl>
                                          </p:spTgt>
                                        </p:tgtEl>
                                        <p:attrNameLst>
                                          <p:attrName>style.visibility</p:attrName>
                                        </p:attrNameLst>
                                      </p:cBhvr>
                                      <p:to>
                                        <p:strVal val="visible"/>
                                      </p:to>
                                    </p:set>
                                    <p:animEffect transition="in" filter="diamond(in)">
                                      <p:cBhvr>
                                        <p:cTn id="50" dur="2000"/>
                                        <p:tgtEl>
                                          <p:spTgt spid="18433">
                                            <p:txEl>
                                              <p:pRg st="14" end="1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18433">
                                            <p:txEl>
                                              <p:pRg st="15" end="15"/>
                                            </p:txEl>
                                          </p:spTgt>
                                        </p:tgtEl>
                                        <p:attrNameLst>
                                          <p:attrName>style.visibility</p:attrName>
                                        </p:attrNameLst>
                                      </p:cBhvr>
                                      <p:to>
                                        <p:strVal val="visible"/>
                                      </p:to>
                                    </p:set>
                                    <p:animEffect transition="in" filter="diamond(in)">
                                      <p:cBhvr>
                                        <p:cTn id="55" dur="2000"/>
                                        <p:tgtEl>
                                          <p:spTgt spid="18433">
                                            <p:txEl>
                                              <p:pRg st="15" end="1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8433">
                                            <p:txEl>
                                              <p:pRg st="16" end="16"/>
                                            </p:txEl>
                                          </p:spTgt>
                                        </p:tgtEl>
                                        <p:attrNameLst>
                                          <p:attrName>style.visibility</p:attrName>
                                        </p:attrNameLst>
                                      </p:cBhvr>
                                      <p:to>
                                        <p:strVal val="visible"/>
                                      </p:to>
                                    </p:set>
                                    <p:animEffect transition="in" filter="diamond(in)">
                                      <p:cBhvr>
                                        <p:cTn id="60" dur="2000"/>
                                        <p:tgtEl>
                                          <p:spTgt spid="1843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714356"/>
            <a:ext cx="6286528" cy="3939540"/>
          </a:xfrm>
          <a:prstGeom prst="rect">
            <a:avLst/>
          </a:prstGeom>
        </p:spPr>
        <p:txBody>
          <a:bodyPr wrap="square">
            <a:spAutoFit/>
          </a:bodyPr>
          <a:lstStyle/>
          <a:p>
            <a:pPr lvl="0" algn="ctr" eaLnBrk="0" fontAlgn="base" hangingPunct="0">
              <a:spcBef>
                <a:spcPct val="0"/>
              </a:spcBef>
              <a:spcAft>
                <a:spcPct val="0"/>
              </a:spcAft>
            </a:pPr>
            <a:r>
              <a:rPr lang="ar-SA" b="1" dirty="0" smtClean="0">
                <a:solidFill>
                  <a:srgbClr val="003300"/>
                </a:solidFill>
                <a:effectLst>
                  <a:glow rad="63500">
                    <a:schemeClr val="accent3">
                      <a:satMod val="175000"/>
                      <a:alpha val="40000"/>
                    </a:schemeClr>
                  </a:glow>
                  <a:outerShdw blurRad="38100" dist="38100" dir="2700000" algn="tl">
                    <a:srgbClr val="000000">
                      <a:alpha val="43137"/>
                    </a:srgbClr>
                  </a:outerShdw>
                </a:effectLst>
                <a:latin typeface="Arial" pitchFamily="34" charset="0"/>
                <a:ea typeface="Calibri" pitchFamily="34" charset="0"/>
                <a:cs typeface="Arial" pitchFamily="34" charset="0"/>
              </a:rPr>
              <a:t>وهناك العديد من الخطوات اللازمة لكي يتم عمل عمود بياني وهي كما يلي:</a:t>
            </a:r>
          </a:p>
          <a:p>
            <a:pPr lvl="0" algn="ctr" eaLnBrk="0" fontAlgn="base" hangingPunct="0">
              <a:spcBef>
                <a:spcPct val="0"/>
              </a:spcBef>
              <a:spcAft>
                <a:spcPct val="0"/>
              </a:spcAft>
            </a:pPr>
            <a:endParaRPr lang="en-US" b="1" dirty="0" smtClean="0">
              <a:solidFill>
                <a:srgbClr val="003300"/>
              </a:solidFill>
              <a:effectLst>
                <a:glow rad="635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lang="ar-SA" b="1" dirty="0" smtClean="0">
                <a:solidFill>
                  <a:schemeClr val="tx1">
                    <a:lumMod val="95000"/>
                    <a:lumOff val="5000"/>
                  </a:schemeClr>
                </a:solidFill>
                <a:latin typeface="Arial" pitchFamily="34" charset="0"/>
                <a:ea typeface="Calibri" pitchFamily="34" charset="0"/>
                <a:cs typeface="Arial" pitchFamily="34" charset="0"/>
              </a:rPr>
              <a:t>1-جمع البيانات الإحصائية من حيث اختيارها وتحديد الظاهرة</a:t>
            </a:r>
          </a:p>
          <a:p>
            <a:pPr lvl="0" algn="ctr" eaLnBrk="0" fontAlgn="base" hangingPunct="0">
              <a:spcBef>
                <a:spcPct val="0"/>
              </a:spcBef>
              <a:spcAft>
                <a:spcPct val="0"/>
              </a:spcAf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pPr>
            <a:r>
              <a:rPr lang="ar-SA" b="1" dirty="0" smtClean="0">
                <a:solidFill>
                  <a:schemeClr val="tx1">
                    <a:lumMod val="95000"/>
                    <a:lumOff val="5000"/>
                  </a:schemeClr>
                </a:solidFill>
                <a:latin typeface="Arial" pitchFamily="34" charset="0"/>
                <a:ea typeface="Calibri" pitchFamily="34" charset="0"/>
                <a:cs typeface="Arial" pitchFamily="34" charset="0"/>
              </a:rPr>
              <a:t>2-انتقاء وحدة القياس وتحديدها </a:t>
            </a:r>
          </a:p>
          <a:p>
            <a:pPr lvl="0" algn="ctr" eaLnBrk="0" fontAlgn="base" hangingPunct="0">
              <a:spcBef>
                <a:spcPct val="0"/>
              </a:spcBef>
              <a:spcAft>
                <a:spcPct val="0"/>
              </a:spcAf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pPr>
            <a:r>
              <a:rPr lang="ar-SA" b="1" dirty="0" smtClean="0">
                <a:solidFill>
                  <a:schemeClr val="tx1">
                    <a:lumMod val="95000"/>
                    <a:lumOff val="5000"/>
                  </a:schemeClr>
                </a:solidFill>
                <a:latin typeface="Arial" pitchFamily="34" charset="0"/>
                <a:ea typeface="Calibri" pitchFamily="34" charset="0"/>
                <a:cs typeface="Arial" pitchFamily="34" charset="0"/>
              </a:rPr>
              <a:t>3-يمكن أن تكون أكبر وأصغر كميات في بيانات المجموعة </a:t>
            </a:r>
          </a:p>
          <a:p>
            <a:pPr lvl="0" algn="ctr" eaLnBrk="0" fontAlgn="base" hangingPunct="0">
              <a:spcBef>
                <a:spcPct val="0"/>
              </a:spcBef>
              <a:spcAft>
                <a:spcPct val="0"/>
              </a:spcAf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pPr>
            <a:r>
              <a:rPr lang="ar-SA" b="1" dirty="0" smtClean="0">
                <a:solidFill>
                  <a:schemeClr val="tx1">
                    <a:lumMod val="95000"/>
                    <a:lumOff val="5000"/>
                  </a:schemeClr>
                </a:solidFill>
                <a:latin typeface="Arial" pitchFamily="34" charset="0"/>
                <a:ea typeface="Calibri" pitchFamily="34" charset="0"/>
                <a:cs typeface="Arial" pitchFamily="34" charset="0"/>
              </a:rPr>
              <a:t>4-الرموز ويراعي أن تكون بسيطة وواضحة</a:t>
            </a:r>
          </a:p>
          <a:p>
            <a:pPr lvl="0" algn="ctr" eaLnBrk="0" fontAlgn="base" hangingPunct="0">
              <a:spcBef>
                <a:spcPct val="0"/>
              </a:spcBef>
              <a:spcAft>
                <a:spcPct val="0"/>
              </a:spcAf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pPr>
            <a:r>
              <a:rPr lang="ar-SA" b="1" dirty="0" smtClean="0">
                <a:solidFill>
                  <a:schemeClr val="tx1">
                    <a:lumMod val="95000"/>
                    <a:lumOff val="5000"/>
                  </a:schemeClr>
                </a:solidFill>
                <a:latin typeface="Arial" pitchFamily="34" charset="0"/>
                <a:ea typeface="Calibri" pitchFamily="34" charset="0"/>
                <a:cs typeface="Arial" pitchFamily="34" charset="0"/>
              </a:rPr>
              <a:t>5-المفتاح ويوجد أسفل العمود يساراً ويشمل كل </a:t>
            </a:r>
            <a:r>
              <a:rPr lang="ar-SA" b="1" dirty="0" err="1" smtClean="0">
                <a:solidFill>
                  <a:schemeClr val="tx1">
                    <a:lumMod val="95000"/>
                    <a:lumOff val="5000"/>
                  </a:schemeClr>
                </a:solidFill>
                <a:latin typeface="Arial" pitchFamily="34" charset="0"/>
                <a:ea typeface="Calibri" pitchFamily="34" charset="0"/>
                <a:cs typeface="Arial" pitchFamily="34" charset="0"/>
              </a:rPr>
              <a:t>شئ</a:t>
            </a:r>
            <a:r>
              <a:rPr lang="ar-SA" b="1" dirty="0" smtClean="0">
                <a:solidFill>
                  <a:schemeClr val="tx1">
                    <a:lumMod val="95000"/>
                    <a:lumOff val="5000"/>
                  </a:schemeClr>
                </a:solidFill>
                <a:latin typeface="Arial" pitchFamily="34" charset="0"/>
                <a:ea typeface="Calibri" pitchFamily="34" charset="0"/>
                <a:cs typeface="Arial" pitchFamily="34" charset="0"/>
              </a:rPr>
              <a:t> يتصل بقراءة العمود</a:t>
            </a:r>
          </a:p>
          <a:p>
            <a:pPr lvl="0" algn="ctr" eaLnBrk="0" fontAlgn="base" hangingPunct="0">
              <a:spcBef>
                <a:spcPct val="0"/>
              </a:spcBef>
              <a:spcAft>
                <a:spcPct val="0"/>
              </a:spcAf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pPr>
            <a:r>
              <a:rPr lang="ar-SA" b="1" dirty="0" smtClean="0">
                <a:solidFill>
                  <a:schemeClr val="tx1">
                    <a:lumMod val="95000"/>
                    <a:lumOff val="5000"/>
                  </a:schemeClr>
                </a:solidFill>
                <a:latin typeface="Arial" pitchFamily="34" charset="0"/>
                <a:ea typeface="Calibri" pitchFamily="34" charset="0"/>
                <a:cs typeface="Arial" pitchFamily="34" charset="0"/>
              </a:rPr>
              <a:t>6- العنوان ويكون أسفل الرسم دقيقاً في عباراته وكلماته دالاً على محتواه</a:t>
            </a:r>
            <a:endParaRPr lang="en-US" b="1" dirty="0" smtClean="0">
              <a:solidFill>
                <a:schemeClr val="tx1">
                  <a:lumMod val="95000"/>
                  <a:lumOff val="5000"/>
                </a:schemeClr>
              </a:solidFill>
              <a:latin typeface="Arial" pitchFamily="34" charset="0"/>
              <a:cs typeface="Arial" pitchFamily="34" charset="0"/>
            </a:endParaRPr>
          </a:p>
          <a:p>
            <a:pPr lvl="0" algn="ctr" rtl="0" eaLnBrk="0" fontAlgn="base" hangingPunct="0">
              <a:spcBef>
                <a:spcPct val="0"/>
              </a:spcBef>
              <a:spcAft>
                <a:spcPct val="0"/>
              </a:spcAft>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ox(in)">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ox(in)">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box(in)">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checkerboard(across)">
                                      <p:cBhvr>
                                        <p:cTn id="3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714348" y="214290"/>
            <a:ext cx="792961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glow rad="101600">
                    <a:schemeClr val="accent2">
                      <a:satMod val="175000"/>
                      <a:alpha val="40000"/>
                    </a:schemeClr>
                  </a:glow>
                  <a:outerShdw blurRad="38100" dist="38100" dir="2700000" algn="tl">
                    <a:srgbClr val="000000">
                      <a:alpha val="43137"/>
                    </a:srgbClr>
                  </a:outerShdw>
                </a:effectLst>
                <a:latin typeface="Arial" pitchFamily="34" charset="0"/>
                <a:ea typeface="Calibri" pitchFamily="34" charset="0"/>
                <a:cs typeface="Arial" pitchFamily="34" charset="0"/>
              </a:rPr>
              <a:t>الرسوم التعليمية: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glow rad="101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تساعد الرسوم التعليمية في تحويل المحتوى اللفظي إلى محتوى بصري واختصاره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وذلك للتقليل من اللغة اللفظية</a:t>
            </a:r>
            <a:r>
              <a:rPr kumimoji="0" lang="ar-SA" sz="2000" b="1"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سواء المكتوبة أو المسموعة ,ولتسهيل فهم المحتوى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المسموع أو المقروء في الكتب المدرسية مما يزيد من فاعلية عملية التواصل بين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المرسل والمستقبل</a:t>
            </a:r>
            <a:r>
              <a:rPr lang="ar-SA" sz="2000" b="1" dirty="0" smtClean="0">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ونظراً لأهمية الرسوم التعليمية كان من الضروري إكساب المعلمين</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مهارات قراءه هذه الرسوم وتفسيرها </a:t>
            </a:r>
            <a:r>
              <a:rPr kumimoji="0" lang="ar-SA" sz="2000" b="1"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ar-S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وكذلك إكسابهم مهارات إنتاج الرسوم بأنواعها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المختلفة ومنها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285720" y="3286124"/>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ea typeface="Calibri" pitchFamily="34" charset="0"/>
                <a:cs typeface="Arial" pitchFamily="34" charset="0"/>
              </a:rPr>
              <a:t>الرسوم التوضيحية: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توضح الملامح الرئيسية لشئ معين مثل مكونات جسم الإنسان أو أحد مكوناته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مثل القلب أو الرئة ,أو رسم يوضح مكونات التلفاز أو الحاسوب,,أو رسم يوضح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العنصر البشري الموجود في المدرسة (مدير المدرسة أو وكيل المدرسة)</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3469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amond(in)">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2" dur="500"/>
                                        <p:tgtEl>
                                          <p:spTgt spid="19459">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15" dur="500"/>
                                        <p:tgtEl>
                                          <p:spTgt spid="19459">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18" dur="500"/>
                                        <p:tgtEl>
                                          <p:spTgt spid="19459">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21" dur="500"/>
                                        <p:tgtEl>
                                          <p:spTgt spid="19459">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24" dur="500"/>
                                        <p:tgtEl>
                                          <p:spTgt spid="19459">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27" dur="500"/>
                                        <p:tgtEl>
                                          <p:spTgt spid="1945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9461">
                                            <p:txEl>
                                              <p:pRg st="0" end="0"/>
                                            </p:txEl>
                                          </p:spTgt>
                                        </p:tgtEl>
                                        <p:attrNameLst>
                                          <p:attrName>style.visibility</p:attrName>
                                        </p:attrNameLst>
                                      </p:cBhvr>
                                      <p:to>
                                        <p:strVal val="visible"/>
                                      </p:to>
                                    </p:set>
                                    <p:animEffect transition="in" filter="wedge">
                                      <p:cBhvr>
                                        <p:cTn id="32" dur="20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صورة 4" descr="mz-mz-13143.jpg"/>
          <p:cNvPicPr>
            <a:picLocks noChangeAspect="1" noChangeArrowheads="1"/>
          </p:cNvPicPr>
          <p:nvPr/>
        </p:nvPicPr>
        <p:blipFill>
          <a:blip r:embed="rId2" cstate="print"/>
          <a:srcRect/>
          <a:stretch>
            <a:fillRect/>
          </a:stretch>
        </p:blipFill>
        <p:spPr bwMode="auto">
          <a:xfrm>
            <a:off x="214282" y="0"/>
            <a:ext cx="2330358" cy="1872208"/>
          </a:xfrm>
          <a:prstGeom prst="rect">
            <a:avLst/>
          </a:prstGeom>
          <a:ln>
            <a:noFill/>
          </a:ln>
          <a:effectLst>
            <a:softEdge rad="112500"/>
          </a:effectLst>
        </p:spPr>
      </p:pic>
      <p:sp>
        <p:nvSpPr>
          <p:cNvPr id="21507" name="Rectangle 3"/>
          <p:cNvSpPr>
            <a:spLocks noChangeArrowheads="1"/>
          </p:cNvSpPr>
          <p:nvPr/>
        </p:nvSpPr>
        <p:spPr bwMode="auto">
          <a:xfrm>
            <a:off x="2952750" y="104409"/>
            <a:ext cx="5619778" cy="3170099"/>
          </a:xfrm>
          <a:prstGeom prst="rect">
            <a:avLst/>
          </a:prstGeom>
          <a:noFill/>
          <a:ln w="9525">
            <a:solidFill>
              <a:schemeClr val="bg1">
                <a:lumMod val="9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normalizeH="0" baseline="0" dirty="0" smtClean="0">
                <a:ln w="18000">
                  <a:solidFill>
                    <a:schemeClr val="accent3">
                      <a:lumMod val="60000"/>
                      <a:lumOff val="40000"/>
                    </a:schemeClr>
                  </a:solidFill>
                  <a:prstDash val="solid"/>
                  <a:miter lim="800000"/>
                </a:ln>
                <a:solidFill>
                  <a:schemeClr val="accent3">
                    <a:lumMod val="75000"/>
                  </a:schemeClr>
                </a:solidFill>
                <a:effectLst>
                  <a:outerShdw blurRad="25500" dist="23000" dir="7020000" algn="tl">
                    <a:srgbClr val="000000">
                      <a:alpha val="50000"/>
                    </a:srgbClr>
                  </a:outerShdw>
                </a:effectLst>
                <a:latin typeface="Arial" pitchFamily="34" charset="0"/>
                <a:ea typeface="Calibri" pitchFamily="34" charset="0"/>
                <a:cs typeface="Arial" pitchFamily="34" charset="0"/>
              </a:rPr>
              <a:t>-الرسوم الكاريكاتيرية:</a:t>
            </a:r>
            <a:endParaRPr kumimoji="0" lang="en-US" sz="2800" b="1" i="0" u="none" strike="noStrike" normalizeH="0" baseline="0" dirty="0" smtClean="0">
              <a:ln w="18000">
                <a:solidFill>
                  <a:schemeClr val="accent3">
                    <a:lumMod val="60000"/>
                    <a:lumOff val="40000"/>
                  </a:schemeClr>
                </a:solidFill>
                <a:prstDash val="solid"/>
                <a:miter lim="800000"/>
              </a:ln>
              <a:solidFill>
                <a:schemeClr val="accent3">
                  <a:lumMod val="75000"/>
                </a:schemeClr>
              </a:solidFill>
              <a:effectLst>
                <a:outerShdw blurRad="25500" dist="23000" dir="7020000" algn="tl">
                  <a:srgbClr val="000000">
                    <a:alpha val="50000"/>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هي الأكثر استخداما في حياتنا ونشاهدها في الصحف والمجلات وهي تعبر عن فكره علمية أو ثقافية أو اجتماعية  مع عرضها بشكل ساخر وقد يضاف إلى الرسم تعليقاً وقد </a:t>
            </a:r>
            <a:endParaRPr lang="ar-SA" sz="2800" b="1" dirty="0" smtClean="0">
              <a:latin typeface="Arial" pitchFamily="34" charset="0"/>
              <a:ea typeface="Calibri"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يظهر بدون تعليق.</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2800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357222" y="2949238"/>
            <a:ext cx="97156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3">
                    <a:lumMod val="75000"/>
                  </a:schemeClr>
                </a:solidFill>
                <a:effectLst>
                  <a:glow rad="63500">
                    <a:schemeClr val="accent3">
                      <a:satMod val="175000"/>
                      <a:alpha val="40000"/>
                    </a:schemeClr>
                  </a:glow>
                </a:effectLst>
                <a:latin typeface="Arabic Typesetting" pitchFamily="66" charset="-78"/>
                <a:ea typeface="Calibri" pitchFamily="34" charset="0"/>
                <a:cs typeface="+mj-cs"/>
              </a:rPr>
              <a:t>مميزات الرسم الكاريكاتيري:</a:t>
            </a:r>
            <a:endParaRPr kumimoji="0" lang="en-US" sz="2800" b="1" i="0" u="none" strike="noStrike" cap="none" normalizeH="0" baseline="0" dirty="0" smtClean="0">
              <a:ln>
                <a:noFill/>
              </a:ln>
              <a:solidFill>
                <a:schemeClr val="accent3">
                  <a:lumMod val="75000"/>
                </a:schemeClr>
              </a:solidFill>
              <a:effectLst>
                <a:glow rad="63500">
                  <a:schemeClr val="accent3">
                    <a:satMod val="175000"/>
                    <a:alpha val="40000"/>
                  </a:schemeClr>
                </a:glow>
              </a:effectLst>
              <a:latin typeface="Arial"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1-يتعرض للفكرة الرئيسية التي يحاول إيصالها للقارئ ويتحاشى كثيراً من الموضوعات الفرعية</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2-اختيار شخصية مألوفة لدى جمهور القراء والتعبير عنها بالرسوم الخطية</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3-تمثل هذه الشخصية نمطاً سائداً يمكن التعرف عليه بسرعة وفهم</a:t>
            </a:r>
            <a:r>
              <a:rPr kumimoji="0" lang="ar-SA" sz="2000" b="1" i="0" u="none" strike="noStrike" cap="none" normalizeH="0" dirty="0" smtClean="0">
                <a:ln>
                  <a:noFill/>
                </a:ln>
                <a:solidFill>
                  <a:schemeClr val="tx1"/>
                </a:solidFill>
                <a:effectLst/>
                <a:latin typeface="Arabic Typesetting" pitchFamily="66" charset="-78"/>
                <a:ea typeface="Calibri" pitchFamily="34" charset="0"/>
                <a:cs typeface="+mj-cs"/>
              </a:rPr>
              <a:t> </a:t>
            </a: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صفاته وخصائصه وما يرمز إليه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مثل شخصية ابن البلد أو العربي أو الفلاح</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4-يسهل التفاهم عن طريق الكاريكاتير وتوصيل الفكرة التي قد يحتاج التفكير عنها إلى كتابة مقال طويل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أو التحدث عنها لفترة من الوقت , فهي بذلك تختصر الزمن</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Calibri" pitchFamily="34" charset="0"/>
                <a:cs typeface="+mj-cs"/>
              </a:rPr>
              <a:t>5-تعبر أحياناً عن موضوع طويل في عدة إطارات متتالية يتناول كل أطار كاريكاتير يبين أحد عناصر الموضوع</a:t>
            </a:r>
            <a:endParaRPr kumimoji="0" lang="en-US" sz="2000" b="1" i="0" u="none" strike="noStrike" cap="none" normalizeH="0" baseline="0" dirty="0" smtClean="0">
              <a:ln>
                <a:noFill/>
              </a:ln>
              <a:solidFill>
                <a:schemeClr val="tx1"/>
              </a:solidFill>
              <a:effectLst/>
              <a:latin typeface="Arial" pitchFamily="34" charset="0"/>
              <a:cs typeface="+mj-cs"/>
            </a:endParaRPr>
          </a:p>
        </p:txBody>
      </p:sp>
      <p:pic>
        <p:nvPicPr>
          <p:cNvPr id="7" name="صورة 5" descr="mz-mz-11311.jpg"/>
          <p:cNvPicPr>
            <a:picLocks noChangeAspect="1" noChangeArrowheads="1"/>
          </p:cNvPicPr>
          <p:nvPr/>
        </p:nvPicPr>
        <p:blipFill>
          <a:blip r:embed="rId3" cstate="print"/>
          <a:srcRect/>
          <a:stretch>
            <a:fillRect/>
          </a:stretch>
        </p:blipFill>
        <p:spPr bwMode="auto">
          <a:xfrm>
            <a:off x="357158" y="1785926"/>
            <a:ext cx="1857388" cy="1494456"/>
          </a:xfrm>
          <a:prstGeom prst="rect">
            <a:avLst/>
          </a:prstGeom>
          <a:ln>
            <a:noFill/>
          </a:ln>
          <a:effectLst>
            <a:softEdge rad="112500"/>
          </a:effectLst>
        </p:spPr>
      </p:pic>
    </p:spTree>
    <p:extLst>
      <p:ext uri="{BB962C8B-B14F-4D97-AF65-F5344CB8AC3E}">
        <p14:creationId xmlns:p14="http://schemas.microsoft.com/office/powerpoint/2010/main" val="2068543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edge">
                                      <p:cBhvr>
                                        <p:cTn id="12" dur="2000"/>
                                        <p:tgtEl>
                                          <p:spTgt spid="21507">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wedge">
                                      <p:cBhvr>
                                        <p:cTn id="15" dur="2000"/>
                                        <p:tgtEl>
                                          <p:spTgt spid="215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509">
                                            <p:txEl>
                                              <p:pRg st="1" end="1"/>
                                            </p:txEl>
                                          </p:spTgt>
                                        </p:tgtEl>
                                        <p:attrNameLst>
                                          <p:attrName>style.visibility</p:attrName>
                                        </p:attrNameLst>
                                      </p:cBhvr>
                                      <p:to>
                                        <p:strVal val="visible"/>
                                      </p:to>
                                    </p:set>
                                    <p:animEffect transition="in" filter="box(in)">
                                      <p:cBhvr>
                                        <p:cTn id="20" dur="500"/>
                                        <p:tgtEl>
                                          <p:spTgt spid="2150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nodeType="clickEffect">
                                  <p:stCondLst>
                                    <p:cond delay="0"/>
                                  </p:stCondLst>
                                  <p:iterate type="lt">
                                    <p:tmPct val="10000"/>
                                  </p:iterate>
                                  <p:childTnLst>
                                    <p:set>
                                      <p:cBhvr>
                                        <p:cTn id="24" dur="1" fill="hold">
                                          <p:stCondLst>
                                            <p:cond delay="0"/>
                                          </p:stCondLst>
                                        </p:cTn>
                                        <p:tgtEl>
                                          <p:spTgt spid="21509">
                                            <p:txEl>
                                              <p:pRg st="3" end="3"/>
                                            </p:txEl>
                                          </p:spTgt>
                                        </p:tgtEl>
                                        <p:attrNameLst>
                                          <p:attrName>style.visibility</p:attrName>
                                        </p:attrNameLst>
                                      </p:cBhvr>
                                      <p:to>
                                        <p:strVal val="visible"/>
                                      </p:to>
                                    </p:set>
                                    <p:animEffect transition="in" filter="fade">
                                      <p:cBhvr>
                                        <p:cTn id="25" dur="1000"/>
                                        <p:tgtEl>
                                          <p:spTgt spid="21509">
                                            <p:txEl>
                                              <p:pRg st="3" end="3"/>
                                            </p:txEl>
                                          </p:spTgt>
                                        </p:tgtEl>
                                      </p:cBhvr>
                                    </p:animEffect>
                                    <p:anim calcmode="lin" valueType="num">
                                      <p:cBhvr>
                                        <p:cTn id="26" dur="1000" fill="hold"/>
                                        <p:tgtEl>
                                          <p:spTgt spid="21509">
                                            <p:txEl>
                                              <p:pRg st="3" end="3"/>
                                            </p:txEl>
                                          </p:spTgt>
                                        </p:tgtEl>
                                        <p:attrNameLst>
                                          <p:attrName>ppt_x</p:attrName>
                                        </p:attrNameLst>
                                      </p:cBhvr>
                                      <p:tavLst>
                                        <p:tav tm="0">
                                          <p:val>
                                            <p:strVal val="#ppt_x-.1"/>
                                          </p:val>
                                        </p:tav>
                                        <p:tav tm="100000">
                                          <p:val>
                                            <p:strVal val="#ppt_x"/>
                                          </p:val>
                                        </p:tav>
                                      </p:tavLst>
                                    </p:anim>
                                    <p:anim calcmode="lin" valueType="num">
                                      <p:cBhvr>
                                        <p:cTn id="27" dur="1000" fill="hold"/>
                                        <p:tgtEl>
                                          <p:spTgt spid="215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21509">
                                            <p:txEl>
                                              <p:pRg st="5" end="5"/>
                                            </p:txEl>
                                          </p:spTgt>
                                        </p:tgtEl>
                                        <p:attrNameLst>
                                          <p:attrName>style.visibility</p:attrName>
                                        </p:attrNameLst>
                                      </p:cBhvr>
                                      <p:to>
                                        <p:strVal val="visible"/>
                                      </p:to>
                                    </p:set>
                                    <p:animEffect transition="in" filter="fade">
                                      <p:cBhvr>
                                        <p:cTn id="32" dur="1000"/>
                                        <p:tgtEl>
                                          <p:spTgt spid="21509">
                                            <p:txEl>
                                              <p:pRg st="5" end="5"/>
                                            </p:txEl>
                                          </p:spTgt>
                                        </p:tgtEl>
                                      </p:cBhvr>
                                    </p:animEffect>
                                    <p:anim calcmode="lin" valueType="num">
                                      <p:cBhvr>
                                        <p:cTn id="33" dur="1000" fill="hold"/>
                                        <p:tgtEl>
                                          <p:spTgt spid="21509">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2150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21509">
                                            <p:txEl>
                                              <p:pRg st="6" end="6"/>
                                            </p:txEl>
                                          </p:spTgt>
                                        </p:tgtEl>
                                        <p:attrNameLst>
                                          <p:attrName>style.visibility</p:attrName>
                                        </p:attrNameLst>
                                      </p:cBhvr>
                                      <p:to>
                                        <p:strVal val="visible"/>
                                      </p:to>
                                    </p:set>
                                    <p:animEffect transition="in" filter="fade">
                                      <p:cBhvr>
                                        <p:cTn id="39" dur="1000"/>
                                        <p:tgtEl>
                                          <p:spTgt spid="21509">
                                            <p:txEl>
                                              <p:pRg st="6" end="6"/>
                                            </p:txEl>
                                          </p:spTgt>
                                        </p:tgtEl>
                                      </p:cBhvr>
                                    </p:animEffect>
                                    <p:anim calcmode="lin" valueType="num">
                                      <p:cBhvr>
                                        <p:cTn id="40" dur="1000" fill="hold"/>
                                        <p:tgtEl>
                                          <p:spTgt spid="21509">
                                            <p:txEl>
                                              <p:pRg st="6" end="6"/>
                                            </p:txEl>
                                          </p:spTgt>
                                        </p:tgtEl>
                                        <p:attrNameLst>
                                          <p:attrName>ppt_x</p:attrName>
                                        </p:attrNameLst>
                                      </p:cBhvr>
                                      <p:tavLst>
                                        <p:tav tm="0">
                                          <p:val>
                                            <p:strVal val="#ppt_x-.1"/>
                                          </p:val>
                                        </p:tav>
                                        <p:tav tm="100000">
                                          <p:val>
                                            <p:strVal val="#ppt_x"/>
                                          </p:val>
                                        </p:tav>
                                      </p:tavLst>
                                    </p:anim>
                                    <p:anim calcmode="lin" valueType="num">
                                      <p:cBhvr>
                                        <p:cTn id="41" dur="1000" fill="hold"/>
                                        <p:tgtEl>
                                          <p:spTgt spid="2150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21509">
                                            <p:txEl>
                                              <p:pRg st="8" end="8"/>
                                            </p:txEl>
                                          </p:spTgt>
                                        </p:tgtEl>
                                        <p:attrNameLst>
                                          <p:attrName>style.visibility</p:attrName>
                                        </p:attrNameLst>
                                      </p:cBhvr>
                                      <p:to>
                                        <p:strVal val="visible"/>
                                      </p:to>
                                    </p:set>
                                    <p:animEffect transition="in" filter="fade">
                                      <p:cBhvr>
                                        <p:cTn id="46" dur="1000"/>
                                        <p:tgtEl>
                                          <p:spTgt spid="21509">
                                            <p:txEl>
                                              <p:pRg st="8" end="8"/>
                                            </p:txEl>
                                          </p:spTgt>
                                        </p:tgtEl>
                                      </p:cBhvr>
                                    </p:animEffect>
                                    <p:anim calcmode="lin" valueType="num">
                                      <p:cBhvr>
                                        <p:cTn id="47" dur="1000" fill="hold"/>
                                        <p:tgtEl>
                                          <p:spTgt spid="21509">
                                            <p:txEl>
                                              <p:pRg st="8" end="8"/>
                                            </p:txEl>
                                          </p:spTgt>
                                        </p:tgtEl>
                                        <p:attrNameLst>
                                          <p:attrName>ppt_x</p:attrName>
                                        </p:attrNameLst>
                                      </p:cBhvr>
                                      <p:tavLst>
                                        <p:tav tm="0">
                                          <p:val>
                                            <p:strVal val="#ppt_x-.1"/>
                                          </p:val>
                                        </p:tav>
                                        <p:tav tm="100000">
                                          <p:val>
                                            <p:strVal val="#ppt_x"/>
                                          </p:val>
                                        </p:tav>
                                      </p:tavLst>
                                    </p:anim>
                                    <p:anim calcmode="lin" valueType="num">
                                      <p:cBhvr>
                                        <p:cTn id="48" dur="1000" fill="hold"/>
                                        <p:tgtEl>
                                          <p:spTgt spid="21509">
                                            <p:txEl>
                                              <p:pRg st="8" end="8"/>
                                            </p:txEl>
                                          </p:spTgt>
                                        </p:tgtEl>
                                        <p:attrNameLst>
                                          <p:attrName>ppt_y</p:attrName>
                                        </p:attrNameLst>
                                      </p:cBhvr>
                                      <p:tavLst>
                                        <p:tav tm="0">
                                          <p:val>
                                            <p:strVal val="#ppt_y"/>
                                          </p:val>
                                        </p:tav>
                                        <p:tav tm="100000">
                                          <p:val>
                                            <p:strVal val="#ppt_y"/>
                                          </p:val>
                                        </p:tav>
                                      </p:tavLst>
                                    </p:anim>
                                  </p:childTnLst>
                                </p:cTn>
                              </p:par>
                              <p:par>
                                <p:cTn id="49" presetID="40" presetClass="entr" presetSubtype="0" fill="hold" nodeType="withEffect">
                                  <p:stCondLst>
                                    <p:cond delay="0"/>
                                  </p:stCondLst>
                                  <p:iterate type="lt">
                                    <p:tmPct val="10000"/>
                                  </p:iterate>
                                  <p:childTnLst>
                                    <p:set>
                                      <p:cBhvr>
                                        <p:cTn id="50" dur="1" fill="hold">
                                          <p:stCondLst>
                                            <p:cond delay="0"/>
                                          </p:stCondLst>
                                        </p:cTn>
                                        <p:tgtEl>
                                          <p:spTgt spid="21509">
                                            <p:txEl>
                                              <p:pRg st="9" end="9"/>
                                            </p:txEl>
                                          </p:spTgt>
                                        </p:tgtEl>
                                        <p:attrNameLst>
                                          <p:attrName>style.visibility</p:attrName>
                                        </p:attrNameLst>
                                      </p:cBhvr>
                                      <p:to>
                                        <p:strVal val="visible"/>
                                      </p:to>
                                    </p:set>
                                    <p:animEffect transition="in" filter="fade">
                                      <p:cBhvr>
                                        <p:cTn id="51" dur="1000"/>
                                        <p:tgtEl>
                                          <p:spTgt spid="21509">
                                            <p:txEl>
                                              <p:pRg st="9" end="9"/>
                                            </p:txEl>
                                          </p:spTgt>
                                        </p:tgtEl>
                                      </p:cBhvr>
                                    </p:animEffect>
                                    <p:anim calcmode="lin" valueType="num">
                                      <p:cBhvr>
                                        <p:cTn id="52" dur="1000" fill="hold"/>
                                        <p:tgtEl>
                                          <p:spTgt spid="21509">
                                            <p:txEl>
                                              <p:pRg st="9" end="9"/>
                                            </p:txEl>
                                          </p:spTgt>
                                        </p:tgtEl>
                                        <p:attrNameLst>
                                          <p:attrName>ppt_x</p:attrName>
                                        </p:attrNameLst>
                                      </p:cBhvr>
                                      <p:tavLst>
                                        <p:tav tm="0">
                                          <p:val>
                                            <p:strVal val="#ppt_x-.1"/>
                                          </p:val>
                                        </p:tav>
                                        <p:tav tm="100000">
                                          <p:val>
                                            <p:strVal val="#ppt_x"/>
                                          </p:val>
                                        </p:tav>
                                      </p:tavLst>
                                    </p:anim>
                                    <p:anim calcmode="lin" valueType="num">
                                      <p:cBhvr>
                                        <p:cTn id="53" dur="1000" fill="hold"/>
                                        <p:tgtEl>
                                          <p:spTgt spid="2150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nodeType="clickEffect">
                                  <p:stCondLst>
                                    <p:cond delay="0"/>
                                  </p:stCondLst>
                                  <p:iterate type="lt">
                                    <p:tmPct val="10000"/>
                                  </p:iterate>
                                  <p:childTnLst>
                                    <p:set>
                                      <p:cBhvr>
                                        <p:cTn id="57" dur="1" fill="hold">
                                          <p:stCondLst>
                                            <p:cond delay="0"/>
                                          </p:stCondLst>
                                        </p:cTn>
                                        <p:tgtEl>
                                          <p:spTgt spid="21509">
                                            <p:txEl>
                                              <p:pRg st="11" end="11"/>
                                            </p:txEl>
                                          </p:spTgt>
                                        </p:tgtEl>
                                        <p:attrNameLst>
                                          <p:attrName>style.visibility</p:attrName>
                                        </p:attrNameLst>
                                      </p:cBhvr>
                                      <p:to>
                                        <p:strVal val="visible"/>
                                      </p:to>
                                    </p:set>
                                    <p:animEffect transition="in" filter="fade">
                                      <p:cBhvr>
                                        <p:cTn id="58" dur="1000"/>
                                        <p:tgtEl>
                                          <p:spTgt spid="21509">
                                            <p:txEl>
                                              <p:pRg st="11" end="11"/>
                                            </p:txEl>
                                          </p:spTgt>
                                        </p:tgtEl>
                                      </p:cBhvr>
                                    </p:animEffect>
                                    <p:anim calcmode="lin" valueType="num">
                                      <p:cBhvr>
                                        <p:cTn id="59" dur="1000" fill="hold"/>
                                        <p:tgtEl>
                                          <p:spTgt spid="21509">
                                            <p:txEl>
                                              <p:pRg st="11" end="11"/>
                                            </p:txEl>
                                          </p:spTgt>
                                        </p:tgtEl>
                                        <p:attrNameLst>
                                          <p:attrName>ppt_x</p:attrName>
                                        </p:attrNameLst>
                                      </p:cBhvr>
                                      <p:tavLst>
                                        <p:tav tm="0">
                                          <p:val>
                                            <p:strVal val="#ppt_x-.1"/>
                                          </p:val>
                                        </p:tav>
                                        <p:tav tm="100000">
                                          <p:val>
                                            <p:strVal val="#ppt_x"/>
                                          </p:val>
                                        </p:tav>
                                      </p:tavLst>
                                    </p:anim>
                                    <p:anim calcmode="lin" valueType="num">
                                      <p:cBhvr>
                                        <p:cTn id="60" dur="1000" fill="hold"/>
                                        <p:tgtEl>
                                          <p:spTgt spid="2150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636838" algn="ctr"/>
                <a:tab pos="5273675" algn="r"/>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7" name="Picture 26" descr="شعار.bmp"/>
          <p:cNvPicPr>
            <a:picLocks noChangeAspect="1"/>
          </p:cNvPicPr>
          <p:nvPr/>
        </p:nvPicPr>
        <p:blipFill>
          <a:blip r:embed="rId2" cstate="print"/>
          <a:stretch>
            <a:fillRect/>
          </a:stretch>
        </p:blipFill>
        <p:spPr>
          <a:xfrm>
            <a:off x="92667" y="702267"/>
            <a:ext cx="516933" cy="516933"/>
          </a:xfrm>
          <a:prstGeom prst="rect">
            <a:avLst/>
          </a:prstGeom>
          <a:ln>
            <a:noFill/>
          </a:ln>
          <a:effectLst/>
        </p:spPr>
      </p:pic>
      <p:sp>
        <p:nvSpPr>
          <p:cNvPr id="28" name="TextBox 27"/>
          <p:cNvSpPr txBox="1"/>
          <p:nvPr/>
        </p:nvSpPr>
        <p:spPr>
          <a:xfrm>
            <a:off x="152400" y="1062443"/>
            <a:ext cx="457200" cy="5078313"/>
          </a:xfrm>
          <a:prstGeom prst="rect">
            <a:avLst/>
          </a:prstGeom>
          <a:noFill/>
        </p:spPr>
        <p:txBody>
          <a:bodyPr vert="horz" wrap="square" rtlCol="1">
            <a:spAutoFit/>
          </a:bodyPr>
          <a:lstStyle/>
          <a:p>
            <a:pPr algn="ctr">
              <a:lnSpc>
                <a:spcPct val="150000"/>
              </a:lnSpc>
            </a:pP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br>
              <a:rPr lang="en-US" b="1" spc="600" dirty="0" smtClean="0">
                <a:solidFill>
                  <a:schemeClr val="bg1">
                    <a:lumMod val="75000"/>
                  </a:schemeClr>
                </a:solidFill>
              </a:rPr>
            </a:br>
            <a:r>
              <a:rPr lang="en-US" b="1" spc="600" dirty="0" smtClean="0">
                <a:solidFill>
                  <a:schemeClr val="bg1">
                    <a:lumMod val="75000"/>
                  </a:schemeClr>
                </a:solidFill>
              </a:rPr>
              <a:t>*</a:t>
            </a:r>
            <a:endParaRPr lang="ar-SA" b="1" spc="600" dirty="0">
              <a:solidFill>
                <a:schemeClr val="bg1">
                  <a:lumMod val="75000"/>
                </a:schemeClr>
              </a:solidFill>
            </a:endParaRPr>
          </a:p>
        </p:txBody>
      </p:sp>
      <p:sp>
        <p:nvSpPr>
          <p:cNvPr id="34" name="Round Diagonal Corner Rectangle 33"/>
          <p:cNvSpPr/>
          <p:nvPr/>
        </p:nvSpPr>
        <p:spPr>
          <a:xfrm>
            <a:off x="2143108" y="214290"/>
            <a:ext cx="6478308" cy="599026"/>
          </a:xfrm>
          <a:prstGeom prst="round2DiagRect">
            <a:avLst>
              <a:gd name="adj1" fmla="val 50000"/>
              <a:gd name="adj2" fmla="val 0"/>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sz="1400" dirty="0">
              <a:solidFill>
                <a:srgbClr val="C00000"/>
              </a:solidFill>
            </a:endParaRPr>
          </a:p>
        </p:txBody>
      </p:sp>
      <p:sp>
        <p:nvSpPr>
          <p:cNvPr id="35" name="TextBox 34"/>
          <p:cNvSpPr txBox="1"/>
          <p:nvPr/>
        </p:nvSpPr>
        <p:spPr>
          <a:xfrm>
            <a:off x="2071670" y="214290"/>
            <a:ext cx="6209794" cy="461665"/>
          </a:xfrm>
          <a:prstGeom prst="rect">
            <a:avLst/>
          </a:prstGeom>
          <a:noFill/>
          <a:effectLst>
            <a:reflection blurRad="6350" stA="50000" endA="300" endPos="55000" dir="5400000" sy="-100000" algn="bl" rotWithShape="0"/>
          </a:effectLst>
        </p:spPr>
        <p:txBody>
          <a:bodyPr wrap="square" rtlCol="1">
            <a:spAutoFit/>
          </a:bodyPr>
          <a:lstStyle/>
          <a:p>
            <a:pPr lvl="0" algn="ctr"/>
            <a:r>
              <a:rPr lang="ar-SA" sz="2400" b="1" dirty="0" smtClean="0">
                <a:solidFill>
                  <a:schemeClr val="accent3">
                    <a:lumMod val="60000"/>
                    <a:lumOff val="40000"/>
                  </a:schemeClr>
                </a:solidFill>
              </a:rPr>
              <a:t>السينما التعليمية ( الافلام المتحركة ) كوسيلة تعليمية.</a:t>
            </a:r>
            <a:endParaRPr lang="en-US" sz="2400" b="1" dirty="0" smtClean="0">
              <a:solidFill>
                <a:schemeClr val="accent3">
                  <a:lumMod val="60000"/>
                  <a:lumOff val="40000"/>
                </a:schemeClr>
              </a:solidFill>
              <a:latin typeface="Arial" pitchFamily="34" charset="0"/>
              <a:ea typeface="Calibri" pitchFamily="34" charset="0"/>
              <a:cs typeface="Arial" pitchFamily="34" charset="0"/>
            </a:endParaRPr>
          </a:p>
        </p:txBody>
      </p:sp>
      <p:sp>
        <p:nvSpPr>
          <p:cNvPr id="21" name="Rectangle 4"/>
          <p:cNvSpPr>
            <a:spLocks noChangeArrowheads="1"/>
          </p:cNvSpPr>
          <p:nvPr/>
        </p:nvSpPr>
        <p:spPr bwMode="auto">
          <a:xfrm>
            <a:off x="1000100" y="1142984"/>
            <a:ext cx="769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400" b="1" dirty="0" smtClean="0">
                <a:solidFill>
                  <a:srgbClr val="002060"/>
                </a:solidFill>
              </a:rPr>
              <a:t>من الملاحظات التربوية التي كانت في الماضي وأثبتت الايام صحتها الطفل أو المتعلم ينفق اكثر وقته اليومي أما التلفزيون بشغف أكثر مما هو في دراسة ومع ذلك فهناك كثير من الفوارق بين طفل اليوم والأمس وذلك راجع الى ان الحضارة التكنولوجيه قد ألغت الحضارة القديمه وأساليبها </a:t>
            </a:r>
            <a:endParaRPr lang="en-US" sz="2400" b="1" dirty="0" smtClean="0">
              <a:solidFill>
                <a:srgbClr val="002060"/>
              </a:solidFill>
            </a:endParaRPr>
          </a:p>
          <a:p>
            <a:pPr algn="r" rtl="1"/>
            <a:r>
              <a:rPr lang="ar-SA" sz="2400" b="1" dirty="0" smtClean="0">
                <a:solidFill>
                  <a:srgbClr val="002060"/>
                </a:solidFill>
              </a:rPr>
              <a:t> </a:t>
            </a:r>
            <a:endParaRPr lang="en-US" sz="2400" b="1" dirty="0" smtClean="0">
              <a:solidFill>
                <a:srgbClr val="002060"/>
              </a:solidFill>
            </a:endParaRPr>
          </a:p>
          <a:p>
            <a:pPr algn="r" rtl="1"/>
            <a:r>
              <a:rPr lang="ar-SA" sz="2400" b="1" dirty="0" smtClean="0">
                <a:solidFill>
                  <a:srgbClr val="002060"/>
                </a:solidFill>
              </a:rPr>
              <a:t>وفي مجال المواد الاجتماعية  في الموقف التعليمية عامة ومواقف الجغرافيا خاصة تلعب السينما التعليمية دوراً لا يمكن لغيرها من الوسائل ان تقوم </a:t>
            </a:r>
            <a:r>
              <a:rPr lang="ar-SA" sz="2400" b="1" dirty="0" err="1" smtClean="0">
                <a:solidFill>
                  <a:srgbClr val="002060"/>
                </a:solidFill>
              </a:rPr>
              <a:t>به</a:t>
            </a:r>
            <a:r>
              <a:rPr lang="ar-SA" sz="2400" b="1" dirty="0" smtClean="0">
                <a:solidFill>
                  <a:srgbClr val="002060"/>
                </a:solidFill>
              </a:rPr>
              <a:t> من حيث عرض المدى الكامل للظواهر الجغرافيا كالزلزال والبراكين وانهيار الكتل الثلجية وتأثير الأمواج على الشواطئ وصخورها</a:t>
            </a:r>
            <a:endParaRPr lang="en-US" sz="2400" b="1" dirty="0" smtClean="0">
              <a:solidFill>
                <a:srgbClr val="002060"/>
              </a:solidFill>
            </a:endParaRPr>
          </a:p>
          <a:p>
            <a:pPr lvl="0" algn="r" rtl="1" fontAlgn="base">
              <a:lnSpc>
                <a:spcPct val="150000"/>
              </a:lnSpc>
              <a:spcBef>
                <a:spcPct val="0"/>
              </a:spcBef>
              <a:spcAft>
                <a:spcPct val="0"/>
              </a:spcAft>
            </a:pPr>
            <a:endParaRPr lang="en-US" sz="2400" b="1" dirty="0" smtClean="0">
              <a:solidFill>
                <a:srgbClr val="002060"/>
              </a:solidFill>
              <a:latin typeface="Arial" pitchFamily="34" charset="0"/>
              <a:cs typeface="Arial" pitchFamily="34" charset="0"/>
            </a:endParaRPr>
          </a:p>
          <a:p>
            <a:pPr lvl="0" algn="r" rtl="1" fontAlgn="base">
              <a:lnSpc>
                <a:spcPct val="150000"/>
              </a:lnSpc>
              <a:spcBef>
                <a:spcPct val="0"/>
              </a:spcBef>
              <a:spcAft>
                <a:spcPct val="0"/>
              </a:spcAft>
            </a:pPr>
            <a:endParaRPr lang="en-US" sz="2400" b="1" dirty="0" smtClean="0">
              <a:solidFill>
                <a:schemeClr val="tx2">
                  <a:lumMod val="75000"/>
                </a:schemeClr>
              </a:solidFill>
              <a:latin typeface="Arial" pitchFamily="34" charset="0"/>
              <a:cs typeface="Arial" pitchFamily="34" charset="0"/>
            </a:endParaRPr>
          </a:p>
        </p:txBody>
      </p:sp>
      <p:pic>
        <p:nvPicPr>
          <p:cNvPr id="39" name="Picture 38" descr="92.png"/>
          <p:cNvPicPr>
            <a:picLocks noChangeAspect="1"/>
          </p:cNvPicPr>
          <p:nvPr/>
        </p:nvPicPr>
        <p:blipFill>
          <a:blip r:embed="rId3" cstate="print">
            <a:duotone>
              <a:prstClr val="black"/>
              <a:schemeClr val="accent4">
                <a:tint val="45000"/>
                <a:satMod val="400000"/>
              </a:schemeClr>
            </a:duotone>
            <a:lum bright="20000" contrast="30000"/>
          </a:blip>
          <a:stretch>
            <a:fillRect/>
          </a:stretch>
        </p:blipFill>
        <p:spPr>
          <a:xfrm>
            <a:off x="0" y="1676400"/>
            <a:ext cx="720597" cy="720597"/>
          </a:xfrm>
          <a:prstGeom prst="rect">
            <a:avLst/>
          </a:prstGeom>
        </p:spPr>
      </p:pic>
      <p:pic>
        <p:nvPicPr>
          <p:cNvPr id="7169" name="Picture 1" descr="C:\Users\Micro\Desktop\324_15034_6497.jpg"/>
          <p:cNvPicPr>
            <a:picLocks noChangeAspect="1" noChangeArrowheads="1"/>
          </p:cNvPicPr>
          <p:nvPr/>
        </p:nvPicPr>
        <p:blipFill>
          <a:blip r:embed="rId4" cstate="print"/>
          <a:srcRect/>
          <a:stretch>
            <a:fillRect/>
          </a:stretch>
        </p:blipFill>
        <p:spPr bwMode="auto">
          <a:xfrm>
            <a:off x="214282" y="4500570"/>
            <a:ext cx="2857520" cy="2071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ppt_x-.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Micro\Desktop\stock-photo-2359274-film-ro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ربع نص 4"/>
          <p:cNvSpPr txBox="1"/>
          <p:nvPr/>
        </p:nvSpPr>
        <p:spPr>
          <a:xfrm>
            <a:off x="0" y="1857364"/>
            <a:ext cx="9144000" cy="4154984"/>
          </a:xfrm>
          <a:prstGeom prst="rect">
            <a:avLst/>
          </a:prstGeom>
          <a:noFill/>
        </p:spPr>
        <p:txBody>
          <a:bodyPr wrap="square" rtlCol="1">
            <a:spAutoFit/>
          </a:bodyPr>
          <a:lstStyle/>
          <a:p>
            <a:pPr algn="r" rtl="1"/>
            <a:r>
              <a:rPr lang="ar-SA" sz="2400" b="1" dirty="0" smtClean="0">
                <a:solidFill>
                  <a:srgbClr val="002060"/>
                </a:solidFill>
              </a:rPr>
              <a:t> </a:t>
            </a:r>
            <a:endParaRPr lang="en-US" sz="2400" b="1" dirty="0" smtClean="0">
              <a:solidFill>
                <a:srgbClr val="002060"/>
              </a:solidFill>
            </a:endParaRPr>
          </a:p>
          <a:p>
            <a:pPr lvl="0" algn="r" rtl="1"/>
            <a:r>
              <a:rPr lang="ar-SA" sz="2400" b="1" dirty="0" smtClean="0">
                <a:solidFill>
                  <a:srgbClr val="B5455D"/>
                </a:solidFill>
              </a:rPr>
              <a:t>أ-الأفلام المصممه بخلفية معينه وغرض محدد :</a:t>
            </a:r>
          </a:p>
          <a:p>
            <a:pPr lvl="0" algn="r" rtl="1"/>
            <a:endParaRPr lang="en-US" sz="2400" b="1" dirty="0" smtClean="0">
              <a:solidFill>
                <a:srgbClr val="B5455D"/>
              </a:solidFill>
            </a:endParaRPr>
          </a:p>
          <a:p>
            <a:pPr algn="r" rtl="1"/>
            <a:r>
              <a:rPr lang="ar-SA" sz="2400" b="1" dirty="0" smtClean="0">
                <a:solidFill>
                  <a:schemeClr val="tx1">
                    <a:lumMod val="95000"/>
                    <a:lumOff val="5000"/>
                  </a:schemeClr>
                </a:solidFill>
              </a:rPr>
              <a:t>تستخدم في عملية المراجع أو إثارة اهتمام التلاميذ عند عرض درس جديد بغرض اعطاء انطباع عنه في فتره تتراوح بين 20-30 دقيقه فقط</a:t>
            </a:r>
          </a:p>
          <a:p>
            <a:pPr algn="r" rtl="1"/>
            <a:endParaRPr lang="en-US" sz="2400" b="1" dirty="0" smtClean="0">
              <a:solidFill>
                <a:srgbClr val="002060"/>
              </a:solidFill>
            </a:endParaRPr>
          </a:p>
          <a:p>
            <a:pPr algn="r" rtl="1"/>
            <a:r>
              <a:rPr lang="ar-SA" sz="2400" b="1" dirty="0" smtClean="0">
                <a:solidFill>
                  <a:srgbClr val="B5455D"/>
                </a:solidFill>
              </a:rPr>
              <a:t>ب-الأفلام التعليمية القصيرة </a:t>
            </a:r>
          </a:p>
          <a:p>
            <a:pPr algn="r" rtl="1"/>
            <a:endParaRPr lang="en-US" sz="2400" b="1" dirty="0" smtClean="0">
              <a:solidFill>
                <a:srgbClr val="B5455D"/>
              </a:solidFill>
            </a:endParaRPr>
          </a:p>
          <a:p>
            <a:pPr algn="r"/>
            <a:r>
              <a:rPr lang="ar-SA" sz="2400" b="1" dirty="0" smtClean="0">
                <a:solidFill>
                  <a:schemeClr val="tx1">
                    <a:lumMod val="95000"/>
                    <a:lumOff val="5000"/>
                  </a:schemeClr>
                </a:solidFill>
              </a:rPr>
              <a:t>وهي أكثر فائدة من النوع السابق لأنها ترتبط ارتباطا مباشرا بالموقف والمدرس </a:t>
            </a:r>
            <a:r>
              <a:rPr lang="ar-SA" sz="2400" b="1" dirty="0" err="1" smtClean="0">
                <a:solidFill>
                  <a:schemeClr val="tx1">
                    <a:lumMod val="95000"/>
                    <a:lumOff val="5000"/>
                  </a:schemeClr>
                </a:solidFill>
              </a:rPr>
              <a:t>ا</a:t>
            </a:r>
            <a:endParaRPr lang="ar-SA" sz="2400" b="1" dirty="0" smtClean="0">
              <a:solidFill>
                <a:schemeClr val="tx1">
                  <a:lumMod val="95000"/>
                  <a:lumOff val="5000"/>
                </a:schemeClr>
              </a:solidFill>
            </a:endParaRPr>
          </a:p>
          <a:p>
            <a:pPr algn="r"/>
            <a:r>
              <a:rPr lang="ar-SA" sz="2400" b="1" dirty="0" smtClean="0">
                <a:solidFill>
                  <a:schemeClr val="tx1">
                    <a:lumMod val="95000"/>
                    <a:lumOff val="5000"/>
                  </a:schemeClr>
                </a:solidFill>
              </a:rPr>
              <a:t>و بموضوع الدرس وتشمله من أوله إلى آخره  وتعتبر تركيزاً للدرس ومركزاً </a:t>
            </a:r>
          </a:p>
          <a:p>
            <a:pPr algn="r"/>
            <a:r>
              <a:rPr lang="ar-SA" sz="2400" b="1" dirty="0" smtClean="0">
                <a:solidFill>
                  <a:schemeClr val="tx1">
                    <a:lumMod val="95000"/>
                    <a:lumOff val="5000"/>
                  </a:schemeClr>
                </a:solidFill>
              </a:rPr>
              <a:t>لإثارة العديد من الأنشطة حوله </a:t>
            </a:r>
            <a:endParaRPr lang="en-US" sz="2400" b="1" dirty="0" smtClean="0">
              <a:solidFill>
                <a:schemeClr val="tx1">
                  <a:lumMod val="95000"/>
                  <a:lumOff val="5000"/>
                </a:schemeClr>
              </a:solidFill>
            </a:endParaRPr>
          </a:p>
        </p:txBody>
      </p:sp>
      <p:sp>
        <p:nvSpPr>
          <p:cNvPr id="6" name="مستطيل 5"/>
          <p:cNvSpPr/>
          <p:nvPr/>
        </p:nvSpPr>
        <p:spPr>
          <a:xfrm>
            <a:off x="3000364" y="1428736"/>
            <a:ext cx="4011034" cy="584775"/>
          </a:xfrm>
          <a:prstGeom prst="rect">
            <a:avLst/>
          </a:prstGeom>
        </p:spPr>
        <p:txBody>
          <a:bodyPr wrap="none">
            <a:spAutoFit/>
          </a:bodyPr>
          <a:lstStyle/>
          <a:p>
            <a:r>
              <a:rPr lang="ar-SA" sz="3200" b="1" dirty="0" smtClean="0">
                <a:solidFill>
                  <a:schemeClr val="bg1">
                    <a:lumMod val="95000"/>
                  </a:schemeClr>
                </a:solidFill>
              </a:rPr>
              <a:t>أنواع الأفلام السينما التعليمية</a:t>
            </a:r>
            <a:endParaRPr lang="ar-SA" sz="3200"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p:cTn id="3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p:cTn id="4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p:cTn id="5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Micro\Desktop\filmrull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مستطيل 3"/>
          <p:cNvSpPr/>
          <p:nvPr/>
        </p:nvSpPr>
        <p:spPr>
          <a:xfrm>
            <a:off x="214282" y="357166"/>
            <a:ext cx="8643998" cy="5139869"/>
          </a:xfrm>
          <a:prstGeom prst="rect">
            <a:avLst/>
          </a:prstGeom>
        </p:spPr>
        <p:txBody>
          <a:bodyPr wrap="square">
            <a:spAutoFit/>
          </a:bodyPr>
          <a:lstStyle/>
          <a:p>
            <a:r>
              <a:rPr lang="ar-SA" sz="2400" b="1" dirty="0" smtClean="0">
                <a:solidFill>
                  <a:schemeClr val="tx1">
                    <a:lumMod val="95000"/>
                    <a:lumOff val="5000"/>
                  </a:schemeClr>
                </a:solidFill>
              </a:rPr>
              <a:t>ومهما يكن من أمر فإن الأفلام الجغرافية على اختلاف أنواعها تتفق فيما بينهما عن طريق مجموعة من المواصفات المشتركة والتي تحقق نجاحها كوسائل تعليمية :</a:t>
            </a:r>
          </a:p>
          <a:p>
            <a:endParaRPr lang="en-US" sz="2800" b="1" dirty="0" smtClean="0">
              <a:solidFill>
                <a:srgbClr val="FF0000"/>
              </a:solidFill>
            </a:endParaRPr>
          </a:p>
          <a:p>
            <a:pPr lvl="0" algn="ctr"/>
            <a:r>
              <a:rPr lang="ar-SA" sz="2800" b="1" dirty="0" smtClean="0">
                <a:solidFill>
                  <a:srgbClr val="FF3399"/>
                </a:solidFill>
              </a:rPr>
              <a:t>1- القدير الجيد .</a:t>
            </a:r>
          </a:p>
          <a:p>
            <a:pPr lvl="0" algn="ctr"/>
            <a:endParaRPr lang="en-US" sz="2800" b="1" dirty="0" smtClean="0">
              <a:solidFill>
                <a:srgbClr val="FF3399"/>
              </a:solidFill>
            </a:endParaRPr>
          </a:p>
          <a:p>
            <a:pPr lvl="0" algn="ctr"/>
            <a:r>
              <a:rPr lang="ar-SA" sz="2800" b="1" dirty="0" smtClean="0">
                <a:solidFill>
                  <a:srgbClr val="FF3399"/>
                </a:solidFill>
              </a:rPr>
              <a:t>2- الأثر ومدى استمراره .</a:t>
            </a:r>
          </a:p>
          <a:p>
            <a:pPr lvl="0" algn="ctr"/>
            <a:endParaRPr lang="en-US" sz="2800" b="1" dirty="0" smtClean="0">
              <a:solidFill>
                <a:srgbClr val="FF3399"/>
              </a:solidFill>
            </a:endParaRPr>
          </a:p>
          <a:p>
            <a:pPr lvl="0" algn="ctr"/>
            <a:r>
              <a:rPr lang="ar-SA" sz="2800" b="1" dirty="0" smtClean="0">
                <a:solidFill>
                  <a:srgbClr val="FF3399"/>
                </a:solidFill>
              </a:rPr>
              <a:t>3- بساطة الأفلام .</a:t>
            </a:r>
          </a:p>
          <a:p>
            <a:pPr lvl="0" algn="ctr"/>
            <a:endParaRPr lang="en-US" sz="2800" b="1" dirty="0" smtClean="0">
              <a:solidFill>
                <a:srgbClr val="FF3399"/>
              </a:solidFill>
            </a:endParaRPr>
          </a:p>
          <a:p>
            <a:pPr lvl="0" algn="ctr"/>
            <a:r>
              <a:rPr lang="ar-SA" sz="2800" b="1" dirty="0" smtClean="0">
                <a:solidFill>
                  <a:srgbClr val="FF3399"/>
                </a:solidFill>
              </a:rPr>
              <a:t>4- جذب ميل واهتمام المتعلم.</a:t>
            </a:r>
          </a:p>
          <a:p>
            <a:pPr lvl="0" algn="ctr"/>
            <a:endParaRPr lang="en-US" sz="2800" b="1" dirty="0" smtClean="0">
              <a:solidFill>
                <a:srgbClr val="FF3399"/>
              </a:solidFill>
            </a:endParaRPr>
          </a:p>
          <a:p>
            <a:pPr algn="ctr"/>
            <a:r>
              <a:rPr lang="ar-SA" sz="2800" b="1" dirty="0" smtClean="0">
                <a:solidFill>
                  <a:srgbClr val="FF3399"/>
                </a:solidFill>
              </a:rPr>
              <a:t>5- مساعده المعلم على كثرة التساؤلات وفتح </a:t>
            </a:r>
            <a:endParaRPr lang="ar-SA" sz="2800" dirty="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 calcmode="lin" valueType="num">
                                      <p:cBhvr additive="base">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 calcmode="lin" valueType="num">
                                      <p:cBhvr additive="base">
                                        <p:cTn id="3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bridport.co.uk/wp-content/uploads/2013/03/movieree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0" y="428604"/>
            <a:ext cx="8715372" cy="2862322"/>
          </a:xfrm>
          <a:prstGeom prst="rect">
            <a:avLst/>
          </a:prstGeom>
        </p:spPr>
        <p:txBody>
          <a:bodyPr wrap="square">
            <a:spAutoFit/>
          </a:bodyPr>
          <a:lstStyle/>
          <a:p>
            <a:pPr algn="ctr"/>
            <a:r>
              <a:rPr lang="ar-SA" sz="2800" b="1" dirty="0" smtClean="0">
                <a:solidFill>
                  <a:srgbClr val="00B050"/>
                </a:solidFill>
              </a:rPr>
              <a:t>اعتبارات هامه في استخدام الأفلام التعليمية :</a:t>
            </a:r>
          </a:p>
          <a:p>
            <a:pPr algn="ctr"/>
            <a:r>
              <a:rPr lang="ar-SA" sz="2800" b="1" dirty="0" smtClean="0">
                <a:solidFill>
                  <a:srgbClr val="00B050"/>
                </a:solidFill>
              </a:rPr>
              <a:t>قبل عرض الفلم </a:t>
            </a:r>
          </a:p>
          <a:p>
            <a:pPr algn="ctr"/>
            <a:endParaRPr lang="en-US" sz="2800" b="1" dirty="0" smtClean="0">
              <a:solidFill>
                <a:schemeClr val="accent3">
                  <a:lumMod val="60000"/>
                  <a:lumOff val="40000"/>
                </a:schemeClr>
              </a:solidFill>
            </a:endParaRPr>
          </a:p>
          <a:p>
            <a:pPr lvl="0" algn="ctr"/>
            <a:r>
              <a:rPr lang="ar-SA" sz="2400" b="1" dirty="0" smtClean="0">
                <a:solidFill>
                  <a:srgbClr val="FF3300"/>
                </a:solidFill>
              </a:rPr>
              <a:t>1- لابد أن يراه المعلم أكثر من مرة حتى يكون على بينه من محتواه تماماً.</a:t>
            </a:r>
            <a:endParaRPr lang="en-US" sz="2400" b="1" dirty="0" smtClean="0">
              <a:solidFill>
                <a:srgbClr val="FF3300"/>
              </a:solidFill>
            </a:endParaRPr>
          </a:p>
          <a:p>
            <a:pPr lvl="0" algn="ctr"/>
            <a:r>
              <a:rPr lang="ar-SA" sz="2400" b="1" dirty="0" smtClean="0">
                <a:solidFill>
                  <a:srgbClr val="FF3300"/>
                </a:solidFill>
              </a:rPr>
              <a:t>2- التأكد من سلامة ودقة الجهاز الذي سوف يعرض عليه الفيلم.</a:t>
            </a:r>
            <a:endParaRPr lang="en-US" sz="2400" b="1" dirty="0" smtClean="0">
              <a:solidFill>
                <a:srgbClr val="FF3300"/>
              </a:solidFill>
            </a:endParaRPr>
          </a:p>
          <a:p>
            <a:pPr lvl="0" algn="ctr"/>
            <a:r>
              <a:rPr lang="ar-SA" sz="2400" b="1" dirty="0" smtClean="0">
                <a:solidFill>
                  <a:srgbClr val="FF3300"/>
                </a:solidFill>
              </a:rPr>
              <a:t>3- إعداد مكان العرض بحيث يتيح للجميع المشاهدة بوضوح وهدوء </a:t>
            </a:r>
            <a:endParaRPr lang="en-US" sz="2400" b="1" dirty="0" smtClean="0">
              <a:solidFill>
                <a:srgbClr val="FF3300"/>
              </a:solidFill>
            </a:endParaRPr>
          </a:p>
          <a:p>
            <a:pPr lvl="0" algn="ctr"/>
            <a:r>
              <a:rPr lang="ar-SA" sz="2400" b="1" dirty="0" smtClean="0">
                <a:solidFill>
                  <a:srgbClr val="FF3300"/>
                </a:solidFill>
              </a:rPr>
              <a:t>4- تقديم الفيلم في شرح موجز دقيق يسهل عملية المتابعة</a:t>
            </a:r>
            <a:endParaRPr lang="en-US" sz="2400" b="1" dirty="0" smtClean="0">
              <a:solidFill>
                <a:srgbClr val="FF3300"/>
              </a:solidFill>
            </a:endParaRPr>
          </a:p>
        </p:txBody>
      </p:sp>
      <p:sp>
        <p:nvSpPr>
          <p:cNvPr id="6" name="مستطيل 5"/>
          <p:cNvSpPr/>
          <p:nvPr/>
        </p:nvSpPr>
        <p:spPr>
          <a:xfrm>
            <a:off x="0" y="4572008"/>
            <a:ext cx="7500990" cy="1415772"/>
          </a:xfrm>
          <a:prstGeom prst="rect">
            <a:avLst/>
          </a:prstGeom>
        </p:spPr>
        <p:txBody>
          <a:bodyPr wrap="square">
            <a:spAutoFit/>
          </a:bodyPr>
          <a:lstStyle/>
          <a:p>
            <a:pPr algn="ctr"/>
            <a:r>
              <a:rPr lang="ar-SA" sz="2400" b="1" dirty="0" smtClean="0">
                <a:solidFill>
                  <a:srgbClr val="00B050"/>
                </a:solidFill>
              </a:rPr>
              <a:t>أثناء عرض الفيلم :</a:t>
            </a:r>
          </a:p>
          <a:p>
            <a:pPr algn="ctr"/>
            <a:endParaRPr lang="en-US" sz="2400" b="1" dirty="0" smtClean="0">
              <a:solidFill>
                <a:schemeClr val="accent3">
                  <a:lumMod val="60000"/>
                  <a:lumOff val="40000"/>
                </a:schemeClr>
              </a:solidFill>
            </a:endParaRPr>
          </a:p>
          <a:p>
            <a:pPr lvl="0"/>
            <a:r>
              <a:rPr lang="ar-SA" sz="2000" b="1" dirty="0" smtClean="0">
                <a:solidFill>
                  <a:srgbClr val="FF3300"/>
                </a:solidFill>
              </a:rPr>
              <a:t>1- تخير المناطق الهامة للتعليق من المعلم والتي يكون قد حددها وأثناء مشاهدته المنفردة</a:t>
            </a:r>
            <a:endParaRPr lang="en-US" sz="2000" b="1" dirty="0" smtClean="0">
              <a:solidFill>
                <a:srgbClr val="FF3300"/>
              </a:solidFill>
            </a:endParaRPr>
          </a:p>
          <a:p>
            <a:pPr lvl="0"/>
            <a:endParaRPr lang="en-US" b="1" dirty="0" smtClean="0">
              <a:solidFill>
                <a:srgbClr val="FF3300"/>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edge">
                                      <p:cBhvr>
                                        <p:cTn id="15" dur="2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edge">
                                      <p:cBhvr>
                                        <p:cTn id="20" dur="2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edge">
                                      <p:cBhvr>
                                        <p:cTn id="25" dur="20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edge">
                                      <p:cBhvr>
                                        <p:cTn id="30" dur="20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amond(in)">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edge">
                                      <p:cBhvr>
                                        <p:cTn id="4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a:spLocks noChangeArrowheads="1"/>
          </p:cNvSpPr>
          <p:nvPr/>
        </p:nvSpPr>
        <p:spPr bwMode="auto">
          <a:xfrm>
            <a:off x="1331913" y="438150"/>
            <a:ext cx="4176712" cy="830263"/>
          </a:xfrm>
          <a:prstGeom prst="rect">
            <a:avLst/>
          </a:prstGeom>
          <a:noFill/>
          <a:ln w="9525">
            <a:noFill/>
            <a:miter lim="800000"/>
            <a:headEnd/>
            <a:tailEnd/>
          </a:ln>
        </p:spPr>
        <p:txBody>
          <a:bodyPr>
            <a:spAutoFit/>
          </a:bodyPr>
          <a:lstStyle/>
          <a:p>
            <a:r>
              <a:rPr lang="ar-SA" sz="4800" dirty="0">
                <a:solidFill>
                  <a:srgbClr val="FF0000"/>
                </a:solidFill>
                <a:cs typeface="Akhbar MT" pitchFamily="2" charset="-78"/>
              </a:rPr>
              <a:t>إ</a:t>
            </a:r>
            <a:r>
              <a:rPr lang="ar-SA" sz="4800" dirty="0" smtClean="0">
                <a:solidFill>
                  <a:srgbClr val="FF0000"/>
                </a:solidFill>
                <a:cs typeface="Akhbar MT" pitchFamily="2" charset="-78"/>
              </a:rPr>
              <a:t>ذا </a:t>
            </a:r>
            <a:r>
              <a:rPr lang="ar-SA" sz="4800" dirty="0">
                <a:solidFill>
                  <a:srgbClr val="FF0000"/>
                </a:solidFill>
                <a:cs typeface="Akhbar MT" pitchFamily="2" charset="-78"/>
              </a:rPr>
              <a:t>معناها :</a:t>
            </a:r>
          </a:p>
        </p:txBody>
      </p:sp>
      <p:sp>
        <p:nvSpPr>
          <p:cNvPr id="6" name="مربع نص 5"/>
          <p:cNvSpPr txBox="1"/>
          <p:nvPr/>
        </p:nvSpPr>
        <p:spPr>
          <a:xfrm>
            <a:off x="107950" y="1196975"/>
            <a:ext cx="8640763" cy="5632311"/>
          </a:xfrm>
          <a:prstGeom prst="rect">
            <a:avLst/>
          </a:prstGeom>
          <a:noFill/>
        </p:spPr>
        <p:txBody>
          <a:bodyPr rtlCol="1">
            <a:spAutoFit/>
          </a:bodyPr>
          <a:lstStyle/>
          <a:p>
            <a:pPr algn="ctr">
              <a:defRPr/>
            </a:pPr>
            <a:r>
              <a:rPr lang="ar-SA" sz="3600" b="1" dirty="0">
                <a:solidFill>
                  <a:schemeClr val="accent2">
                    <a:lumMod val="50000"/>
                  </a:schemeClr>
                </a:solidFill>
                <a:latin typeface="Adobe نسخ Medium" pitchFamily="50" charset="-78"/>
                <a:cs typeface="Adobe نسخ Medium" pitchFamily="50" charset="-78"/>
              </a:rPr>
              <a:t>يقصد بها كل ما يسمع </a:t>
            </a:r>
            <a:r>
              <a:rPr lang="ar-SA" sz="3600" b="1" dirty="0" smtClean="0">
                <a:solidFill>
                  <a:schemeClr val="accent2">
                    <a:lumMod val="50000"/>
                  </a:schemeClr>
                </a:solidFill>
                <a:latin typeface="Adobe نسخ Medium" pitchFamily="50" charset="-78"/>
                <a:cs typeface="Adobe نسخ Medium" pitchFamily="50" charset="-78"/>
              </a:rPr>
              <a:t>أو </a:t>
            </a:r>
            <a:r>
              <a:rPr lang="ar-SA" sz="3600" b="1" dirty="0">
                <a:solidFill>
                  <a:schemeClr val="accent2">
                    <a:lumMod val="50000"/>
                  </a:schemeClr>
                </a:solidFill>
                <a:latin typeface="Adobe نسخ Medium" pitchFamily="50" charset="-78"/>
                <a:cs typeface="Adobe نسخ Medium" pitchFamily="50" charset="-78"/>
              </a:rPr>
              <a:t>يشاهد </a:t>
            </a:r>
            <a:r>
              <a:rPr lang="ar-SA" sz="3600" b="1" dirty="0" smtClean="0">
                <a:solidFill>
                  <a:schemeClr val="accent2">
                    <a:lumMod val="50000"/>
                  </a:schemeClr>
                </a:solidFill>
                <a:latin typeface="Adobe نسخ Medium" pitchFamily="50" charset="-78"/>
                <a:cs typeface="Adobe نسخ Medium" pitchFamily="50" charset="-78"/>
              </a:rPr>
              <a:t>أو يقرأ أثناء </a:t>
            </a:r>
            <a:r>
              <a:rPr lang="ar-SA" sz="3600" b="1" dirty="0">
                <a:solidFill>
                  <a:schemeClr val="accent2">
                    <a:lumMod val="50000"/>
                  </a:schemeClr>
                </a:solidFill>
                <a:latin typeface="Adobe نسخ Medium" pitchFamily="50" charset="-78"/>
                <a:cs typeface="Adobe نسخ Medium" pitchFamily="50" charset="-78"/>
              </a:rPr>
              <a:t>الدرس , ويساعد على التعلم  وتشمل : </a:t>
            </a:r>
          </a:p>
          <a:p>
            <a:pPr algn="ctr">
              <a:defRPr/>
            </a:pPr>
            <a:endParaRPr lang="ar-SA" sz="3600" b="1" dirty="0">
              <a:solidFill>
                <a:schemeClr val="accent2">
                  <a:lumMod val="50000"/>
                </a:schemeClr>
              </a:solidFill>
              <a:latin typeface="Adobe نسخ Medium" pitchFamily="50" charset="-78"/>
              <a:cs typeface="Adobe نسخ Medium" pitchFamily="50" charset="-78"/>
            </a:endParaRPr>
          </a:p>
          <a:p>
            <a:pPr algn="ctr">
              <a:defRPr/>
            </a:pPr>
            <a:r>
              <a:rPr lang="ar-SA" sz="3600" b="1" dirty="0">
                <a:solidFill>
                  <a:schemeClr val="accent2">
                    <a:lumMod val="50000"/>
                  </a:schemeClr>
                </a:solidFill>
                <a:latin typeface="Adobe نسخ Medium" pitchFamily="50" charset="-78"/>
                <a:cs typeface="Adobe نسخ Medium" pitchFamily="50" charset="-78"/>
              </a:rPr>
              <a:t>القصص و التمثيل و الرحلات والصور والسينما و الشرائح والنماذج و العينات والخرائط  والكرات  الأرضية او منضدة الرمل  والرسوم البيانية و الإذاعة والمتاحف والتلفاز .</a:t>
            </a:r>
          </a:p>
          <a:p>
            <a:pPr algn="ctr">
              <a:defRPr/>
            </a:pPr>
            <a:endParaRPr lang="ar-SA" sz="3600" b="1" dirty="0">
              <a:solidFill>
                <a:schemeClr val="accent2">
                  <a:lumMod val="50000"/>
                </a:schemeClr>
              </a:solidFill>
              <a:latin typeface="Adobe نسخ Medium" pitchFamily="50" charset="-78"/>
              <a:cs typeface="Adobe نسخ Medium" pitchFamily="50" charset="-78"/>
            </a:endParaRPr>
          </a:p>
          <a:p>
            <a:pPr algn="ctr">
              <a:defRPr/>
            </a:pPr>
            <a:r>
              <a:rPr lang="ar-SA" sz="3600" b="1" dirty="0">
                <a:solidFill>
                  <a:schemeClr val="accent2">
                    <a:lumMod val="50000"/>
                  </a:schemeClr>
                </a:solidFill>
                <a:latin typeface="Adobe نسخ Medium" pitchFamily="50" charset="-78"/>
                <a:cs typeface="Adobe نسخ Medium" pitchFamily="50" charset="-78"/>
              </a:rPr>
              <a:t>أي </a:t>
            </a:r>
            <a:r>
              <a:rPr lang="ar-SA" sz="3600" b="1" dirty="0" smtClean="0">
                <a:solidFill>
                  <a:schemeClr val="accent2">
                    <a:lumMod val="50000"/>
                  </a:schemeClr>
                </a:solidFill>
                <a:latin typeface="Adobe نسخ Medium" pitchFamily="50" charset="-78"/>
                <a:cs typeface="Adobe نسخ Medium" pitchFamily="50" charset="-78"/>
              </a:rPr>
              <a:t>أنها </a:t>
            </a:r>
            <a:r>
              <a:rPr lang="ar-SA" sz="3600" b="1" dirty="0">
                <a:solidFill>
                  <a:schemeClr val="accent2">
                    <a:lumMod val="50000"/>
                  </a:schemeClr>
                </a:solidFill>
                <a:latin typeface="Adobe نسخ Medium" pitchFamily="50" charset="-78"/>
                <a:cs typeface="Adobe نسخ Medium" pitchFamily="50" charset="-78"/>
              </a:rPr>
              <a:t>تشمل كل ما من </a:t>
            </a:r>
            <a:r>
              <a:rPr lang="ar-SA" sz="3600" b="1" dirty="0" smtClean="0">
                <a:solidFill>
                  <a:schemeClr val="accent2">
                    <a:lumMod val="50000"/>
                  </a:schemeClr>
                </a:solidFill>
                <a:latin typeface="Adobe نسخ Medium" pitchFamily="50" charset="-78"/>
                <a:cs typeface="Adobe نسخ Medium" pitchFamily="50" charset="-78"/>
              </a:rPr>
              <a:t>شأنه </a:t>
            </a:r>
            <a:r>
              <a:rPr lang="ar-SA" sz="3600" b="1" dirty="0">
                <a:solidFill>
                  <a:schemeClr val="accent2">
                    <a:lumMod val="50000"/>
                  </a:schemeClr>
                </a:solidFill>
                <a:latin typeface="Adobe نسخ Medium" pitchFamily="50" charset="-78"/>
                <a:cs typeface="Adobe نسخ Medium" pitchFamily="50" charset="-78"/>
              </a:rPr>
              <a:t>أ</a:t>
            </a:r>
            <a:r>
              <a:rPr lang="ar-SA" sz="3600" b="1" dirty="0" smtClean="0">
                <a:solidFill>
                  <a:schemeClr val="accent2">
                    <a:lumMod val="50000"/>
                  </a:schemeClr>
                </a:solidFill>
                <a:latin typeface="Adobe نسخ Medium" pitchFamily="50" charset="-78"/>
                <a:cs typeface="Adobe نسخ Medium" pitchFamily="50" charset="-78"/>
              </a:rPr>
              <a:t>ن </a:t>
            </a:r>
            <a:r>
              <a:rPr lang="ar-SA" sz="3600" b="1" dirty="0">
                <a:solidFill>
                  <a:schemeClr val="accent2">
                    <a:lumMod val="50000"/>
                  </a:schemeClr>
                </a:solidFill>
                <a:latin typeface="Adobe نسخ Medium" pitchFamily="50" charset="-78"/>
                <a:cs typeface="Adobe نسخ Medium" pitchFamily="50" charset="-78"/>
              </a:rPr>
              <a:t>يزيد من خبرات التلاميذ ويحسن من تعليمهم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gololy.com/wp-content/gallery/2012-emad-9/2012-12-25_000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مستطيل 5"/>
          <p:cNvSpPr/>
          <p:nvPr/>
        </p:nvSpPr>
        <p:spPr>
          <a:xfrm>
            <a:off x="0" y="3195459"/>
            <a:ext cx="9144000" cy="36625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ar-SA" sz="4400" b="1" dirty="0" smtClean="0">
                <a:solidFill>
                  <a:srgbClr val="00FF00"/>
                </a:solidFill>
                <a:latin typeface="Arial" pitchFamily="34" charset="0"/>
                <a:cs typeface="Arial" pitchFamily="34" charset="0"/>
              </a:rPr>
              <a:t>بعد الانتهاء من عرض الفيلم :</a:t>
            </a:r>
          </a:p>
          <a:p>
            <a:pPr algn="ctr"/>
            <a:endParaRPr lang="ar-SA" sz="2800" b="1" dirty="0" smtClean="0">
              <a:solidFill>
                <a:schemeClr val="accent3">
                  <a:lumMod val="60000"/>
                  <a:lumOff val="40000"/>
                </a:schemeClr>
              </a:solidFill>
            </a:endParaRPr>
          </a:p>
          <a:p>
            <a:pPr algn="ctr"/>
            <a:r>
              <a:rPr lang="ar-SA" sz="3200" b="1" dirty="0" smtClean="0">
                <a:solidFill>
                  <a:schemeClr val="tx1"/>
                </a:solidFill>
              </a:rPr>
              <a:t>1-يعاد إلى بكرته الأصلية ثم يوضح داخل العلبة الخاصة </a:t>
            </a:r>
            <a:r>
              <a:rPr lang="ar-SA" sz="3200" b="1" dirty="0" err="1" smtClean="0">
                <a:solidFill>
                  <a:schemeClr val="tx1"/>
                </a:solidFill>
              </a:rPr>
              <a:t>به</a:t>
            </a:r>
            <a:r>
              <a:rPr lang="ar-SA" sz="3200" b="1" dirty="0" smtClean="0">
                <a:solidFill>
                  <a:schemeClr val="tx1"/>
                </a:solidFill>
              </a:rPr>
              <a:t> .</a:t>
            </a:r>
          </a:p>
          <a:p>
            <a:pPr algn="ctr"/>
            <a:endParaRPr lang="en-US" sz="3200" b="1" dirty="0" smtClean="0">
              <a:solidFill>
                <a:schemeClr val="tx1"/>
              </a:solidFill>
            </a:endParaRPr>
          </a:p>
          <a:p>
            <a:pPr lvl="0" algn="ctr"/>
            <a:r>
              <a:rPr lang="ar-SA" sz="3200" b="1" dirty="0" smtClean="0">
                <a:solidFill>
                  <a:schemeClr val="tx1"/>
                </a:solidFill>
              </a:rPr>
              <a:t>2- يناقش المعلم تلاميذه في محتويات الفيلم ويتوثق من أنهم أصبحوا على قدرة من استيفاء المعلومات التي يريدونها أم لا .</a:t>
            </a:r>
            <a:endParaRPr lang="en-US" sz="3200" b="1" dirty="0" smtClean="0">
              <a:solidFill>
                <a:schemeClr val="tx1"/>
              </a:solidFill>
            </a:endParaRPr>
          </a:p>
          <a:p>
            <a:pPr algn="ctr"/>
            <a:endParaRPr lang="en-US" sz="32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calcmode="lin" valueType="num">
                                      <p:cBhvr additive="base">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500306"/>
            <a:ext cx="8786874" cy="3046988"/>
          </a:xfrm>
          <a:prstGeom prst="rect">
            <a:avLst/>
          </a:prstGeom>
        </p:spPr>
        <p:txBody>
          <a:bodyPr wrap="square">
            <a:spAutoFit/>
          </a:bodyPr>
          <a:lstStyle/>
          <a:p>
            <a:pPr algn="ctr"/>
            <a:r>
              <a:rPr lang="ar-SA" sz="2400" b="1" u="sng" dirty="0" smtClean="0">
                <a:solidFill>
                  <a:schemeClr val="accent3">
                    <a:lumMod val="75000"/>
                  </a:schemeClr>
                </a:solidFill>
              </a:rPr>
              <a:t>ولعل ذلك راجع إلى :</a:t>
            </a:r>
          </a:p>
          <a:p>
            <a:endParaRPr lang="en-US" sz="2400" b="1" u="sng" dirty="0" smtClean="0">
              <a:solidFill>
                <a:schemeClr val="accent3">
                  <a:lumMod val="75000"/>
                </a:schemeClr>
              </a:solidFill>
            </a:endParaRPr>
          </a:p>
          <a:p>
            <a:pPr lvl="0" algn="ctr"/>
            <a:r>
              <a:rPr lang="ar-SA" sz="2400" b="1" dirty="0" smtClean="0"/>
              <a:t>1-التغلب على الإبعاد المكانية </a:t>
            </a:r>
            <a:endParaRPr lang="en-US" sz="2400" b="1" dirty="0" smtClean="0"/>
          </a:p>
          <a:p>
            <a:pPr lvl="0" algn="ctr"/>
            <a:r>
              <a:rPr lang="ar-SA" sz="2400" b="1" dirty="0" smtClean="0"/>
              <a:t>2-التغلب على الإبعاد الزمنية</a:t>
            </a:r>
            <a:endParaRPr lang="en-US" sz="2400" b="1" dirty="0" smtClean="0"/>
          </a:p>
          <a:p>
            <a:pPr lvl="0" algn="ctr"/>
            <a:r>
              <a:rPr lang="ar-SA" sz="2400" b="1" dirty="0" smtClean="0"/>
              <a:t>3-المتبعة الفورية للحدث الجاري </a:t>
            </a:r>
            <a:endParaRPr lang="en-US" sz="2400" b="1" dirty="0" smtClean="0"/>
          </a:p>
          <a:p>
            <a:pPr lvl="0" algn="ctr"/>
            <a:r>
              <a:rPr lang="ar-SA" sz="2400" b="1" dirty="0" smtClean="0"/>
              <a:t>4-كثرة عقد اللقاءات والمناظرات والمناقشات حول الموضوعات والأفلام والأحداث </a:t>
            </a:r>
            <a:endParaRPr lang="en-US" sz="2400" b="1" dirty="0" smtClean="0"/>
          </a:p>
          <a:p>
            <a:pPr lvl="0" algn="ctr"/>
            <a:r>
              <a:rPr lang="ar-SA" sz="2400" b="1" dirty="0" smtClean="0"/>
              <a:t>5-فيما يخص التليفزيون التعليمي فإنه يمتاز عن الإذاعة في أنه يعرض الصوت مقروناً بالصورة</a:t>
            </a:r>
            <a:endParaRPr lang="en-US" sz="2400" b="1" dirty="0" smtClean="0"/>
          </a:p>
        </p:txBody>
      </p:sp>
      <p:sp>
        <p:nvSpPr>
          <p:cNvPr id="3" name="مربع نص 2"/>
          <p:cNvSpPr txBox="1"/>
          <p:nvPr/>
        </p:nvSpPr>
        <p:spPr>
          <a:xfrm>
            <a:off x="0" y="928670"/>
            <a:ext cx="8715404" cy="1200329"/>
          </a:xfrm>
          <a:prstGeom prst="rect">
            <a:avLst/>
          </a:prstGeom>
          <a:noFill/>
        </p:spPr>
        <p:txBody>
          <a:bodyPr wrap="square" rtlCol="1">
            <a:spAutoFit/>
          </a:bodyPr>
          <a:lstStyle/>
          <a:p>
            <a:pPr algn="ctr"/>
            <a:r>
              <a:rPr lang="ar-SA" sz="2400" b="1" dirty="0" smtClean="0">
                <a:solidFill>
                  <a:schemeClr val="accent3">
                    <a:lumMod val="60000"/>
                    <a:lumOff val="40000"/>
                  </a:schemeClr>
                </a:solidFill>
              </a:rPr>
              <a:t>ووثيق الصلة بالسينما توجد الإذاعة والتلفاز وهما يعتبران من اهم مصادر التدريس في المواد الاجتماعية ولأتقل اهميتها عن أهمية الأحداث الجاريه </a:t>
            </a:r>
            <a:endParaRPr lang="en-US" sz="2400" b="1" dirty="0" smtClean="0">
              <a:solidFill>
                <a:schemeClr val="accent3">
                  <a:lumMod val="60000"/>
                  <a:lumOff val="40000"/>
                </a:schemeClr>
              </a:solidFill>
            </a:endParaRPr>
          </a:p>
          <a:p>
            <a:pPr algn="ctr"/>
            <a:endParaRPr lang="ar-SA" sz="2400" b="1" i="1" u="sng"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ox(i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c08.arabsh.com/i/03076/fxhho5v12t0x.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مربع نص 13"/>
          <p:cNvSpPr txBox="1"/>
          <p:nvPr/>
        </p:nvSpPr>
        <p:spPr>
          <a:xfrm>
            <a:off x="0" y="0"/>
            <a:ext cx="1643042" cy="3786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p:txBody>
      </p:sp>
      <p:sp>
        <p:nvSpPr>
          <p:cNvPr id="16" name="مربع نص 15"/>
          <p:cNvSpPr txBox="1"/>
          <p:nvPr/>
        </p:nvSpPr>
        <p:spPr>
          <a:xfrm>
            <a:off x="1571604" y="3429000"/>
            <a:ext cx="128588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smtClean="0"/>
          </a:p>
          <a:p>
            <a:endParaRPr lang="ar-SA" dirty="0" smtClean="0"/>
          </a:p>
          <a:p>
            <a:endParaRPr lang="ar-SA" dirty="0" smtClean="0"/>
          </a:p>
        </p:txBody>
      </p:sp>
      <p:sp>
        <p:nvSpPr>
          <p:cNvPr id="17" name="مستطيل 16"/>
          <p:cNvSpPr/>
          <p:nvPr/>
        </p:nvSpPr>
        <p:spPr>
          <a:xfrm>
            <a:off x="3214678" y="0"/>
            <a:ext cx="3000396"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برنامج البوربوينت :</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مستطيل 17"/>
          <p:cNvSpPr/>
          <p:nvPr/>
        </p:nvSpPr>
        <p:spPr>
          <a:xfrm>
            <a:off x="0" y="500042"/>
            <a:ext cx="9144000" cy="830997"/>
          </a:xfrm>
          <a:prstGeom prst="rect">
            <a:avLst/>
          </a:prstGeom>
        </p:spPr>
        <p:txBody>
          <a:bodyPr wrap="square">
            <a:spAutoFit/>
          </a:bodyPr>
          <a:lstStyle/>
          <a:p>
            <a:r>
              <a:rPr lang="ar-SA" sz="2400" b="1" dirty="0" smtClean="0"/>
              <a:t>مايكروسوفت باوربوينت  هو احد البرامج الموفرة ضمن حزمة أو فيس وهو مخصص للعروض التقديمية حيث يوفر البرنامج مجموعة من الأدوات لإنتاج ملفات الكترونية .</a:t>
            </a:r>
            <a:endParaRPr lang="ar-SA" sz="2400" dirty="0"/>
          </a:p>
        </p:txBody>
      </p:sp>
      <p:sp>
        <p:nvSpPr>
          <p:cNvPr id="19" name="مستطيل 18"/>
          <p:cNvSpPr/>
          <p:nvPr/>
        </p:nvSpPr>
        <p:spPr>
          <a:xfrm>
            <a:off x="-571536" y="2143116"/>
            <a:ext cx="9144000"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إمكانيات ومزايا برنامج العروض التقديمية (البوربوينت):</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مستطيل 19"/>
          <p:cNvSpPr/>
          <p:nvPr/>
        </p:nvSpPr>
        <p:spPr>
          <a:xfrm>
            <a:off x="2949485" y="4572008"/>
            <a:ext cx="3528530" cy="400110"/>
          </a:xfrm>
          <a:prstGeom prst="rect">
            <a:avLst/>
          </a:prstGeom>
        </p:spPr>
        <p:txBody>
          <a:bodyPr wrap="none">
            <a:spAutoFit/>
          </a:bodyPr>
          <a:lstStyle/>
          <a:p>
            <a:r>
              <a:rPr lang="ar-SA" sz="2000" b="1" dirty="0" smtClean="0"/>
              <a:t>3-توفير خيارات متعددة لطباعة الشرائح </a:t>
            </a:r>
            <a:endParaRPr lang="ar-SA" sz="2000" dirty="0"/>
          </a:p>
        </p:txBody>
      </p:sp>
      <p:sp>
        <p:nvSpPr>
          <p:cNvPr id="21" name="مستطيل 20"/>
          <p:cNvSpPr/>
          <p:nvPr/>
        </p:nvSpPr>
        <p:spPr>
          <a:xfrm>
            <a:off x="1785918" y="3357562"/>
            <a:ext cx="4572000" cy="707886"/>
          </a:xfrm>
          <a:prstGeom prst="rect">
            <a:avLst/>
          </a:prstGeom>
        </p:spPr>
        <p:txBody>
          <a:bodyPr>
            <a:spAutoFit/>
          </a:bodyPr>
          <a:lstStyle/>
          <a:p>
            <a:r>
              <a:rPr lang="ar-SA" sz="2000" b="1" dirty="0" smtClean="0"/>
              <a:t>1-سهولة إضافة وحذف الشرائح .</a:t>
            </a:r>
            <a:r>
              <a:rPr lang="en-US" sz="2000" b="1" dirty="0" smtClean="0"/>
              <a:t/>
            </a:r>
            <a:br>
              <a:rPr lang="en-US" sz="2000" b="1" dirty="0" smtClean="0"/>
            </a:br>
            <a:endParaRPr lang="ar-SA" sz="2000" dirty="0"/>
          </a:p>
        </p:txBody>
      </p:sp>
      <p:sp>
        <p:nvSpPr>
          <p:cNvPr id="22" name="مستطيل 21"/>
          <p:cNvSpPr/>
          <p:nvPr/>
        </p:nvSpPr>
        <p:spPr>
          <a:xfrm>
            <a:off x="2871636" y="3929066"/>
            <a:ext cx="3608680" cy="400110"/>
          </a:xfrm>
          <a:prstGeom prst="rect">
            <a:avLst/>
          </a:prstGeom>
        </p:spPr>
        <p:txBody>
          <a:bodyPr wrap="none">
            <a:spAutoFit/>
          </a:bodyPr>
          <a:lstStyle/>
          <a:p>
            <a:r>
              <a:rPr lang="ar-SA" sz="2000" b="1" dirty="0" smtClean="0"/>
              <a:t>2-سهولة حفظ واسترجاع شرائح العرض </a:t>
            </a:r>
            <a:endParaRPr lang="ar-SA" sz="2000" dirty="0"/>
          </a:p>
        </p:txBody>
      </p:sp>
      <p:sp>
        <p:nvSpPr>
          <p:cNvPr id="23" name="مستطيل 22"/>
          <p:cNvSpPr/>
          <p:nvPr/>
        </p:nvSpPr>
        <p:spPr>
          <a:xfrm>
            <a:off x="2092438" y="5143512"/>
            <a:ext cx="4945585" cy="400110"/>
          </a:xfrm>
          <a:prstGeom prst="rect">
            <a:avLst/>
          </a:prstGeom>
        </p:spPr>
        <p:txBody>
          <a:bodyPr wrap="none">
            <a:spAutoFit/>
          </a:bodyPr>
          <a:lstStyle/>
          <a:p>
            <a:r>
              <a:rPr lang="ar-SA" sz="2000" b="1" dirty="0" smtClean="0"/>
              <a:t>4-يوفر العديد من الرسوم التي يمكن إضافتها إلى الشرائح </a:t>
            </a:r>
            <a:endParaRPr lang="ar-SA" sz="2000" dirty="0"/>
          </a:p>
        </p:txBody>
      </p:sp>
      <p:sp>
        <p:nvSpPr>
          <p:cNvPr id="24" name="مستطيل 23"/>
          <p:cNvSpPr/>
          <p:nvPr/>
        </p:nvSpPr>
        <p:spPr>
          <a:xfrm>
            <a:off x="2534587" y="5857892"/>
            <a:ext cx="4180953" cy="400110"/>
          </a:xfrm>
          <a:prstGeom prst="rect">
            <a:avLst/>
          </a:prstGeom>
        </p:spPr>
        <p:txBody>
          <a:bodyPr wrap="none">
            <a:spAutoFit/>
          </a:bodyPr>
          <a:lstStyle/>
          <a:p>
            <a:r>
              <a:rPr lang="ar-SA" sz="2000" b="1" dirty="0" smtClean="0"/>
              <a:t>5-إمكانية عرض البيانات على شكل رسوم بيانية </a:t>
            </a:r>
            <a:endParaRPr lang="ar-SA" sz="2000" dirty="0"/>
          </a:p>
        </p:txBody>
      </p:sp>
    </p:spTree>
    <p:extLst>
      <p:ext uri="{BB962C8B-B14F-4D97-AF65-F5344CB8AC3E}">
        <p14:creationId xmlns:p14="http://schemas.microsoft.com/office/powerpoint/2010/main" val="354661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ox(i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edge">
                                      <p:cBhvr>
                                        <p:cTn id="17" dur="20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checkerboard(across)">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heckerboard(across)">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checkerboard(across)">
                                      <p:cBhvr>
                                        <p:cTn id="4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blogs-images.forbes.com/johngreathouse/files/2012/09/PowerPoint-and-Keynote-9_12.png"/>
          <p:cNvPicPr>
            <a:picLocks noChangeAspect="1" noChangeArrowheads="1"/>
          </p:cNvPicPr>
          <p:nvPr/>
        </p:nvPicPr>
        <p:blipFill>
          <a:blip r:embed="rId2" cstate="print"/>
          <a:srcRect/>
          <a:stretch>
            <a:fillRect/>
          </a:stretch>
        </p:blipFill>
        <p:spPr bwMode="auto">
          <a:xfrm>
            <a:off x="142844" y="4929198"/>
            <a:ext cx="2286016" cy="1928802"/>
          </a:xfrm>
          <a:prstGeom prst="rect">
            <a:avLst/>
          </a:prstGeom>
          <a:noFill/>
        </p:spPr>
      </p:pic>
      <p:sp>
        <p:nvSpPr>
          <p:cNvPr id="4" name="مربع نص 3"/>
          <p:cNvSpPr txBox="1"/>
          <p:nvPr/>
        </p:nvSpPr>
        <p:spPr>
          <a:xfrm>
            <a:off x="857224" y="733147"/>
            <a:ext cx="7665242"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b="1" dirty="0" smtClean="0">
                <a:solidFill>
                  <a:srgbClr val="FF0000"/>
                </a:solidFill>
              </a:rPr>
              <a:t>مبادئ تصميم وعرض الشرائح :</a:t>
            </a:r>
          </a:p>
          <a:p>
            <a:endParaRPr lang="ar-SA" b="1" dirty="0" smtClean="0">
              <a:solidFill>
                <a:srgbClr val="FF0000"/>
              </a:solidFill>
            </a:endParaRPr>
          </a:p>
          <a:p>
            <a:pPr>
              <a:buFontTx/>
              <a:buChar char="-"/>
            </a:pPr>
            <a:r>
              <a:rPr lang="ar-SA" b="1" dirty="0" smtClean="0"/>
              <a:t>إن يتناسب المحتوى مع قدرات الطالب الاستيعابية العقلية </a:t>
            </a:r>
          </a:p>
          <a:p>
            <a:pPr>
              <a:buFontTx/>
              <a:buChar char="-"/>
            </a:pPr>
            <a:endParaRPr lang="ar-SA" b="1" dirty="0" smtClean="0"/>
          </a:p>
          <a:p>
            <a:pPr>
              <a:buFontTx/>
              <a:buChar char="-"/>
            </a:pPr>
            <a:r>
              <a:rPr lang="ar-SA" b="1" dirty="0" smtClean="0"/>
              <a:t>إن يتدرج العرض من السهل إلى الأصعب في عرض المعلومات </a:t>
            </a:r>
            <a:endParaRPr lang="ar-SA" dirty="0" smtClean="0"/>
          </a:p>
          <a:p>
            <a:pPr>
              <a:buFontTx/>
              <a:buChar char="-"/>
            </a:pPr>
            <a:endParaRPr lang="ar-SA" dirty="0" smtClean="0"/>
          </a:p>
          <a:p>
            <a:r>
              <a:rPr lang="ar-SA" b="1" dirty="0" smtClean="0"/>
              <a:t>إن يتم العرض للمعلومات بتسلسل منطقي .</a:t>
            </a:r>
          </a:p>
          <a:p>
            <a:endParaRPr lang="ar-SA" b="1" dirty="0" smtClean="0"/>
          </a:p>
          <a:p>
            <a:r>
              <a:rPr lang="ar-SA" b="1" dirty="0" smtClean="0"/>
              <a:t>إن يتخلل العرض بعض الصور والرسوم البيانية والنماذج التي تسهم في نوضح المعلومات وترسيخها </a:t>
            </a:r>
            <a:endParaRPr lang="ar-SA" dirty="0" smtClean="0"/>
          </a:p>
          <a:p>
            <a:endParaRPr lang="ar-SA" dirty="0" smtClean="0"/>
          </a:p>
          <a:p>
            <a:pPr>
              <a:buFontTx/>
              <a:buChar char="-"/>
            </a:pPr>
            <a:endParaRPr lang="ar-SA" dirty="0" smtClean="0"/>
          </a:p>
          <a:p>
            <a:endParaRPr lang="ar-SA" b="1" dirty="0" smtClean="0">
              <a:solidFill>
                <a:srgbClr val="FF0000"/>
              </a:solidFill>
            </a:endParaRPr>
          </a:p>
          <a:p>
            <a:endParaRPr lang="ar-SA" b="1" dirty="0" smtClean="0">
              <a:solidFill>
                <a:srgbClr val="FF0000"/>
              </a:solidFill>
            </a:endParaRPr>
          </a:p>
          <a:p>
            <a:endParaRPr lang="ar-SA" dirty="0"/>
          </a:p>
        </p:txBody>
      </p:sp>
      <p:pic>
        <p:nvPicPr>
          <p:cNvPr id="69636" name="Picture 4" descr="http://t1.gstatic.com/images?q=tbn:ANd9GcRp7b5S8W-c93ghRWJqxRXPDhWgZ7uqlbL2zF2Xp65JpqgPlQvk"/>
          <p:cNvPicPr>
            <a:picLocks noChangeAspect="1" noChangeArrowheads="1"/>
          </p:cNvPicPr>
          <p:nvPr/>
        </p:nvPicPr>
        <p:blipFill>
          <a:blip r:embed="rId3" cstate="print"/>
          <a:srcRect/>
          <a:stretch>
            <a:fillRect/>
          </a:stretch>
        </p:blipFill>
        <p:spPr bwMode="auto">
          <a:xfrm rot="19856442">
            <a:off x="1144595" y="1133812"/>
            <a:ext cx="1783225" cy="13512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ox(in)">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box(in)">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5b_21.jpg"/>
          <p:cNvPicPr>
            <a:picLocks noChangeAspect="1"/>
          </p:cNvPicPr>
          <p:nvPr/>
        </p:nvPicPr>
        <p:blipFill>
          <a:blip r:embed="rId2" cstate="print"/>
          <a:stretch>
            <a:fillRect/>
          </a:stretch>
        </p:blipFill>
        <p:spPr>
          <a:xfrm rot="20630787">
            <a:off x="614402" y="2420888"/>
            <a:ext cx="2808312"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3" name="Rectangle 1"/>
          <p:cNvSpPr>
            <a:spLocks noChangeArrowheads="1"/>
          </p:cNvSpPr>
          <p:nvPr/>
        </p:nvSpPr>
        <p:spPr bwMode="auto">
          <a:xfrm>
            <a:off x="285720" y="214290"/>
            <a:ext cx="8098145"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الخرائط الجغرافية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تعد الخرائط من الوسائل التعليمية الهامة التي يسهل الحصول عليها أو إنتاجها , والخريطة تمثل الواقع بدقه من حيث الشكل والمساحة والمسافة والبعد والاتجاه , ولقد تطورت الخرائط الجغرافية كثيرا بعد استخدام أساليب حديثة لتصوير الأرض مثل الأقمار الصناعية , والاستشعار عن بعد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والخرائط الجغرافية قد تكون مستوية ذات بعدين مثل التي ترسم على ورق أو خشب أو بالكتب المدرسية , وقد تكون ذات ثلاثة أبعاد مثل الكرات الأرضية والخرائط المجسمة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أنواع الخرائط :</a:t>
            </a: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 الخرائط الطبيعية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 الخرائط المناخية</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endParaRPr lang="ar-SA"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lang="ar-SA"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معايير استخدام الخرائط واستخدامها :</a:t>
            </a:r>
          </a:p>
          <a:p>
            <a:pPr lvl="0" algn="ctr" eaLnBrk="0" fontAlgn="base" hangingPunct="0">
              <a:spcBef>
                <a:spcPct val="0"/>
              </a:spcBef>
              <a:spcAft>
                <a:spcPct val="0"/>
              </a:spcAft>
            </a:pPr>
            <a:endParaRPr lang="ar-SA"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lang="ar-SA" sz="2000" b="1" dirty="0" smtClean="0">
                <a:latin typeface="Arial" pitchFamily="34" charset="0"/>
                <a:cs typeface="Arial" pitchFamily="34" charset="0"/>
              </a:rPr>
              <a:t>1</a:t>
            </a:r>
            <a:r>
              <a:rPr lang="ar-SA" sz="2000" b="1" dirty="0">
                <a:latin typeface="Arial" pitchFamily="34" charset="0"/>
                <a:cs typeface="Arial" pitchFamily="34" charset="0"/>
              </a:rPr>
              <a:t>_ مناسبة نوع </a:t>
            </a:r>
            <a:r>
              <a:rPr lang="ar-SA" sz="2000" b="1" dirty="0" smtClean="0">
                <a:latin typeface="Arial" pitchFamily="34" charset="0"/>
                <a:cs typeface="Arial" pitchFamily="34" charset="0"/>
              </a:rPr>
              <a:t>الخريطة </a:t>
            </a:r>
            <a:r>
              <a:rPr lang="ar-SA" sz="2000" b="1" dirty="0">
                <a:latin typeface="Arial" pitchFamily="34" charset="0"/>
                <a:cs typeface="Arial" pitchFamily="34" charset="0"/>
              </a:rPr>
              <a:t>لهدف الدرس </a:t>
            </a:r>
            <a:r>
              <a:rPr lang="ar-SA" sz="2000" b="1" dirty="0" smtClean="0">
                <a:latin typeface="Arial" pitchFamily="34" charset="0"/>
                <a:cs typeface="Arial" pitchFamily="34" charset="0"/>
              </a:rPr>
              <a:t>والمرحلة التعليمية </a:t>
            </a:r>
            <a:r>
              <a:rPr lang="ar-SA" sz="2000" b="1" dirty="0">
                <a:latin typeface="Arial" pitchFamily="34" charset="0"/>
                <a:cs typeface="Arial" pitchFamily="34" charset="0"/>
              </a:rPr>
              <a:t>ومستوى التلاميذ </a:t>
            </a:r>
          </a:p>
          <a:p>
            <a:pPr lvl="0" algn="ctr" eaLnBrk="0" fontAlgn="base" hangingPunct="0">
              <a:spcBef>
                <a:spcPct val="0"/>
              </a:spcBef>
              <a:spcAft>
                <a:spcPct val="0"/>
              </a:spcAft>
            </a:pPr>
            <a:r>
              <a:rPr lang="ar-SA" sz="2000" b="1" dirty="0">
                <a:latin typeface="Arial" pitchFamily="34" charset="0"/>
                <a:cs typeface="Arial" pitchFamily="34" charset="0"/>
              </a:rPr>
              <a:t>2_ مراعاة وضع وحجم </a:t>
            </a:r>
            <a:r>
              <a:rPr lang="ar-SA" sz="2000" b="1" dirty="0" smtClean="0">
                <a:latin typeface="Arial" pitchFamily="34" charset="0"/>
                <a:cs typeface="Arial" pitchFamily="34" charset="0"/>
              </a:rPr>
              <a:t>الخريطة </a:t>
            </a:r>
            <a:r>
              <a:rPr lang="ar-SA" sz="2000" b="1" dirty="0">
                <a:latin typeface="Arial" pitchFamily="34" charset="0"/>
                <a:cs typeface="Arial" pitchFamily="34" charset="0"/>
              </a:rPr>
              <a:t>بحيث يمكن للتلاميذ رؤيتها بوضوح دون اجهاد بصري وان يتناسب حجم </a:t>
            </a:r>
            <a:r>
              <a:rPr lang="ar-SA" sz="2000" b="1" dirty="0" smtClean="0">
                <a:latin typeface="Arial" pitchFamily="34" charset="0"/>
                <a:cs typeface="Arial" pitchFamily="34" charset="0"/>
              </a:rPr>
              <a:t>الخريطة </a:t>
            </a:r>
            <a:r>
              <a:rPr lang="ar-SA" sz="2000" b="1" dirty="0">
                <a:latin typeface="Arial" pitchFamily="34" charset="0"/>
                <a:cs typeface="Arial" pitchFamily="34" charset="0"/>
              </a:rPr>
              <a:t>مع </a:t>
            </a:r>
            <a:r>
              <a:rPr lang="ar-SA" sz="2000" b="1" dirty="0" smtClean="0">
                <a:latin typeface="Arial" pitchFamily="34" charset="0"/>
                <a:cs typeface="Arial" pitchFamily="34" charset="0"/>
              </a:rPr>
              <a:t>عدد المتعلمين </a:t>
            </a:r>
            <a:r>
              <a:rPr lang="ar-SA" sz="2000" b="1" dirty="0">
                <a:latin typeface="Arial" pitchFamily="34" charset="0"/>
                <a:cs typeface="Arial" pitchFamily="34" charset="0"/>
              </a:rPr>
              <a:t>واماكن جلوسهم </a:t>
            </a:r>
          </a:p>
          <a:p>
            <a:pPr lvl="0" algn="ctr" eaLnBrk="0" fontAlgn="base" hangingPunct="0">
              <a:spcBef>
                <a:spcPct val="0"/>
              </a:spcBef>
              <a:spcAft>
                <a:spcPct val="0"/>
              </a:spcAft>
            </a:pPr>
            <a:r>
              <a:rPr lang="ar-SA" sz="2000" b="1" dirty="0" smtClean="0">
                <a:latin typeface="Arial" pitchFamily="34" charset="0"/>
                <a:cs typeface="Arial" pitchFamily="34" charset="0"/>
              </a:rPr>
              <a:t>3_المتانة والدقة </a:t>
            </a:r>
            <a:r>
              <a:rPr lang="ar-SA" sz="2000" b="1" dirty="0">
                <a:latin typeface="Arial" pitchFamily="34" charset="0"/>
                <a:cs typeface="Arial" pitchFamily="34" charset="0"/>
              </a:rPr>
              <a:t>في الصنع </a:t>
            </a:r>
          </a:p>
          <a:p>
            <a:pPr lvl="0" algn="ctr" eaLnBrk="0" fontAlgn="base" hangingPunct="0">
              <a:spcBef>
                <a:spcPct val="0"/>
              </a:spcBef>
              <a:spcAft>
                <a:spcPct val="0"/>
              </a:spcAft>
            </a:pPr>
            <a:r>
              <a:rPr lang="ar-SA" sz="2000" b="1" dirty="0">
                <a:latin typeface="Arial" pitchFamily="34" charset="0"/>
                <a:cs typeface="Arial" pitchFamily="34" charset="0"/>
              </a:rPr>
              <a:t>4_ البعد عن الخرائط التي تزدحم بالتفاصيل او الرموز </a:t>
            </a:r>
            <a:r>
              <a:rPr lang="ar-SA" sz="2000" b="1" dirty="0" smtClean="0">
                <a:latin typeface="Arial" pitchFamily="34" charset="0"/>
                <a:cs typeface="Arial" pitchFamily="34" charset="0"/>
              </a:rPr>
              <a:t>الجغرافية المعقدة </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checkerboard(across)">
                                      <p:cBhvr>
                                        <p:cTn id="7" dur="1000"/>
                                        <p:tgtEl>
                                          <p:spTgt spid="30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3">
                                            <p:txEl>
                                              <p:pRg st="2" end="2"/>
                                            </p:txEl>
                                          </p:spTgt>
                                        </p:tgtEl>
                                        <p:attrNameLst>
                                          <p:attrName>style.visibility</p:attrName>
                                        </p:attrNameLst>
                                      </p:cBhvr>
                                      <p:to>
                                        <p:strVal val="visible"/>
                                      </p:to>
                                    </p:set>
                                    <p:animEffect transition="in" filter="checkerboard(across)">
                                      <p:cBhvr>
                                        <p:cTn id="12" dur="1000"/>
                                        <p:tgtEl>
                                          <p:spTgt spid="307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073">
                                            <p:txEl>
                                              <p:pRg st="3" end="3"/>
                                            </p:txEl>
                                          </p:spTgt>
                                        </p:tgtEl>
                                        <p:attrNameLst>
                                          <p:attrName>style.visibility</p:attrName>
                                        </p:attrNameLst>
                                      </p:cBhvr>
                                      <p:to>
                                        <p:strVal val="visible"/>
                                      </p:to>
                                    </p:set>
                                    <p:animEffect transition="in" filter="checkerboard(across)">
                                      <p:cBhvr>
                                        <p:cTn id="15" dur="1000"/>
                                        <p:tgtEl>
                                          <p:spTgt spid="307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073">
                                            <p:txEl>
                                              <p:pRg st="4" end="4"/>
                                            </p:txEl>
                                          </p:spTgt>
                                        </p:tgtEl>
                                        <p:attrNameLst>
                                          <p:attrName>style.visibility</p:attrName>
                                        </p:attrNameLst>
                                      </p:cBhvr>
                                      <p:to>
                                        <p:strVal val="visible"/>
                                      </p:to>
                                    </p:set>
                                    <p:animEffect transition="in" filter="checkerboard(across)">
                                      <p:cBhvr>
                                        <p:cTn id="20" dur="2000"/>
                                        <p:tgtEl>
                                          <p:spTgt spid="3073">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073">
                                            <p:txEl>
                                              <p:pRg st="5" end="5"/>
                                            </p:txEl>
                                          </p:spTgt>
                                        </p:tgtEl>
                                        <p:attrNameLst>
                                          <p:attrName>style.visibility</p:attrName>
                                        </p:attrNameLst>
                                      </p:cBhvr>
                                      <p:to>
                                        <p:strVal val="visible"/>
                                      </p:to>
                                    </p:set>
                                    <p:animEffect transition="in" filter="checkerboard(across)">
                                      <p:cBhvr>
                                        <p:cTn id="23" dur="500"/>
                                        <p:tgtEl>
                                          <p:spTgt spid="3073">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073">
                                            <p:txEl>
                                              <p:pRg st="6" end="6"/>
                                            </p:txEl>
                                          </p:spTgt>
                                        </p:tgtEl>
                                        <p:attrNameLst>
                                          <p:attrName>style.visibility</p:attrName>
                                        </p:attrNameLst>
                                      </p:cBhvr>
                                      <p:to>
                                        <p:strVal val="visible"/>
                                      </p:to>
                                    </p:set>
                                    <p:animEffect transition="in" filter="checkerboard(across)">
                                      <p:cBhvr>
                                        <p:cTn id="26" dur="500"/>
                                        <p:tgtEl>
                                          <p:spTgt spid="307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3073">
                                            <p:txEl>
                                              <p:pRg st="8" end="8"/>
                                            </p:txEl>
                                          </p:spTgt>
                                        </p:tgtEl>
                                        <p:attrNameLst>
                                          <p:attrName>style.visibility</p:attrName>
                                        </p:attrNameLst>
                                      </p:cBhvr>
                                      <p:to>
                                        <p:strVal val="visible"/>
                                      </p:to>
                                    </p:set>
                                    <p:animEffect transition="in" filter="wedge">
                                      <p:cBhvr>
                                        <p:cTn id="31" dur="2000"/>
                                        <p:tgtEl>
                                          <p:spTgt spid="307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073">
                                            <p:txEl>
                                              <p:pRg st="10" end="10"/>
                                            </p:txEl>
                                          </p:spTgt>
                                        </p:tgtEl>
                                        <p:attrNameLst>
                                          <p:attrName>style.visibility</p:attrName>
                                        </p:attrNameLst>
                                      </p:cBhvr>
                                      <p:to>
                                        <p:strVal val="visible"/>
                                      </p:to>
                                    </p:set>
                                    <p:animEffect transition="in" filter="checkerboard(across)">
                                      <p:cBhvr>
                                        <p:cTn id="36" dur="1000"/>
                                        <p:tgtEl>
                                          <p:spTgt spid="3073">
                                            <p:txEl>
                                              <p:pRg st="10" end="10"/>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073">
                                            <p:txEl>
                                              <p:pRg st="11" end="11"/>
                                            </p:txEl>
                                          </p:spTgt>
                                        </p:tgtEl>
                                        <p:attrNameLst>
                                          <p:attrName>style.visibility</p:attrName>
                                        </p:attrNameLst>
                                      </p:cBhvr>
                                      <p:to>
                                        <p:strVal val="visible"/>
                                      </p:to>
                                    </p:set>
                                    <p:animEffect transition="in" filter="checkerboard(across)">
                                      <p:cBhvr>
                                        <p:cTn id="39" dur="1000"/>
                                        <p:tgtEl>
                                          <p:spTgt spid="3073">
                                            <p:txEl>
                                              <p:pRg st="11" end="11"/>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3073">
                                            <p:txEl>
                                              <p:pRg st="12" end="12"/>
                                            </p:txEl>
                                          </p:spTgt>
                                        </p:tgtEl>
                                        <p:attrNameLst>
                                          <p:attrName>style.visibility</p:attrName>
                                        </p:attrNameLst>
                                      </p:cBhvr>
                                      <p:to>
                                        <p:strVal val="visible"/>
                                      </p:to>
                                    </p:set>
                                    <p:animEffect transition="in" filter="checkerboard(across)">
                                      <p:cBhvr>
                                        <p:cTn id="42" dur="1000"/>
                                        <p:tgtEl>
                                          <p:spTgt spid="3073">
                                            <p:txEl>
                                              <p:pRg st="12" end="12"/>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3073">
                                            <p:txEl>
                                              <p:pRg st="13" end="13"/>
                                            </p:txEl>
                                          </p:spTgt>
                                        </p:tgtEl>
                                        <p:attrNameLst>
                                          <p:attrName>style.visibility</p:attrName>
                                        </p:attrNameLst>
                                      </p:cBhvr>
                                      <p:to>
                                        <p:strVal val="visible"/>
                                      </p:to>
                                    </p:set>
                                    <p:animEffect transition="in" filter="checkerboard(across)">
                                      <p:cBhvr>
                                        <p:cTn id="45" dur="1000"/>
                                        <p:tgtEl>
                                          <p:spTgt spid="307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111.png"/>
          <p:cNvPicPr>
            <a:picLocks noChangeAspect="1"/>
          </p:cNvPicPr>
          <p:nvPr/>
        </p:nvPicPr>
        <p:blipFill>
          <a:blip r:embed="rId2" cstate="print"/>
          <a:stretch>
            <a:fillRect/>
          </a:stretch>
        </p:blipFill>
        <p:spPr>
          <a:xfrm>
            <a:off x="2357422" y="4286256"/>
            <a:ext cx="4752528"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428596" y="357166"/>
            <a:ext cx="785814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2">
                    <a:lumMod val="75000"/>
                  </a:schemeClr>
                </a:solidFill>
                <a:effectLst>
                  <a:glow rad="101600">
                    <a:schemeClr val="accent2">
                      <a:satMod val="175000"/>
                      <a:alpha val="40000"/>
                    </a:schemeClr>
                  </a:glow>
                </a:effectLst>
                <a:latin typeface="Arial" pitchFamily="34" charset="0"/>
                <a:ea typeface="Calibri" pitchFamily="34" charset="0"/>
                <a:cs typeface="Arial" pitchFamily="34" charset="0"/>
              </a:rPr>
              <a:t>                            طرق رسم الخرائط وتكبيرها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accent2">
                  <a:lumMod val="75000"/>
                </a:schemeClr>
              </a:solidFill>
              <a:effectLst>
                <a:glow rad="101600">
                  <a:schemeClr val="accent2">
                    <a:satMod val="175000"/>
                    <a:alpha val="40000"/>
                  </a:schemeClr>
                </a:glo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 _ التكبير بالعين المجردة : يحتاج المعلم فقط إلى قلم الرصاص والمساحة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2_ التكبير بالأجهزة : هناك ثلاثة  أجهزة يمكن أن تكبر الصور وهي أجهزة الوسائل البصرية أي إذا كانت الصورة على شكل شريحة أو جزء من فيلم يتم تكبيرها بواسطة عرض الشرائح , وإذا كانت الصورة غير شفافة من كتاب أو أطلس نكبرها بواسطة جهاز عرض المواد المعتمة , أما إذا كانت الصورة شفافة نعرضها بواسطة جهاز عرض الشفافيات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3_ التكبير بالمربعات : يمكن للمعلم أن يعتمد عليها في التكبير على السبورة أو على ورق الرسم لتكبير أي رسم أو صورة لتكون واضحة  الأجزاء تتناسب مساحتها وغرفة الصف وعدد الطلاب ..</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28335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amond(in)">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1000"/>
                                        <p:tgtEl>
                                          <p:spTgt spid="5">
                                            <p:txEl>
                                              <p:pRg st="7" end="7"/>
                                            </p:txEl>
                                          </p:spTgt>
                                        </p:tgtEl>
                                      </p:cBhvr>
                                    </p:animEffect>
                                    <p:anim calcmode="lin" valueType="num">
                                      <p:cBhvr>
                                        <p:cTn id="25" dur="10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800" b="1" i="0" u="none" strike="noStrike" cap="none" normalizeH="0" baseline="0" dirty="0" smtClean="0">
              <a:ln>
                <a:noFill/>
              </a:ln>
              <a:solidFill>
                <a:srgbClr val="FF0000"/>
              </a:solidFill>
              <a:effectLst/>
              <a:latin typeface="Andalus" pitchFamily="18" charset="-78"/>
              <a:ea typeface="Calibri"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ar-SA" sz="2800" b="1" dirty="0" smtClean="0">
              <a:solidFill>
                <a:srgbClr val="FF0000"/>
              </a:solidFill>
              <a:latin typeface="Andalus" pitchFamily="18" charset="-78"/>
              <a:ea typeface="Calibri"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Andalus" pitchFamily="18" charset="-78"/>
                <a:ea typeface="Calibri" pitchFamily="34" charset="0"/>
              </a:rPr>
              <a:t>أنواع الخرائط الجغرافية وأشكالها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هناك تصنيفات للخرائط حسب المحتوى أو الغرض الذي رسمت من اجله :</a:t>
            </a:r>
            <a:endParaRPr kumimoji="0" lang="en-US" sz="1600" b="1" i="0" u="none" strike="noStrike" cap="none" normalizeH="0" baseline="0" dirty="0" smtClean="0">
              <a:ln>
                <a:noFill/>
              </a:ln>
              <a:solidFill>
                <a:schemeClr val="tx1">
                  <a:lumMod val="95000"/>
                  <a:lumOff val="5000"/>
                </a:schemeClr>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من حيث المحتوى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lumMod val="95000"/>
                  <a:lumOff val="5000"/>
                </a:schemeClr>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rgbClr val="FF0000"/>
                </a:solidFill>
                <a:effectLst/>
                <a:latin typeface="Andalus" pitchFamily="18" charset="-78"/>
                <a:ea typeface="Calibri" pitchFamily="34" charset="0"/>
              </a:rPr>
              <a:t>الخرائط الطبيعية : </a:t>
            </a:r>
            <a:r>
              <a:rPr kumimoji="0" lang="ar-SA" sz="20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وهي التي تمثل الظاهرات الطبيعية من مرتفعات ومنخفضات وجبال وهضاب ووديان .</a:t>
            </a:r>
          </a:p>
          <a:p>
            <a:pPr marL="0" marR="0" lvl="0" indent="0" algn="ctr" defTabSz="914400" rtl="1" eaLnBrk="0" fontAlgn="base" latinLnBrk="0" hangingPunct="0">
              <a:lnSpc>
                <a:spcPct val="100000"/>
              </a:lnSpc>
              <a:spcBef>
                <a:spcPct val="0"/>
              </a:spcBef>
              <a:spcAft>
                <a:spcPct val="0"/>
              </a:spcAft>
              <a:buClrTx/>
              <a:buSzTx/>
              <a:buFontTx/>
              <a:buChar char="•"/>
              <a:tabLst/>
            </a:pPr>
            <a:endParaRPr kumimoji="0" lang="en-US" sz="1600" b="1" i="0" u="none" strike="noStrike" cap="none" normalizeH="0" baseline="0" dirty="0" smtClean="0">
              <a:ln>
                <a:noFill/>
              </a:ln>
              <a:solidFill>
                <a:schemeClr val="tx1">
                  <a:lumMod val="95000"/>
                  <a:lumOff val="5000"/>
                </a:schemeClr>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rgbClr val="FF0000"/>
                </a:solidFill>
                <a:effectLst/>
                <a:latin typeface="Andalus" pitchFamily="18" charset="-78"/>
                <a:ea typeface="Calibri" pitchFamily="34" charset="0"/>
              </a:rPr>
              <a:t>الخرائط المناخية : </a:t>
            </a:r>
            <a:r>
              <a:rPr kumimoji="0" lang="ar-SA" sz="20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وتتعلق بالطقس والمناخ وخطوط الحرارة المتساوية واتجاه الرياح وكميات الأمطار ..</a:t>
            </a:r>
            <a:endParaRPr kumimoji="0" lang="en-US" sz="1600" b="1" i="0" u="none" strike="noStrike" cap="none" normalizeH="0" baseline="0" dirty="0" smtClean="0">
              <a:ln>
                <a:noFill/>
              </a:ln>
              <a:solidFill>
                <a:schemeClr val="tx1">
                  <a:lumMod val="95000"/>
                  <a:lumOff val="5000"/>
                </a:schemeClr>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7">
                                            <p:txEl>
                                              <p:pRg st="2" end="2"/>
                                            </p:txEl>
                                          </p:spTgt>
                                        </p:tgtEl>
                                        <p:attrNameLst>
                                          <p:attrName>style.visibility</p:attrName>
                                        </p:attrNameLst>
                                      </p:cBhvr>
                                      <p:to>
                                        <p:strVal val="visible"/>
                                      </p:to>
                                    </p:set>
                                    <p:anim calcmode="lin" valueType="num">
                                      <p:cBhvr additive="base">
                                        <p:cTn id="7" dur="500" fill="hold"/>
                                        <p:tgtEl>
                                          <p:spTgt spid="9625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6257">
                                            <p:txEl>
                                              <p:pRg st="4" end="4"/>
                                            </p:txEl>
                                          </p:spTgt>
                                        </p:tgtEl>
                                        <p:attrNameLst>
                                          <p:attrName>style.visibility</p:attrName>
                                        </p:attrNameLst>
                                      </p:cBhvr>
                                      <p:to>
                                        <p:strVal val="visible"/>
                                      </p:to>
                                    </p:set>
                                    <p:animEffect transition="in" filter="diamond(in)">
                                      <p:cBhvr>
                                        <p:cTn id="13" dur="2000"/>
                                        <p:tgtEl>
                                          <p:spTgt spid="96257">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6257">
                                            <p:txEl>
                                              <p:pRg st="5" end="5"/>
                                            </p:txEl>
                                          </p:spTgt>
                                        </p:tgtEl>
                                        <p:attrNameLst>
                                          <p:attrName>style.visibility</p:attrName>
                                        </p:attrNameLst>
                                      </p:cBhvr>
                                      <p:to>
                                        <p:strVal val="visible"/>
                                      </p:to>
                                    </p:set>
                                    <p:animEffect transition="in" filter="diamond(in)">
                                      <p:cBhvr>
                                        <p:cTn id="16" dur="2000"/>
                                        <p:tgtEl>
                                          <p:spTgt spid="96257">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96257">
                                            <p:txEl>
                                              <p:pRg st="7" end="7"/>
                                            </p:txEl>
                                          </p:spTgt>
                                        </p:tgtEl>
                                        <p:attrNameLst>
                                          <p:attrName>style.visibility</p:attrName>
                                        </p:attrNameLst>
                                      </p:cBhvr>
                                      <p:to>
                                        <p:strVal val="visible"/>
                                      </p:to>
                                    </p:set>
                                    <p:animEffect transition="in" filter="diamond(in)">
                                      <p:cBhvr>
                                        <p:cTn id="19" dur="2000"/>
                                        <p:tgtEl>
                                          <p:spTgt spid="96257">
                                            <p:txEl>
                                              <p:pRg st="7" end="7"/>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96257">
                                            <p:txEl>
                                              <p:pRg st="9" end="9"/>
                                            </p:txEl>
                                          </p:spTgt>
                                        </p:tgtEl>
                                        <p:attrNameLst>
                                          <p:attrName>style.visibility</p:attrName>
                                        </p:attrNameLst>
                                      </p:cBhvr>
                                      <p:to>
                                        <p:strVal val="visible"/>
                                      </p:to>
                                    </p:set>
                                    <p:animEffect transition="in" filter="diamond(in)">
                                      <p:cBhvr>
                                        <p:cTn id="22" dur="2000"/>
                                        <p:tgtEl>
                                          <p:spTgt spid="9625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1382286"/>
            <a:ext cx="7143800" cy="3785652"/>
          </a:xfrm>
          <a:prstGeom prst="rect">
            <a:avLst/>
          </a:prstGeom>
        </p:spPr>
        <p:txBody>
          <a:bodyPr wrap="square">
            <a:spAutoFit/>
          </a:bodyPr>
          <a:lstStyle/>
          <a:p>
            <a:pPr lvl="0" algn="ctr" eaLnBrk="0" fontAlgn="base" hangingPunct="0">
              <a:spcBef>
                <a:spcPct val="0"/>
              </a:spcBef>
              <a:spcAft>
                <a:spcPct val="0"/>
              </a:spcAft>
              <a:buFontTx/>
              <a:buChar char="•"/>
            </a:pPr>
            <a:r>
              <a:rPr lang="ar-SA" sz="2000" b="1" dirty="0" smtClean="0">
                <a:solidFill>
                  <a:srgbClr val="FF0000"/>
                </a:solidFill>
                <a:latin typeface="Andalus" pitchFamily="18" charset="-78"/>
                <a:ea typeface="Calibri" pitchFamily="34" charset="0"/>
              </a:rPr>
              <a:t>خرائط المناخ : </a:t>
            </a:r>
            <a:r>
              <a:rPr lang="ar-SA" sz="2000" b="1" dirty="0" smtClean="0">
                <a:solidFill>
                  <a:schemeClr val="tx1">
                    <a:lumMod val="95000"/>
                    <a:lumOff val="5000"/>
                  </a:schemeClr>
                </a:solidFill>
                <a:latin typeface="Andalus" pitchFamily="18" charset="-78"/>
                <a:ea typeface="Calibri" pitchFamily="34" charset="0"/>
              </a:rPr>
              <a:t>تعرض ( توزيعات الحرارة , الضغط الجوى , الرياح , توزيع الأقاليم المناخية )</a:t>
            </a:r>
            <a:r>
              <a:rPr lang="en-US" sz="2000" b="1" dirty="0" smtClean="0">
                <a:solidFill>
                  <a:schemeClr val="tx1">
                    <a:lumMod val="95000"/>
                    <a:lumOff val="5000"/>
                  </a:schemeClr>
                </a:solidFill>
                <a:latin typeface="Andalus" pitchFamily="18" charset="-78"/>
                <a:ea typeface="Calibri" pitchFamily="34" charset="0"/>
              </a:rPr>
              <a:t/>
            </a:r>
            <a:br>
              <a:rPr lang="en-US" sz="2000" b="1" dirty="0" smtClean="0">
                <a:solidFill>
                  <a:schemeClr val="tx1">
                    <a:lumMod val="95000"/>
                    <a:lumOff val="5000"/>
                  </a:schemeClr>
                </a:solidFill>
                <a:latin typeface="Andalus" pitchFamily="18" charset="-78"/>
                <a:ea typeface="Calibri" pitchFamily="34" charset="0"/>
              </a:rPr>
            </a:br>
            <a:r>
              <a:rPr lang="ar-SA" sz="2000" b="1" dirty="0" smtClean="0">
                <a:solidFill>
                  <a:schemeClr val="tx1">
                    <a:lumMod val="95000"/>
                    <a:lumOff val="5000"/>
                  </a:schemeClr>
                </a:solidFill>
                <a:latin typeface="Andalus" pitchFamily="18" charset="-78"/>
                <a:ea typeface="Calibri" pitchFamily="34" charset="0"/>
              </a:rPr>
              <a:t>توضح هذه الخرائط معدلات الظاهرات الجوية من حرارة وضغط ورياح وأمطار وغيرها لفترة طويلة تمتد لشهر أو فصل أو سنة كاملة</a:t>
            </a:r>
            <a:endParaRPr lang="en-US" sz="2000" b="1" dirty="0" smtClean="0">
              <a:solidFill>
                <a:schemeClr val="tx1">
                  <a:lumMod val="95000"/>
                  <a:lumOff val="5000"/>
                </a:schemeClr>
              </a:solidFill>
              <a:latin typeface="Arial" pitchFamily="34" charset="0"/>
            </a:endParaRPr>
          </a:p>
          <a:p>
            <a:pPr lvl="0" algn="ctr" eaLnBrk="0" fontAlgn="base" hangingPunct="0">
              <a:spcBef>
                <a:spcPct val="0"/>
              </a:spcBef>
              <a:spcAft>
                <a:spcPct val="0"/>
              </a:spcAft>
              <a:buFontTx/>
              <a:buChar char="•"/>
            </a:pPr>
            <a:r>
              <a:rPr lang="ar-SA" sz="2000" b="1" dirty="0" smtClean="0">
                <a:solidFill>
                  <a:srgbClr val="FF0000"/>
                </a:solidFill>
                <a:latin typeface="Andalus" pitchFamily="18" charset="-78"/>
                <a:ea typeface="Calibri" pitchFamily="34" charset="0"/>
              </a:rPr>
              <a:t>خرائط النبات الطبيعي :</a:t>
            </a:r>
            <a:r>
              <a:rPr lang="ar-SA" sz="2000" b="1" dirty="0" smtClean="0">
                <a:solidFill>
                  <a:schemeClr val="tx1">
                    <a:lumMod val="95000"/>
                    <a:lumOff val="5000"/>
                  </a:schemeClr>
                </a:solidFill>
                <a:latin typeface="Andalus" pitchFamily="18" charset="-78"/>
                <a:ea typeface="Calibri" pitchFamily="34" charset="0"/>
              </a:rPr>
              <a:t>تعرض( الغابات , الحشائش , النباتات الصحراوية , الأقاليم النباتية )</a:t>
            </a:r>
            <a:r>
              <a:rPr lang="en-US" sz="2000" b="1" dirty="0" smtClean="0">
                <a:solidFill>
                  <a:schemeClr val="tx1">
                    <a:lumMod val="95000"/>
                    <a:lumOff val="5000"/>
                  </a:schemeClr>
                </a:solidFill>
                <a:latin typeface="Andalus" pitchFamily="18" charset="-78"/>
                <a:ea typeface="Calibri" pitchFamily="34" charset="0"/>
              </a:rPr>
              <a:t/>
            </a:r>
            <a:br>
              <a:rPr lang="en-US" sz="2000" b="1" dirty="0" smtClean="0">
                <a:solidFill>
                  <a:schemeClr val="tx1">
                    <a:lumMod val="95000"/>
                    <a:lumOff val="5000"/>
                  </a:schemeClr>
                </a:solidFill>
                <a:latin typeface="Andalus" pitchFamily="18" charset="-78"/>
                <a:ea typeface="Calibri" pitchFamily="34" charset="0"/>
              </a:rPr>
            </a:br>
            <a:r>
              <a:rPr lang="ar-SA" sz="2000" b="1" dirty="0" smtClean="0">
                <a:solidFill>
                  <a:schemeClr val="tx1">
                    <a:lumMod val="95000"/>
                    <a:lumOff val="5000"/>
                  </a:schemeClr>
                </a:solidFill>
                <a:latin typeface="Andalus" pitchFamily="18" charset="-78"/>
                <a:ea typeface="Calibri" pitchFamily="34" charset="0"/>
              </a:rPr>
              <a:t>توضح هذه الخرائط أنواع النباتات الطبيعية وأماكن تواجدها على سطح الأرض بتنوع المناخ من حرارة وأمطار حيث تختلف في مقدارها وكميتها من مكان لآخر ومن فصل لآخر ..</a:t>
            </a:r>
            <a:endParaRPr lang="en-US" sz="2000" b="1" dirty="0" smtClean="0">
              <a:solidFill>
                <a:schemeClr val="tx1">
                  <a:lumMod val="95000"/>
                  <a:lumOff val="5000"/>
                </a:schemeClr>
              </a:solidFill>
              <a:latin typeface="Arial" pitchFamily="34" charset="0"/>
            </a:endParaRPr>
          </a:p>
          <a:p>
            <a:pPr lvl="0" algn="ctr" eaLnBrk="0" fontAlgn="base" hangingPunct="0">
              <a:spcBef>
                <a:spcPct val="0"/>
              </a:spcBef>
              <a:spcAft>
                <a:spcPct val="0"/>
              </a:spcAft>
              <a:buFontTx/>
              <a:buChar char="•"/>
            </a:pPr>
            <a:r>
              <a:rPr lang="ar-SA" sz="2000" b="1" dirty="0" smtClean="0">
                <a:solidFill>
                  <a:srgbClr val="FF0000"/>
                </a:solidFill>
                <a:latin typeface="Andalus" pitchFamily="18" charset="-78"/>
                <a:ea typeface="Calibri" pitchFamily="34" charset="0"/>
              </a:rPr>
              <a:t>خرائط التربة : </a:t>
            </a:r>
            <a:r>
              <a:rPr lang="ar-SA" sz="2000" b="1" dirty="0" smtClean="0">
                <a:solidFill>
                  <a:schemeClr val="tx1">
                    <a:lumMod val="95000"/>
                    <a:lumOff val="5000"/>
                  </a:schemeClr>
                </a:solidFill>
                <a:latin typeface="Andalus" pitchFamily="18" charset="-78"/>
                <a:ea typeface="Calibri" pitchFamily="34" charset="0"/>
              </a:rPr>
              <a:t>تعرض أنواع التربة</a:t>
            </a:r>
            <a:r>
              <a:rPr lang="en-US" sz="2000" b="1" dirty="0" smtClean="0">
                <a:solidFill>
                  <a:schemeClr val="tx1">
                    <a:lumMod val="95000"/>
                    <a:lumOff val="5000"/>
                  </a:schemeClr>
                </a:solidFill>
                <a:latin typeface="Andalus" pitchFamily="18" charset="-78"/>
                <a:ea typeface="Calibri" pitchFamily="34" charset="0"/>
              </a:rPr>
              <a:t/>
            </a:r>
            <a:br>
              <a:rPr lang="en-US" sz="2000" b="1" dirty="0" smtClean="0">
                <a:solidFill>
                  <a:schemeClr val="tx1">
                    <a:lumMod val="95000"/>
                    <a:lumOff val="5000"/>
                  </a:schemeClr>
                </a:solidFill>
                <a:latin typeface="Andalus" pitchFamily="18" charset="-78"/>
                <a:ea typeface="Calibri" pitchFamily="34" charset="0"/>
              </a:rPr>
            </a:br>
            <a:r>
              <a:rPr lang="ar-SA" sz="2000" b="1" dirty="0" smtClean="0">
                <a:solidFill>
                  <a:schemeClr val="tx1">
                    <a:lumMod val="95000"/>
                    <a:lumOff val="5000"/>
                  </a:schemeClr>
                </a:solidFill>
                <a:latin typeface="Andalus" pitchFamily="18" charset="-78"/>
                <a:ea typeface="Calibri" pitchFamily="34" charset="0"/>
              </a:rPr>
              <a:t>توضح هذه الخرائط تحديد المناطق الزراعية وأنواع المحاصيل التي يمكن أنتجها في هذه المناطق، ولها أهمية كبيرة في حياة الإنسان حيث تواجد غذائية</a:t>
            </a:r>
            <a:r>
              <a:rPr lang="en-US" sz="2000" b="1" dirty="0" smtClean="0">
                <a:solidFill>
                  <a:schemeClr val="tx1">
                    <a:lumMod val="95000"/>
                    <a:lumOff val="5000"/>
                  </a:schemeClr>
                </a:solidFill>
                <a:latin typeface="Andalus" pitchFamily="18" charset="-78"/>
                <a:ea typeface="Calibri" pitchFamily="34" charset="0"/>
              </a:rPr>
              <a:t>.</a:t>
            </a:r>
            <a:endParaRPr lang="en-US" sz="2000" b="1" dirty="0" smtClean="0">
              <a:solidFill>
                <a:schemeClr val="tx1">
                  <a:lumMod val="95000"/>
                  <a:lumOff val="5000"/>
                </a:schemeClr>
              </a:solidFill>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85723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Andalus" pitchFamily="18" charset="-78"/>
                <a:ea typeface="Calibri" pitchFamily="34" charset="0"/>
              </a:rPr>
              <a:t>من حيث مقياس الرسم :</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هناك خرائط ذات مقياس رسم صغير كخرائط الأطالس والكتب المدرسية , وهناك خرائط ذات مقياس رسم كبير جدا مثل </a:t>
            </a:r>
            <a:r>
              <a:rPr kumimoji="0" lang="ar-SA"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lumMod val="95000"/>
                  <a:lumOff val="5000"/>
                </a:schemeClr>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الخرائط التفصيلية كخرائط التقسيمات الإدارية , وهناك خرائط ذات مقياس رسم متوسط كالخرائط </a:t>
            </a:r>
            <a:r>
              <a:rPr kumimoji="0" lang="ar-SA" sz="2400" b="1" i="0" u="none" strike="noStrike" cap="none" normalizeH="0" baseline="0" dirty="0" err="1" smtClean="0">
                <a:ln>
                  <a:noFill/>
                </a:ln>
                <a:solidFill>
                  <a:schemeClr val="tx1">
                    <a:lumMod val="95000"/>
                    <a:lumOff val="5000"/>
                  </a:schemeClr>
                </a:solidFill>
                <a:effectLst/>
                <a:latin typeface="Andalus" pitchFamily="18" charset="-78"/>
                <a:ea typeface="Calibri" pitchFamily="34" charset="0"/>
              </a:rPr>
              <a:t>الجداريه</a:t>
            </a:r>
            <a:r>
              <a:rPr kumimoji="0" lang="ar-SA" sz="24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lumMod val="95000"/>
                  <a:lumOff val="5000"/>
                </a:schemeClr>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Andalus" pitchFamily="18" charset="-78"/>
                <a:ea typeface="Calibri" pitchFamily="34" charset="0"/>
              </a:rPr>
              <a:t>من حيث الشكل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lumMod val="95000"/>
                    <a:lumOff val="5000"/>
                  </a:schemeClr>
                </a:solidFill>
                <a:effectLst/>
                <a:latin typeface="Andalus" pitchFamily="18" charset="-78"/>
                <a:ea typeface="Calibri" pitchFamily="34" charset="0"/>
              </a:rPr>
              <a:t>أي على أساس الصورة التي تظهرها لمن يستخدمها فقد تظهر في كتاب مدرسي أو أطلس أو صماء أو خرائط حائط .</a:t>
            </a:r>
            <a:endParaRPr kumimoji="0" lang="en-US" b="1" i="0" u="none" strike="noStrike" cap="none" normalizeH="0" baseline="0" dirty="0" smtClean="0">
              <a:ln>
                <a:noFill/>
              </a:ln>
              <a:solidFill>
                <a:schemeClr val="tx1">
                  <a:lumMod val="95000"/>
                  <a:lumOff val="5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233">
                                            <p:txEl>
                                              <p:pRg st="0" end="0"/>
                                            </p:txEl>
                                          </p:spTgt>
                                        </p:tgtEl>
                                        <p:attrNameLst>
                                          <p:attrName>style.visibility</p:attrName>
                                        </p:attrNameLst>
                                      </p:cBhvr>
                                      <p:to>
                                        <p:strVal val="visible"/>
                                      </p:to>
                                    </p:set>
                                    <p:anim calcmode="lin" valueType="num">
                                      <p:cBhvr additive="base">
                                        <p:cTn id="7" dur="500" fill="hold"/>
                                        <p:tgtEl>
                                          <p:spTgt spid="952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5233">
                                            <p:txEl>
                                              <p:pRg st="1" end="1"/>
                                            </p:txEl>
                                          </p:spTgt>
                                        </p:tgtEl>
                                        <p:attrNameLst>
                                          <p:attrName>style.visibility</p:attrName>
                                        </p:attrNameLst>
                                      </p:cBhvr>
                                      <p:to>
                                        <p:strVal val="visible"/>
                                      </p:to>
                                    </p:set>
                                    <p:animEffect transition="in" filter="box(in)">
                                      <p:cBhvr>
                                        <p:cTn id="13" dur="500"/>
                                        <p:tgtEl>
                                          <p:spTgt spid="9523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5233">
                                            <p:txEl>
                                              <p:pRg st="3" end="3"/>
                                            </p:txEl>
                                          </p:spTgt>
                                        </p:tgtEl>
                                        <p:attrNameLst>
                                          <p:attrName>style.visibility</p:attrName>
                                        </p:attrNameLst>
                                      </p:cBhvr>
                                      <p:to>
                                        <p:strVal val="visible"/>
                                      </p:to>
                                    </p:set>
                                    <p:animEffect transition="in" filter="box(in)">
                                      <p:cBhvr>
                                        <p:cTn id="18" dur="500"/>
                                        <p:tgtEl>
                                          <p:spTgt spid="952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357166"/>
            <a:ext cx="6643718" cy="6370975"/>
          </a:xfrm>
          <a:prstGeom prst="rect">
            <a:avLst/>
          </a:prstGeom>
        </p:spPr>
        <p:txBody>
          <a:bodyPr wrap="square">
            <a:spAutoFit/>
          </a:bodyPr>
          <a:lstStyle/>
          <a:p>
            <a:pPr lvl="0" algn="ctr" eaLnBrk="0" fontAlgn="base" hangingPunct="0">
              <a:spcBef>
                <a:spcPct val="0"/>
              </a:spcBef>
              <a:spcAft>
                <a:spcPct val="0"/>
              </a:spcAft>
            </a:pPr>
            <a:r>
              <a:rPr lang="ar-SA" sz="2400" b="1" dirty="0" smtClean="0">
                <a:solidFill>
                  <a:srgbClr val="FF0000"/>
                </a:solidFill>
                <a:latin typeface="Andalus" pitchFamily="18" charset="-78"/>
                <a:ea typeface="Calibri" pitchFamily="34" charset="0"/>
              </a:rPr>
              <a:t>خرائط الكتاب المدرسي : </a:t>
            </a:r>
            <a:endParaRPr lang="en-US" sz="2400" b="1" dirty="0" smtClean="0">
              <a:solidFill>
                <a:srgbClr val="FF0000"/>
              </a:solidFill>
              <a:latin typeface="Arial" pitchFamily="34" charset="0"/>
            </a:endParaRPr>
          </a:p>
          <a:p>
            <a:pPr lvl="0" algn="ctr" eaLnBrk="0" fontAlgn="base" hangingPunct="0">
              <a:spcBef>
                <a:spcPct val="0"/>
              </a:spcBef>
              <a:spcAft>
                <a:spcPct val="0"/>
              </a:spcAft>
            </a:pPr>
            <a:r>
              <a:rPr lang="ar-SA" sz="2400" b="1" dirty="0" smtClean="0">
                <a:solidFill>
                  <a:schemeClr val="tx1">
                    <a:lumMod val="95000"/>
                    <a:lumOff val="5000"/>
                  </a:schemeClr>
                </a:solidFill>
                <a:latin typeface="Andalus" pitchFamily="18" charset="-78"/>
                <a:ea typeface="Calibri" pitchFamily="34" charset="0"/>
              </a:rPr>
              <a:t>تعد مصدراً ووسيلة أساسيه في توضيح مضمون المادة الدراسية , وتعد هذه الخرائط مفيدة للغاية إذا أحسن عرضها في الكتاب وخطط المعلم لتوظيفها في الوقت المناسب ..</a:t>
            </a:r>
          </a:p>
          <a:p>
            <a:pPr lvl="0" algn="ctr" eaLnBrk="0" fontAlgn="base" hangingPunct="0">
              <a:spcBef>
                <a:spcPct val="0"/>
              </a:spcBef>
              <a:spcAft>
                <a:spcPct val="0"/>
              </a:spcAft>
            </a:pPr>
            <a:endParaRPr lang="en-US" sz="2400" b="1" dirty="0" smtClean="0">
              <a:solidFill>
                <a:schemeClr val="tx1">
                  <a:lumMod val="95000"/>
                  <a:lumOff val="5000"/>
                </a:schemeClr>
              </a:solidFill>
              <a:latin typeface="Arial" pitchFamily="34" charset="0"/>
            </a:endParaRPr>
          </a:p>
          <a:p>
            <a:pPr lvl="0" algn="ctr" eaLnBrk="0" fontAlgn="base" hangingPunct="0">
              <a:spcBef>
                <a:spcPct val="0"/>
              </a:spcBef>
              <a:spcAft>
                <a:spcPct val="0"/>
              </a:spcAft>
            </a:pPr>
            <a:r>
              <a:rPr lang="ar-SA" sz="2400" b="1" dirty="0" smtClean="0">
                <a:solidFill>
                  <a:srgbClr val="FF0000"/>
                </a:solidFill>
                <a:latin typeface="Andalus" pitchFamily="18" charset="-78"/>
                <a:ea typeface="Calibri" pitchFamily="34" charset="0"/>
              </a:rPr>
              <a:t>خرائط الأطالس : </a:t>
            </a:r>
            <a:endParaRPr lang="en-US" sz="2400" b="1" dirty="0" smtClean="0">
              <a:solidFill>
                <a:srgbClr val="FF0000"/>
              </a:solidFill>
              <a:latin typeface="Arial" pitchFamily="34" charset="0"/>
            </a:endParaRPr>
          </a:p>
          <a:p>
            <a:pPr lvl="0" algn="ctr" eaLnBrk="0" fontAlgn="base" hangingPunct="0">
              <a:spcBef>
                <a:spcPct val="0"/>
              </a:spcBef>
              <a:spcAft>
                <a:spcPct val="0"/>
              </a:spcAft>
            </a:pPr>
            <a:r>
              <a:rPr lang="ar-SA" sz="2400" b="1" dirty="0" smtClean="0">
                <a:solidFill>
                  <a:schemeClr val="tx1">
                    <a:lumMod val="95000"/>
                    <a:lumOff val="5000"/>
                  </a:schemeClr>
                </a:solidFill>
                <a:latin typeface="Andalus" pitchFamily="18" charset="-78"/>
                <a:ea typeface="Calibri" pitchFamily="34" charset="0"/>
              </a:rPr>
              <a:t>تعد خرائط الأطالس مصدرا أساسيا من مصادر التعلم في الدراسات الاجتماعية وخاصة إذا كان الأطلس وثيق الصلة بالمنهج المدرسي أو بمرحله دراسية , ويستطيع المعلم أن يوظف الأطلس في أثناء توظيفه الخريطة </a:t>
            </a:r>
            <a:r>
              <a:rPr lang="ar-SA" sz="2400" b="1" dirty="0" err="1" smtClean="0">
                <a:solidFill>
                  <a:schemeClr val="tx1">
                    <a:lumMod val="95000"/>
                    <a:lumOff val="5000"/>
                  </a:schemeClr>
                </a:solidFill>
                <a:latin typeface="Andalus" pitchFamily="18" charset="-78"/>
                <a:ea typeface="Calibri" pitchFamily="34" charset="0"/>
              </a:rPr>
              <a:t>الجدارية</a:t>
            </a:r>
            <a:r>
              <a:rPr lang="ar-SA" sz="2400" b="1" dirty="0" smtClean="0">
                <a:solidFill>
                  <a:schemeClr val="tx1">
                    <a:lumMod val="95000"/>
                    <a:lumOff val="5000"/>
                  </a:schemeClr>
                </a:solidFill>
                <a:latin typeface="Andalus" pitchFamily="18" charset="-78"/>
                <a:ea typeface="Calibri" pitchFamily="34" charset="0"/>
              </a:rPr>
              <a:t> والطلبة يشيرون إليها في الأطالس ..</a:t>
            </a:r>
          </a:p>
          <a:p>
            <a:pPr lvl="0" algn="ctr" eaLnBrk="0" fontAlgn="base" hangingPunct="0">
              <a:spcBef>
                <a:spcPct val="0"/>
              </a:spcBef>
              <a:spcAft>
                <a:spcPct val="0"/>
              </a:spcAft>
            </a:pPr>
            <a:endParaRPr lang="ar-SA" sz="2400" b="1" dirty="0" smtClean="0">
              <a:solidFill>
                <a:schemeClr val="tx1">
                  <a:lumMod val="95000"/>
                  <a:lumOff val="5000"/>
                </a:schemeClr>
              </a:solidFill>
              <a:latin typeface="Andalus" pitchFamily="18" charset="-78"/>
              <a:ea typeface="Calibri" pitchFamily="34" charset="0"/>
            </a:endParaRPr>
          </a:p>
          <a:p>
            <a:pPr lvl="0" algn="ctr" eaLnBrk="0" fontAlgn="base" hangingPunct="0">
              <a:spcBef>
                <a:spcPct val="0"/>
              </a:spcBef>
              <a:spcAft>
                <a:spcPct val="0"/>
              </a:spcAft>
            </a:pPr>
            <a:r>
              <a:rPr lang="ar-SA" sz="2400" b="1" dirty="0" smtClean="0">
                <a:solidFill>
                  <a:srgbClr val="FF0000"/>
                </a:solidFill>
                <a:latin typeface="Andalus" pitchFamily="18" charset="-78"/>
                <a:ea typeface="Calibri" pitchFamily="34" charset="0"/>
              </a:rPr>
              <a:t>خرائط الحائط :</a:t>
            </a:r>
            <a:endParaRPr lang="en-US" sz="2400" b="1" dirty="0" smtClean="0">
              <a:solidFill>
                <a:srgbClr val="FF0000"/>
              </a:solidFill>
              <a:latin typeface="Arial" pitchFamily="34" charset="0"/>
            </a:endParaRPr>
          </a:p>
          <a:p>
            <a:pPr lvl="0" algn="ctr" eaLnBrk="0" fontAlgn="base" hangingPunct="0">
              <a:spcBef>
                <a:spcPct val="0"/>
              </a:spcBef>
              <a:spcAft>
                <a:spcPct val="0"/>
              </a:spcAft>
            </a:pPr>
            <a:r>
              <a:rPr lang="ar-SA" sz="2400" b="1" dirty="0" smtClean="0">
                <a:solidFill>
                  <a:schemeClr val="tx1">
                    <a:lumMod val="95000"/>
                    <a:lumOff val="5000"/>
                  </a:schemeClr>
                </a:solidFill>
                <a:latin typeface="Andalus" pitchFamily="18" charset="-78"/>
                <a:ea typeface="Calibri" pitchFamily="34" charset="0"/>
              </a:rPr>
              <a:t>وتعد أكثر إثارة وجاذبيه للطلبة بسبب مساحتها الكبيرة واستخدام الألوان فيها , كما تتميز بإمكانية استخدامها بصورة جماعية للطلاب , مع ضرورة مراعاة الدقة والوضوح والحداثة في هذه الخرائط ..</a:t>
            </a:r>
            <a:endParaRPr lang="en-US" sz="2400" b="1" dirty="0" smtClean="0">
              <a:solidFill>
                <a:schemeClr val="tx1">
                  <a:lumMod val="95000"/>
                  <a:lumOff val="5000"/>
                </a:schemeClr>
              </a:solidFill>
              <a:latin typeface="Arial" pitchFamily="34" charset="0"/>
            </a:endParaRPr>
          </a:p>
          <a:p>
            <a:pPr lvl="0" algn="ctr" eaLnBrk="0" fontAlgn="base" hangingPunct="0">
              <a:spcBef>
                <a:spcPct val="0"/>
              </a:spcBef>
              <a:spcAft>
                <a:spcPct val="0"/>
              </a:spcAft>
            </a:pPr>
            <a:endParaRPr lang="en-US" sz="2400" b="1" dirty="0" smtClean="0">
              <a:solidFill>
                <a:schemeClr val="tx1">
                  <a:lumMod val="95000"/>
                  <a:lumOff val="5000"/>
                </a:schemeClr>
              </a:solidFill>
              <a:latin typeface="Arial" pitchFamily="34" charset="0"/>
            </a:endParaRPr>
          </a:p>
        </p:txBody>
      </p:sp>
      <p:pic>
        <p:nvPicPr>
          <p:cNvPr id="8194" name="Picture 2" descr="http://ru.all.biz/img/ru/catalog/small/503436.jpeg"/>
          <p:cNvPicPr>
            <a:picLocks noChangeAspect="1" noChangeArrowheads="1"/>
          </p:cNvPicPr>
          <p:nvPr/>
        </p:nvPicPr>
        <p:blipFill>
          <a:blip r:embed="rId2" cstate="print"/>
          <a:srcRect/>
          <a:stretch>
            <a:fillRect/>
          </a:stretch>
        </p:blipFill>
        <p:spPr bwMode="auto">
          <a:xfrm>
            <a:off x="285720" y="2571744"/>
            <a:ext cx="1714472" cy="1228728"/>
          </a:xfrm>
          <a:prstGeom prst="rect">
            <a:avLst/>
          </a:prstGeom>
          <a:noFill/>
        </p:spPr>
      </p:pic>
      <p:pic>
        <p:nvPicPr>
          <p:cNvPr id="8196" name="Picture 4" descr="التعليمية لوحة حائطية w/الخريطة ، الطفل تعلم الرسم البياني الجدار"/>
          <p:cNvPicPr>
            <a:picLocks noChangeAspect="1" noChangeArrowheads="1"/>
          </p:cNvPicPr>
          <p:nvPr/>
        </p:nvPicPr>
        <p:blipFill>
          <a:blip r:embed="rId3" cstate="print"/>
          <a:srcRect/>
          <a:stretch>
            <a:fillRect/>
          </a:stretch>
        </p:blipFill>
        <p:spPr bwMode="auto">
          <a:xfrm rot="16200000">
            <a:off x="319659" y="4538071"/>
            <a:ext cx="1619342" cy="16872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مربع نص 4"/>
          <p:cNvSpPr txBox="1">
            <a:spLocks noChangeArrowheads="1"/>
          </p:cNvSpPr>
          <p:nvPr/>
        </p:nvSpPr>
        <p:spPr bwMode="auto">
          <a:xfrm>
            <a:off x="179388" y="1196975"/>
            <a:ext cx="8569325" cy="461963"/>
          </a:xfrm>
          <a:prstGeom prst="rect">
            <a:avLst/>
          </a:prstGeom>
          <a:noFill/>
          <a:ln>
            <a:noFill/>
          </a:ln>
          <a:extLst/>
        </p:spPr>
        <p:txBody>
          <a:bodyPr>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defRPr/>
            </a:pPr>
            <a:r>
              <a:rPr lang="ar-SA" sz="2400" b="1" dirty="0" smtClean="0">
                <a:solidFill>
                  <a:schemeClr val="accent4">
                    <a:lumMod val="50000"/>
                  </a:schemeClr>
                </a:solidFill>
              </a:rPr>
              <a:t>وفي نفس الوقت لها وظائف تربوية يمكن تحقيقها بالوسائل </a:t>
            </a:r>
          </a:p>
        </p:txBody>
      </p:sp>
      <p:sp>
        <p:nvSpPr>
          <p:cNvPr id="2" name="مربع نص 1"/>
          <p:cNvSpPr txBox="1"/>
          <p:nvPr/>
        </p:nvSpPr>
        <p:spPr>
          <a:xfrm>
            <a:off x="1714480" y="285728"/>
            <a:ext cx="5256213" cy="585788"/>
          </a:xfrm>
          <a:prstGeom prst="rect">
            <a:avLst/>
          </a:prstGeom>
          <a:noFill/>
          <a:effectLst>
            <a:outerShdw blurRad="50800" dist="38100" dir="8100000" algn="tr" rotWithShape="0">
              <a:prstClr val="black">
                <a:alpha val="40000"/>
              </a:prstClr>
            </a:outerShdw>
          </a:effectLst>
        </p:spPr>
        <p:txBody>
          <a:bodyPr rtlCol="1">
            <a:spAutoFit/>
          </a:bodyPr>
          <a:lstStyle/>
          <a:p>
            <a:pPr algn="ctr">
              <a:defRPr/>
            </a:pPr>
            <a:r>
              <a:rPr lang="ar-SA" sz="3200" dirty="0">
                <a:solidFill>
                  <a:schemeClr val="accent4">
                    <a:lumMod val="50000"/>
                  </a:schemeClr>
                </a:solidFill>
                <a:effectLst>
                  <a:outerShdw blurRad="38100" dist="38100" dir="2700000" algn="tl">
                    <a:srgbClr val="000000">
                      <a:alpha val="43137"/>
                    </a:srgbClr>
                  </a:outerShdw>
                </a:effectLst>
              </a:rPr>
              <a:t>أهمية </a:t>
            </a:r>
            <a:r>
              <a:rPr lang="ar-SA" sz="3200" dirty="0" smtClean="0">
                <a:solidFill>
                  <a:schemeClr val="accent4">
                    <a:lumMod val="50000"/>
                  </a:schemeClr>
                </a:solidFill>
                <a:effectLst>
                  <a:outerShdw blurRad="38100" dist="38100" dir="2700000" algn="tl">
                    <a:srgbClr val="000000">
                      <a:alpha val="43137"/>
                    </a:srgbClr>
                  </a:outerShdw>
                </a:effectLst>
              </a:rPr>
              <a:t>استخدام الوسائل </a:t>
            </a:r>
            <a:r>
              <a:rPr lang="ar-SA" sz="3200" dirty="0">
                <a:solidFill>
                  <a:schemeClr val="accent4">
                    <a:lumMod val="50000"/>
                  </a:schemeClr>
                </a:solidFill>
                <a:effectLst>
                  <a:outerShdw blurRad="38100" dist="38100" dir="2700000" algn="tl">
                    <a:srgbClr val="000000">
                      <a:alpha val="43137"/>
                    </a:srgbClr>
                  </a:outerShdw>
                </a:effectLst>
              </a:rPr>
              <a:t>التعليمية</a:t>
            </a:r>
          </a:p>
        </p:txBody>
      </p:sp>
      <p:sp>
        <p:nvSpPr>
          <p:cNvPr id="3" name="مربع نص 2"/>
          <p:cNvSpPr txBox="1"/>
          <p:nvPr/>
        </p:nvSpPr>
        <p:spPr>
          <a:xfrm>
            <a:off x="-287338" y="1916113"/>
            <a:ext cx="8963026" cy="460375"/>
          </a:xfrm>
          <a:prstGeom prst="rect">
            <a:avLst/>
          </a:prstGeom>
          <a:noFill/>
        </p:spPr>
        <p:txBody>
          <a:bodyPr rtlCol="1">
            <a:spAutoFit/>
          </a:bodyPr>
          <a:lstStyle/>
          <a:p>
            <a:pPr>
              <a:defRPr/>
            </a:pPr>
            <a:r>
              <a:rPr lang="ar-SA" sz="2400" b="1" dirty="0"/>
              <a:t>1</a:t>
            </a:r>
            <a:r>
              <a:rPr lang="ar-SA" sz="2400" b="1" dirty="0">
                <a:solidFill>
                  <a:schemeClr val="accent4">
                    <a:lumMod val="50000"/>
                  </a:schemeClr>
                </a:solidFill>
              </a:rPr>
              <a:t>/ </a:t>
            </a:r>
            <a:r>
              <a:rPr lang="ar-SA" sz="2400" b="1" dirty="0" smtClean="0">
                <a:solidFill>
                  <a:schemeClr val="accent4">
                    <a:lumMod val="50000"/>
                  </a:schemeClr>
                </a:solidFill>
              </a:rPr>
              <a:t>إيجاد </a:t>
            </a:r>
            <a:r>
              <a:rPr lang="ar-SA" sz="2400" b="1" dirty="0">
                <a:solidFill>
                  <a:schemeClr val="accent4">
                    <a:lumMod val="50000"/>
                  </a:schemeClr>
                </a:solidFill>
              </a:rPr>
              <a:t>الميل </a:t>
            </a:r>
            <a:r>
              <a:rPr lang="ar-SA" sz="2400" b="1" dirty="0" smtClean="0">
                <a:solidFill>
                  <a:schemeClr val="accent4">
                    <a:lumMod val="50000"/>
                  </a:schemeClr>
                </a:solidFill>
              </a:rPr>
              <a:t>والدافعية </a:t>
            </a:r>
            <a:r>
              <a:rPr lang="ar-SA" sz="2400" b="1" dirty="0">
                <a:solidFill>
                  <a:schemeClr val="accent4">
                    <a:lumMod val="50000"/>
                  </a:schemeClr>
                </a:solidFill>
              </a:rPr>
              <a:t>اللذين يسببان </a:t>
            </a:r>
            <a:r>
              <a:rPr lang="ar-SA" sz="2400" b="1" dirty="0" smtClean="0">
                <a:solidFill>
                  <a:schemeClr val="accent4">
                    <a:lumMod val="50000"/>
                  </a:schemeClr>
                </a:solidFill>
              </a:rPr>
              <a:t>إقبال </a:t>
            </a:r>
            <a:r>
              <a:rPr lang="ar-SA" sz="2400" b="1" dirty="0">
                <a:solidFill>
                  <a:schemeClr val="accent4">
                    <a:lumMod val="50000"/>
                  </a:schemeClr>
                </a:solidFill>
              </a:rPr>
              <a:t>المتعلم بشغف وحيوية على الدرس .</a:t>
            </a:r>
            <a:endParaRPr lang="ar-SA" dirty="0"/>
          </a:p>
        </p:txBody>
      </p:sp>
      <p:sp>
        <p:nvSpPr>
          <p:cNvPr id="4" name="مربع نص 3"/>
          <p:cNvSpPr txBox="1"/>
          <p:nvPr/>
        </p:nvSpPr>
        <p:spPr>
          <a:xfrm>
            <a:off x="107950" y="2598738"/>
            <a:ext cx="8567738" cy="461962"/>
          </a:xfrm>
          <a:prstGeom prst="rect">
            <a:avLst/>
          </a:prstGeom>
          <a:noFill/>
        </p:spPr>
        <p:txBody>
          <a:bodyPr rtlCol="1">
            <a:spAutoFit/>
          </a:bodyPr>
          <a:lstStyle/>
          <a:p>
            <a:pPr>
              <a:defRPr/>
            </a:pPr>
            <a:r>
              <a:rPr lang="ar-SA" sz="2400" b="1" dirty="0">
                <a:solidFill>
                  <a:schemeClr val="accent4">
                    <a:lumMod val="50000"/>
                  </a:schemeClr>
                </a:solidFill>
              </a:rPr>
              <a:t>2/</a:t>
            </a:r>
            <a:r>
              <a:rPr lang="en-US" sz="2400" b="1" dirty="0">
                <a:solidFill>
                  <a:schemeClr val="accent4">
                    <a:lumMod val="50000"/>
                  </a:schemeClr>
                </a:solidFill>
              </a:rPr>
              <a:t> </a:t>
            </a:r>
            <a:r>
              <a:rPr lang="ar-SA" sz="2400" b="1" dirty="0">
                <a:solidFill>
                  <a:schemeClr val="accent4">
                    <a:lumMod val="50000"/>
                  </a:schemeClr>
                </a:solidFill>
              </a:rPr>
              <a:t>تزيد من سرعة التعلم وفائدته وتساعد على بقاء أثره .</a:t>
            </a:r>
            <a:endParaRPr lang="ar-SA" sz="2400" dirty="0"/>
          </a:p>
        </p:txBody>
      </p:sp>
      <p:sp>
        <p:nvSpPr>
          <p:cNvPr id="5" name="مربع نص 4"/>
          <p:cNvSpPr txBox="1"/>
          <p:nvPr/>
        </p:nvSpPr>
        <p:spPr>
          <a:xfrm>
            <a:off x="-288926" y="3286124"/>
            <a:ext cx="9432926" cy="461962"/>
          </a:xfrm>
          <a:prstGeom prst="rect">
            <a:avLst/>
          </a:prstGeom>
          <a:noFill/>
        </p:spPr>
        <p:txBody>
          <a:bodyPr rtlCol="1">
            <a:spAutoFit/>
          </a:bodyPr>
          <a:lstStyle/>
          <a:p>
            <a:pPr>
              <a:defRPr/>
            </a:pPr>
            <a:r>
              <a:rPr lang="ar-SA" sz="2400" b="1" dirty="0">
                <a:solidFill>
                  <a:schemeClr val="accent4">
                    <a:lumMod val="50000"/>
                  </a:schemeClr>
                </a:solidFill>
              </a:rPr>
              <a:t>3/ تحل محل الخبرة المباشرة وتتغلب على عوامل الخطورة والندرة والزمان والمكان </a:t>
            </a:r>
            <a:r>
              <a:rPr lang="ar-SA" sz="2400" b="1" dirty="0" smtClean="0">
                <a:solidFill>
                  <a:schemeClr val="accent4">
                    <a:lumMod val="50000"/>
                  </a:schemeClr>
                </a:solidFill>
              </a:rPr>
              <a:t>والحجم</a:t>
            </a:r>
            <a:endParaRPr lang="ar-SA" sz="2400" dirty="0"/>
          </a:p>
        </p:txBody>
      </p:sp>
      <p:sp>
        <p:nvSpPr>
          <p:cNvPr id="6" name="مربع نص 5"/>
          <p:cNvSpPr txBox="1"/>
          <p:nvPr/>
        </p:nvSpPr>
        <p:spPr>
          <a:xfrm>
            <a:off x="468313" y="4111625"/>
            <a:ext cx="8135937" cy="460375"/>
          </a:xfrm>
          <a:prstGeom prst="rect">
            <a:avLst/>
          </a:prstGeom>
          <a:noFill/>
        </p:spPr>
        <p:txBody>
          <a:bodyPr rtlCol="1">
            <a:spAutoFit/>
          </a:bodyPr>
          <a:lstStyle/>
          <a:p>
            <a:pPr>
              <a:defRPr/>
            </a:pPr>
            <a:r>
              <a:rPr lang="ar-SA" sz="2400" b="1" dirty="0">
                <a:solidFill>
                  <a:schemeClr val="accent4">
                    <a:lumMod val="50000"/>
                  </a:schemeClr>
                </a:solidFill>
              </a:rPr>
              <a:t>4/ تبرز اللامحسوس في صورة محسة تزداد وضوحا ويسهل فهمه . </a:t>
            </a:r>
          </a:p>
        </p:txBody>
      </p:sp>
      <p:sp>
        <p:nvSpPr>
          <p:cNvPr id="7" name="مربع نص 6"/>
          <p:cNvSpPr txBox="1"/>
          <p:nvPr/>
        </p:nvSpPr>
        <p:spPr>
          <a:xfrm>
            <a:off x="179388" y="4868863"/>
            <a:ext cx="8424862" cy="831850"/>
          </a:xfrm>
          <a:prstGeom prst="rect">
            <a:avLst/>
          </a:prstGeom>
          <a:noFill/>
        </p:spPr>
        <p:txBody>
          <a:bodyPr rtlCol="1">
            <a:spAutoFit/>
          </a:bodyPr>
          <a:lstStyle/>
          <a:p>
            <a:pPr>
              <a:defRPr/>
            </a:pPr>
            <a:r>
              <a:rPr lang="ar-SA" sz="2400" b="1" dirty="0">
                <a:solidFill>
                  <a:schemeClr val="accent4">
                    <a:lumMod val="50000"/>
                  </a:schemeClr>
                </a:solidFill>
              </a:rPr>
              <a:t>5/تعطي حيوية ودقة الحركة في الأجزاء البارزة من الدرس ,فتثير الانتباه وتبعث النشاط والسعي ناحية المعرفة وربط أجزائها .</a:t>
            </a:r>
          </a:p>
        </p:txBody>
      </p:sp>
      <p:sp>
        <p:nvSpPr>
          <p:cNvPr id="8" name="مربع نص 7"/>
          <p:cNvSpPr txBox="1"/>
          <p:nvPr/>
        </p:nvSpPr>
        <p:spPr>
          <a:xfrm>
            <a:off x="-107950" y="5929313"/>
            <a:ext cx="8712200" cy="739775"/>
          </a:xfrm>
          <a:prstGeom prst="rect">
            <a:avLst/>
          </a:prstGeom>
          <a:noFill/>
        </p:spPr>
        <p:txBody>
          <a:bodyPr rtlCol="1">
            <a:spAutoFit/>
          </a:bodyPr>
          <a:lstStyle/>
          <a:p>
            <a:pPr>
              <a:defRPr/>
            </a:pPr>
            <a:r>
              <a:rPr lang="ar-SA" sz="2400" b="1" dirty="0">
                <a:solidFill>
                  <a:schemeClr val="accent4">
                    <a:lumMod val="50000"/>
                  </a:schemeClr>
                </a:solidFill>
              </a:rPr>
              <a:t>6/</a:t>
            </a:r>
            <a:r>
              <a:rPr lang="en-US" sz="2400" b="1" dirty="0">
                <a:solidFill>
                  <a:schemeClr val="accent4">
                    <a:lumMod val="50000"/>
                  </a:schemeClr>
                </a:solidFill>
              </a:rPr>
              <a:t> </a:t>
            </a:r>
            <a:r>
              <a:rPr lang="ar-SA" sz="2400" b="1" dirty="0">
                <a:solidFill>
                  <a:schemeClr val="accent4">
                    <a:lumMod val="50000"/>
                  </a:schemeClr>
                </a:solidFill>
              </a:rPr>
              <a:t>تطوير خبرات خاصة لدى المتعلم لا تتم عن طريق استخدام غيرها من الوسائل .</a:t>
            </a:r>
          </a:p>
          <a:p>
            <a:pPr>
              <a:defRPr/>
            </a:pPr>
            <a:endParaRPr lang="ar-S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Effect transition="in" filter="fade">
                                      <p:cBhvr>
                                        <p:cTn id="12" dur="1000"/>
                                        <p:tgtEl>
                                          <p:spTgt spid="11266">
                                            <p:txEl>
                                              <p:pRg st="0" end="0"/>
                                            </p:txEl>
                                          </p:spTgt>
                                        </p:tgtEl>
                                      </p:cBhvr>
                                    </p:animEffect>
                                    <p:anim calcmode="lin" valueType="num">
                                      <p:cBhvr>
                                        <p:cTn id="13" dur="10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2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214810" y="428604"/>
            <a:ext cx="1532791" cy="369332"/>
          </a:xfrm>
          <a:prstGeom prst="rect">
            <a:avLst/>
          </a:prstGeom>
        </p:spPr>
        <p:txBody>
          <a:bodyPr wrap="none">
            <a:spAutoFit/>
          </a:bodyPr>
          <a:lstStyle/>
          <a:p>
            <a:pPr lvl="0" eaLnBrk="0" fontAlgn="base" hangingPunct="0">
              <a:spcBef>
                <a:spcPct val="0"/>
              </a:spcBef>
              <a:spcAft>
                <a:spcPct val="0"/>
              </a:spcAft>
            </a:pPr>
            <a:r>
              <a:rPr lang="ar-SA" b="1" dirty="0" smtClean="0">
                <a:solidFill>
                  <a:srgbClr val="FF0000"/>
                </a:solidFill>
                <a:latin typeface="Andalus" pitchFamily="18" charset="-78"/>
                <a:ea typeface="Calibri" pitchFamily="34" charset="0"/>
              </a:rPr>
              <a:t>الخرائط الصماء : </a:t>
            </a:r>
            <a:endParaRPr lang="en-US" b="1" dirty="0" smtClean="0">
              <a:solidFill>
                <a:srgbClr val="FF0000"/>
              </a:solidFill>
              <a:latin typeface="Arial" pitchFamily="34" charset="0"/>
            </a:endParaRPr>
          </a:p>
        </p:txBody>
      </p:sp>
      <p:sp>
        <p:nvSpPr>
          <p:cNvPr id="4" name="مستطيل 3"/>
          <p:cNvSpPr/>
          <p:nvPr/>
        </p:nvSpPr>
        <p:spPr>
          <a:xfrm>
            <a:off x="2428828" y="928670"/>
            <a:ext cx="6715172" cy="923330"/>
          </a:xfrm>
          <a:prstGeom prst="rect">
            <a:avLst/>
          </a:prstGeom>
        </p:spPr>
        <p:txBody>
          <a:bodyPr wrap="square">
            <a:spAutoFit/>
          </a:bodyPr>
          <a:lstStyle/>
          <a:p>
            <a:pPr lvl="0" eaLnBrk="0" fontAlgn="base" hangingPunct="0">
              <a:spcBef>
                <a:spcPct val="0"/>
              </a:spcBef>
              <a:spcAft>
                <a:spcPct val="0"/>
              </a:spcAft>
            </a:pPr>
            <a:r>
              <a:rPr lang="ar-SA" b="1" dirty="0" smtClean="0">
                <a:solidFill>
                  <a:schemeClr val="tx1">
                    <a:lumMod val="95000"/>
                    <a:lumOff val="5000"/>
                  </a:schemeClr>
                </a:solidFill>
                <a:latin typeface="Andalus" pitchFamily="18" charset="-78"/>
                <a:ea typeface="Calibri" pitchFamily="34" charset="0"/>
              </a:rPr>
              <a:t>تكمن أهمية هذا النوع من الخرائط بقلة تكاليفها وسهولة إنتاجها من قبل المعلم والطالب وكونها أداه واقعيه تثير النشاط لدى الطالب سواء في أثناء عملية التدريس أو عملية التقويم , وتستخدم في توزيع البيانات في أثناء الدرس ..</a:t>
            </a:r>
            <a:endParaRPr lang="en-US" b="1" dirty="0" smtClean="0">
              <a:solidFill>
                <a:schemeClr val="tx1">
                  <a:lumMod val="95000"/>
                  <a:lumOff val="5000"/>
                </a:schemeClr>
              </a:solidFill>
              <a:latin typeface="Arial" pitchFamily="34" charset="0"/>
            </a:endParaRPr>
          </a:p>
        </p:txBody>
      </p:sp>
      <p:sp>
        <p:nvSpPr>
          <p:cNvPr id="5" name="مستطيل 4"/>
          <p:cNvSpPr/>
          <p:nvPr/>
        </p:nvSpPr>
        <p:spPr>
          <a:xfrm>
            <a:off x="4286248" y="2214554"/>
            <a:ext cx="1475083" cy="369332"/>
          </a:xfrm>
          <a:prstGeom prst="rect">
            <a:avLst/>
          </a:prstGeom>
        </p:spPr>
        <p:txBody>
          <a:bodyPr wrap="none">
            <a:spAutoFit/>
          </a:bodyPr>
          <a:lstStyle/>
          <a:p>
            <a:pPr lvl="0" eaLnBrk="0" fontAlgn="base" hangingPunct="0">
              <a:spcBef>
                <a:spcPct val="0"/>
              </a:spcBef>
              <a:spcAft>
                <a:spcPct val="0"/>
              </a:spcAft>
            </a:pPr>
            <a:r>
              <a:rPr lang="ar-SA" b="1" dirty="0" smtClean="0">
                <a:solidFill>
                  <a:srgbClr val="FF0000"/>
                </a:solidFill>
                <a:latin typeface="Andalus" pitchFamily="18" charset="-78"/>
                <a:ea typeface="Calibri" pitchFamily="34" charset="0"/>
              </a:rPr>
              <a:t>الخرائط الشفافة :</a:t>
            </a:r>
            <a:endParaRPr lang="en-US" b="1" dirty="0" smtClean="0">
              <a:solidFill>
                <a:srgbClr val="FF0000"/>
              </a:solidFill>
              <a:latin typeface="Arial" pitchFamily="34" charset="0"/>
            </a:endParaRPr>
          </a:p>
        </p:txBody>
      </p:sp>
      <p:sp>
        <p:nvSpPr>
          <p:cNvPr id="6" name="مستطيل 5"/>
          <p:cNvSpPr/>
          <p:nvPr/>
        </p:nvSpPr>
        <p:spPr>
          <a:xfrm>
            <a:off x="1428728" y="2928934"/>
            <a:ext cx="6643734" cy="1200329"/>
          </a:xfrm>
          <a:prstGeom prst="rect">
            <a:avLst/>
          </a:prstGeom>
        </p:spPr>
        <p:txBody>
          <a:bodyPr wrap="square">
            <a:spAutoFit/>
          </a:bodyPr>
          <a:lstStyle/>
          <a:p>
            <a:pPr lvl="0" eaLnBrk="0" fontAlgn="base" hangingPunct="0">
              <a:spcBef>
                <a:spcPct val="0"/>
              </a:spcBef>
              <a:spcAft>
                <a:spcPct val="0"/>
              </a:spcAft>
            </a:pPr>
            <a:r>
              <a:rPr lang="ar-SA" b="1" dirty="0" smtClean="0">
                <a:solidFill>
                  <a:schemeClr val="tx1">
                    <a:lumMod val="95000"/>
                    <a:lumOff val="5000"/>
                  </a:schemeClr>
                </a:solidFill>
                <a:latin typeface="Andalus" pitchFamily="18" charset="-78"/>
                <a:ea typeface="Calibri" pitchFamily="34" charset="0"/>
              </a:rPr>
              <a:t>تعد من الوسائل المهمة التي يلجا إليها المعلم إذا توفر المدرسة الجهاز العارض الراسي لان المعلم يستطيع أن يحدد نوع المعلومات التي يعرضها ..</a:t>
            </a:r>
            <a:endParaRPr lang="en-US" b="1"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ar-SA" b="1" dirty="0" smtClean="0">
                <a:solidFill>
                  <a:schemeClr val="tx1">
                    <a:lumMod val="95000"/>
                    <a:lumOff val="5000"/>
                  </a:schemeClr>
                </a:solidFill>
                <a:latin typeface="Andalus" pitchFamily="18" charset="-78"/>
                <a:ea typeface="Calibri" pitchFamily="34" charset="0"/>
              </a:rPr>
              <a:t>ويمكن للمعلم </a:t>
            </a:r>
            <a:r>
              <a:rPr lang="ar-SA" b="1" dirty="0" err="1" smtClean="0">
                <a:solidFill>
                  <a:schemeClr val="tx1">
                    <a:lumMod val="95000"/>
                    <a:lumOff val="5000"/>
                  </a:schemeClr>
                </a:solidFill>
                <a:latin typeface="Andalus" pitchFamily="18" charset="-78"/>
                <a:ea typeface="Calibri" pitchFamily="34" charset="0"/>
              </a:rPr>
              <a:t>انتاج</a:t>
            </a:r>
            <a:r>
              <a:rPr lang="ar-SA" b="1" dirty="0" smtClean="0">
                <a:solidFill>
                  <a:schemeClr val="tx1">
                    <a:lumMod val="95000"/>
                    <a:lumOff val="5000"/>
                  </a:schemeClr>
                </a:solidFill>
                <a:latin typeface="Andalus" pitchFamily="18" charset="-78"/>
                <a:ea typeface="Calibri" pitchFamily="34" charset="0"/>
              </a:rPr>
              <a:t> شفافات مركبه يعرضها المعلم واحده تلو الأخرى وبذلك يدرك الطلبة علاقات التأثر والتأثير بين أنواع الظاهرات المترابطة ..</a:t>
            </a:r>
            <a:endParaRPr lang="en-US" b="1" dirty="0" smtClean="0">
              <a:solidFill>
                <a:schemeClr val="tx1">
                  <a:lumMod val="95000"/>
                  <a:lumOff val="5000"/>
                </a:schemeClr>
              </a:solidFill>
              <a:latin typeface="Arial" pitchFamily="34" charset="0"/>
            </a:endParaRPr>
          </a:p>
        </p:txBody>
      </p:sp>
      <p:sp>
        <p:nvSpPr>
          <p:cNvPr id="7" name="مستطيل 6"/>
          <p:cNvSpPr/>
          <p:nvPr/>
        </p:nvSpPr>
        <p:spPr>
          <a:xfrm>
            <a:off x="5214942" y="4572008"/>
            <a:ext cx="1483098" cy="369332"/>
          </a:xfrm>
          <a:prstGeom prst="rect">
            <a:avLst/>
          </a:prstGeom>
        </p:spPr>
        <p:txBody>
          <a:bodyPr wrap="none">
            <a:spAutoFit/>
          </a:bodyPr>
          <a:lstStyle/>
          <a:p>
            <a:pPr lvl="0" eaLnBrk="0" fontAlgn="base" hangingPunct="0">
              <a:spcBef>
                <a:spcPct val="0"/>
              </a:spcBef>
              <a:spcAft>
                <a:spcPct val="0"/>
              </a:spcAft>
            </a:pPr>
            <a:r>
              <a:rPr lang="ar-SA" b="1" dirty="0" smtClean="0">
                <a:solidFill>
                  <a:srgbClr val="FF0000"/>
                </a:solidFill>
                <a:latin typeface="Andalus" pitchFamily="18" charset="-78"/>
                <a:ea typeface="Calibri" pitchFamily="34" charset="0"/>
              </a:rPr>
              <a:t>الخرائط الكروية :</a:t>
            </a:r>
            <a:endParaRPr lang="en-US" b="1" dirty="0" smtClean="0">
              <a:solidFill>
                <a:srgbClr val="FF0000"/>
              </a:solidFill>
              <a:latin typeface="Arial" pitchFamily="34" charset="0"/>
            </a:endParaRPr>
          </a:p>
        </p:txBody>
      </p:sp>
      <p:sp>
        <p:nvSpPr>
          <p:cNvPr id="8" name="مستطيل 7"/>
          <p:cNvSpPr/>
          <p:nvPr/>
        </p:nvSpPr>
        <p:spPr>
          <a:xfrm>
            <a:off x="2071670" y="5286388"/>
            <a:ext cx="6429420" cy="646331"/>
          </a:xfrm>
          <a:prstGeom prst="rect">
            <a:avLst/>
          </a:prstGeom>
        </p:spPr>
        <p:txBody>
          <a:bodyPr wrap="square">
            <a:spAutoFit/>
          </a:bodyPr>
          <a:lstStyle/>
          <a:p>
            <a:pPr lvl="0" eaLnBrk="0" fontAlgn="base" hangingPunct="0">
              <a:spcBef>
                <a:spcPct val="0"/>
              </a:spcBef>
              <a:spcAft>
                <a:spcPct val="0"/>
              </a:spcAft>
            </a:pPr>
            <a:r>
              <a:rPr lang="ar-SA" b="1" dirty="0" smtClean="0">
                <a:solidFill>
                  <a:schemeClr val="tx1">
                    <a:lumMod val="95000"/>
                    <a:lumOff val="5000"/>
                  </a:schemeClr>
                </a:solidFill>
                <a:latin typeface="Andalus" pitchFamily="18" charset="-78"/>
                <a:ea typeface="Calibri" pitchFamily="34" charset="0"/>
              </a:rPr>
              <a:t>وتعد أكثر الخرائط دقه لشبهها من كوكب الأرض , وهي النموذج الذي يصور شكل الأرض دون تشويه فهي تشبه الأرض كم حيث الشكل وتدور حول محور مثلها ..</a:t>
            </a:r>
            <a:endParaRPr lang="en-US" b="1" dirty="0" smtClean="0">
              <a:solidFill>
                <a:schemeClr val="tx1">
                  <a:lumMod val="95000"/>
                  <a:lumOff val="5000"/>
                </a:schemeClr>
              </a:solidFill>
              <a:latin typeface="Arial" pitchFamily="34" charset="0"/>
            </a:endParaRPr>
          </a:p>
        </p:txBody>
      </p:sp>
      <p:pic>
        <p:nvPicPr>
          <p:cNvPr id="7170" name="Picture 2" descr="http://www.unioneag.org/wp-content/uploads/2012/06/at-001-04.jpg"/>
          <p:cNvPicPr>
            <a:picLocks noChangeAspect="1" noChangeArrowheads="1"/>
          </p:cNvPicPr>
          <p:nvPr/>
        </p:nvPicPr>
        <p:blipFill>
          <a:blip r:embed="rId2" cstate="print"/>
          <a:srcRect/>
          <a:stretch>
            <a:fillRect/>
          </a:stretch>
        </p:blipFill>
        <p:spPr bwMode="auto">
          <a:xfrm>
            <a:off x="285720" y="4714884"/>
            <a:ext cx="1857356" cy="1785926"/>
          </a:xfrm>
          <a:prstGeom prst="rect">
            <a:avLst/>
          </a:prstGeom>
          <a:noFill/>
        </p:spPr>
      </p:pic>
      <p:sp>
        <p:nvSpPr>
          <p:cNvPr id="7172" name="AutoShape 4" descr="data:image/jpeg;base64,/9j/4AAQSkZJRgABAQAAAQABAAD/2wCEAAkGBhMQEBUREBIWFRQRFBUVFRUQGRYRFBIWFBUYFhkXEhIZGyYeGBokHBIWIC8gIycqLCwsFSAxNTAqNSYrLSkBCQoKDgwOGg8PGiwkHyQsKSksLDQtKSwsLCwsLCwpLCwsLCksLCwsLCwsLCwpLCwpKSwsLCwpLCksLCwsLCwsLP/AABEIAOwA1gMBIgACEQEDEQH/xAAaAAEAAwEBAQAAAAAAAAAAAAAAAwQFBgEC/8QAPRAAAgIBAgQEAwYEBQIHAAAAAQIDEQASIQQFMUETIlFhMnGBBhQjM0JSYnKCkSRzkqGxQ1MVY4OisrPx/8QAGgEBAAIDAQAAAAAAAAAAAAAAAAMEAQIFBv/EACgRAAICAQQBBAICAwAAAAAAAAABAhEDBBIhMUEFEyJRMmFxoZGxwf/aAAwDAQACEQMRAD8A7XjIIXnELSvKBrsPaqZI2AKMFRU26gbk6T0CnVpKoAoCgNgBsAB2A7Z5FGFUKoAA6AbAd+mfWdLFj2Rpu39lWTtnwl+PDpNMXIvcAoEdmVgOopdh2aj2IPTZzMXDNNMqoxQw1IzrRYaxIgVAwKkmmskEAdBZBXT5XK6yScPIxdkqRXavMkrvpU0oAK6CvewAe9Dheo08vHhFnF+Jp4xjOcSjGMg4rjUiFyMBZoDqWPoqjdj7AE4BW4nfiYVPQJNIP5l8OMH/AEzP/fNDKHCK0khmdSoC6I1eg2kkMzMAdtRVBR3Hh9rIy/mZfQGMYzAGUOczxrEVlupfwwq7uxfao16kgWduyk9sv5kwIz8Y7MRphTQoCg2JQjWXvZrja1roynvvtH7Be5e0hiQzCpCo1gUaat+m39iR6E9csYxmrAxjGAMYxgDGMYAxjGAMYxgDGMYBzmeMwAJJoAWSegA6k57lfioDKVgBI8YkMy6bWNRb1qBFmwvQ/ET2sewyTUIuT8FBK3Ra4INHCrC/G4t1aiAXjRiBspr8uM2b2vUdyaOxwPCeEtFi7Eks76Qzk920gDpQ2GwAHbMflaRw8VKJHLysIl8RhsbBIXUBpRj0EYryqh3NnOhzymWTlK355LyVDPiWUIpZiAqiyWNAAdye2VuJ5gFbw0GuT9gIGkHo0h/Sv9yewOQtygSj/EnxCR8NVGlivInr/ExJ9K6ZGl9mT375JL+Qulf+5MGF/wCXFsW+bFR6asn4Xl6xnVZZyKLyHUx9h2UfwqAPbPjlU5aOnNvGTG59WTbV/UKb+rLuZbrhAYxjNQMYxgDMriZPuztJTGKQgyEebwn8q6zZvRpq6+HRdVeauR8RFqRlutQIugasVdEEH6isynQPvPcyeBnfh0jj4gCgFTxla0LVXnDUUJI26iyBdkA6uGqB7jGMwBjGMAYxjAGMYwBjGMAYxjAOcylatxCq5GlnSDzGgxZHndK72IYAR3D10JB9m5muhmiHi6BqPh+ZVHq7jYD2FtsaBrLo5JJ4MUbpHKPO8yyMYw8jEEWFRwyi3BHTZdq2Hoddnio7E+yrig7s1eF5RFGjRqpKyMWYOS96gBXmJ2oAAdAAM+P/AAth5VnkCfttWYD0WUjWPmST6EbVJyviWkj1OFDB5FOi68kjL37+XLMwbSdBAajpLAsoNbEqCCRfax884FtMtHxw3CpGulFCj0HcnqT6k+p3OR8RzOKM6Wca+yL55D/LGtsfoMq8DwfjL+LLKzLs8ZYRhG9D4SqWFdLJBBBzU4bg0iGmNFQeiAKPrWW46W+ZM13GTCs3iPNFECkmjyyM0MlqCC4Uqeo0jS2k+Tc7gC3BzJWbQwMch6JKArGv2EEq/wDSTXfNHIuI4ZZFKuoYHsfboR6EevbJpaaDXBizzGUW4OaLeJvEX/tzHzj+Sbcn5ODf7hn3w/MldtBtJOvhyDS9DqV7OP4lJHvlHJhlDs3TLeMYyIDGMYB8uoIIIsHYg7gg9iMzfBHDOGUt4TAKwZncRtdIVDE6VOoqa2Hl2ABOamUOd7w6e0jxRt7rJKqMPqrEfXNo90C/jPBnuagYxjAGMYwBjGMAYxjAGMYwCLiIA6MjC1dSpHqGFEf2OZycew4QuTciKyb95VJjF30tqPpv1I3zWzn+ZsF4gQWB98aNlHcnhzqmIH+WsQ/37Vm8OeAbXCcMI41QdFAHzruT3J6/XJs8ypNxLs5jhCkqAXZ70pfQUPiY0TVihRJ3F4jFzdIEXNX8OpUsyDZUUWZxRPh0PqQf0kWdtV6qNYBoix0PUfPKXC8vYSeJK4dgpVQi+GihiCTRZiSdK7k9tgLN386mGDhGmaMYxjJjAyHiuESVdMihhd0wuiOhHoR6jcZNjAMiQtwzCzJJE1j4XneNhRAtFLlSNW7WQQPNuBlvheMSVdUbagCQe1EdiDuDv/vlzMflfEKXmUsA5ldjGdnCrUYajuVIQMDVeYdeuUdRiiluRsmaWM8xeUTY9yLieGSRSkiq6mrVwGU0bFg7dQD9McRxAjRnY0qgkn2AvpmevBuU8WaaSNqLHSyqkQ66dJGkhRsS13RPyykD75HSo0QoNE8gKD9CtIzJt2BUrXbt2xyvn8XEvIkTavBbSxFFTd7qwJ/aetHv0IJ5TlXMuJndm8ceQsmvwqYDUjEC6UhwquvlYqHIY3WaEPAhN0d1fu6HSW3Y+dB5GHnagVOm9qoZ0oaCc05f4InlSdHW4zmuXSLw8hYmo5AA5Yk0wJ/Ecm7vVTMegVew26XKefBLDLazeMlJWhjGMgNhjGMAYxjAGMYwBnMx8MOJ5g+stUCkKUZ4yNSx/CVIIOppgfWk61mty3mgljLHSGUeYX5QN9Lhv2MBqB9PcHOf+zPN0iDyzrKpfQGYxvoogys7MAdtc779AK32Yi/pcTUpWuuDST6OkPK5B8HEP8pFSSh/CdIa/ckj1By7wvCrGulfmSdyxPUse5PrkuMtqMV0jAxjGbAYxjAGMYwBkHFcEko0yIGA3FjdT6qeqn3G+T4wDF4vlUorRK7xjrGW0SEei8QPMarYEgknd6yqI+HG0cUqSDtCkiSA9vEYDQ297uSpo7nfOkxkMsMX+jNnPDg+LfSXEZRG1BZG0SMRWnxTGrJsbPl76Ttpoz8SPF/w/FRaRICQY5CVJQqwAcBHVxWoUP0nfbNrIOL4NZV0uDsbBVmRlPS1dSCNiRsehI75iWCLXHDFnMBPDleEsTpOtNR1MY3NjckmlbWnyUeuS5LzzliQKvEKZPwzTl5JpgIn2Y07NpAIRyQOkfvkWdbTSbgk+0Vcipnhyz9mOLbwzBJQbh9KLWxkjCgLJoLMQCQR1PTsbAr5H958GVJjekAxvQvSrlTrPspTf0DMe2Q67D7uO12jOKVM6fGeZ7nmi4MYxgDGMYAxjGAcXBypVQcNIDfDqsd2VZoxsragd1cJZWyLBB3XNE5NzyIrPHJ0VkaI13YlXTV7UsgHu9fqyHPU6TJ7uNS8+SlkVOi/9nuL0j7u3WNbjP7ogaA+aWqn2KnuQNrOTlU7Mhp0No3ofQ/wnoR6H1rOj5fxomjWQCrsEHqrKSrKfcMpH0yHNj2vjomhK0WcYxkBuMYxgDGMYAxjGAMYxgDGMYB8SxhlKnowINbHcVsc5CeBuDkjhkYGJ0CRSPSM0i0oiYXTMV3BFXpbbbOyz4mhV1KuAVYUQdwQexGbwm4O0ayjaOZwRkTQvFPJE16PK0OrUzstDXbn4qY13YWLJ1DJc6UZKStFZqnRXj4FU3iuNh0MZr6FTasPYgjNflHNdf4UpHiqWqxp8RQdnUdDtV6SaPWugoZ8TQK40uoYejAEWO9HvlXUaOGZccP7N4ZHE6bGc5Dxc0Y0oysoNjxtbNub0ar6ejGyOlHrlhftAwBDQNrry6SDEx95KtB81vfYNnEnoc0H1ZZWSLNq8pjnUGrR48eq6061u7qqvrfbOQ5jBxfFyVM0axRsdIF+fcblQxBFCvMLAJ79LXCcNEitw2sOSCzxyOZDpfyn8N2JWM9ABt9buxj9OlJfN0aPKl0dljM77PzFuHUMSSmqMsSSW8JjHqJO9nRZvuTjOZKLi2n4JlyWeP4MTRtGTWobEdVYG1ZfcEAj3GYEEhIIYU6kq4HQMvWvY7EezDOnzB5zD4cqy/pmqN/QOPy2PpYtPc+GM6Pp+fZPY+n/ALIssbVkWecDxp4eazq8GX4q0lIpDpAc3TKpqjWoWbIXzMfc8ZbFHcHYg9CD6+2d6cFNUyrGVOzqsZk/ZfiTJwyk35WkRdYKvpjkZF1htwaUDfc1ffNbOY+C2MYxmAMYxgDGMYAxjGAMYxgDGMYBxv2o5WfvBYsxHExaFV2PhqyFS0Y/b4iCtrPlcj3+OTwjiFkHjMPuuiIsNQBmRFeRnBrxF8yir/d0NEdTzbgfHhePYFlYKSL0sQQGHuCe2Y/2c4lG4aQPS+FLxCSi9kIkYkM236WXfbreaZssoY/j3ZhRt8lPgeIMkSORRdVavSxeT5W5aCIUDXekfFQYCtg1dwKB9wcs52Y9IqMYxnwXYsI41LORddFUXWqRv0i/mTRoGjWJSUFuk+AlfCIp+LpvDjHiTFGdYlrUQu1sSQFWyBZI3NDfbM7k3KRDNIxvxdISUv8AE763fXdCwUMS6u/gjoFF9dwnCDh4mPxNu7t01tXp2AACgb0FA365hLM7TF5ECeNFE66W1ghbDAEqp21x3t+sZzMOr97PXjwTyhtgT8HxbwM+mPWshD7MqsraQpFNQK0in1sn6M9xljJocU5OT8miyySo6PIOM4VZY2jbo4o1sR7g9iOo+WT55nmU65LhyXDcwUyPAzAyxEh6BUNVedCRRHmFgE6SdJ3G9vIlIEs6A/DMTV3WuNHN/wBTP/au2S567BJyxxk/ooyVNo8g4mWBmaIKyvTNG9rbAabR+ikgL1BHlHSyc6DgOYpMtodxsynZkPoy9v8Ag9iRmBkTT+C6zj9Hlf8AiiYgEfNTTj+Uj9RyPLhTW5G8J+GddjGMok4xjGAMYxgDGMYAxjGAMYxgDOW5v9nIpmkjlVQ08iyxyMuoEoE8p3B1jwzRsEBiVIpq6nIeK4VZF0t8wRsVI6FT2I9c0nHcuAcjAZo7j4hCXDUrQJI6SqQCCDpoNeoFb20303yz934jqeH26ipELVXcbAN7aiP4s2uXTllKv+ZGxR+1kUQwHYMpVq7aq7ZbyCXqGaPx44Me1E5aZOIKlY+HcSEHSZfCMYPYuVl3F9QDdds1+T8sMWp5DcklatJtVCk6USwDQDde5JNC6zSxkGbWZMy2y6No41Hoq8ymCxsOpcFVUdWZgaA/3PsASdgcq8VyotBGqkeJCq6CbClgmkhjV6WBI9rB6gZJx/53D/zv/wDU+aGV4ycKa/k3as5X76gJVyEcdUlIRh9Cdx7iwfXGdPJErfEAf5gDjOqvVHXMf7IPYX2fPEcUkal5HVFFWzkKos0LJ26kDM4z/eXqKRhHGLZ4zWp22CgkUQBZP8yemWI+TRqyvchKG11yzSAEgrelnIumPbvl7OTaXROZfF8iVtJiPhuilQa1hlJvTILBbfe7Bsnfc3mK5DGNxpkXqvqLoMnqp/2ujuDnT5lfaLh9USsBZjkRyV+IKGGuq3rTdgdQCN+hvaPVyxyUX0yLJBSVlHPieFXVkdQyupVlPRlYUQfYgkZ9KbFjcHpW9/I56M9GVDR+ybn7oiMWJhLwan3aQQO0QcmzdhAfmTmxmL9kpP8AD+GTbQO8bGqsg6gelbq6nbYXXUHNrOS+GW0MYxmDIxjGAMYxgDGMYAxjGAMYxgGfxnDOsnixKGJXTIjNo1BTalTRGoWwo0Dr3IrI/wDxBx8fDSgdyvhyAf0q5Y/Rc1MZDPBCbtmbMo86iHx6095Y5IxfpqZQpPyOTcPzGKT8uVH3ryMrb+mxy/lfiOAjk/MjR9q86q23puOmQvSR8MzuMzm/FLHLAzsFAeQknsPCYWfbcb+4zTRwQCDYIsEbgg9wcrtyyKFJGijVCUYeQaQBRNKBsBe+3U45X+RF/lp/8RlfNi9tLkynZaxjGVzIxjGAM+XWwRdX3HUe4z6xgHGcg4XwuHSPUzaNS+c2VKuylbq6UgqL3AABJIzQyty9NKaf2vKpr1WZwT9SCfrlnPYY3cE/0UJdkvKuL8GbQfy5z9Elr/hwB/Uvq+dJnKOgYEEWDsQehz64Li5OHqneWPYFJCZJFF9Y5DbuQD8LFia2N7Gtmwu90SWE/DOpxkfDzrIiuhtXUMpHcMLBH0OSZUJhjGMAYxjAGMYwBjGMAYxjAGMZHPOqKWdgqruS2wHzOASZW4vmCRUGJLN8KIC7tX7VG9e/QdyMqnjJJvygY07ySKQ5/wAuJqr+Z/8AS12JeF4FI7Ki2b4nbzO9fuc7n2HQdBQytk1EYcLlmUiBoZZvzT4cZ/6cZpyP/MlB2+SV/Mwy6iAAACgBQA2AA7AZ9YznzySm7ZvQxjGaAYxjAGMYwDmXTRPMnq4kHusiKL/1pIPoM+81+P5XHNRcUy/C6+V0v9renqDYPcHMJ3aJ1inADPYRwQVl0gk6R1DBRZBA71YGeg0WrjOKxvtf2VcmNp2TYxjOmQk/2e4jw5XgJFSEyxD4a2AkUb77+fYfra/U9FnIyllZZUvVGbpf1oWUuld9QXb3C51XDzrIiuhtWAII7g5zs0NsizB2iTGMZCbjGMYAxjGAMZFxHFJGuqR1VfVyFH9zlM831fkxO/8AEw8KP2Op92HuqtmHJR7Bo5HPxCopZ2CqOrMQoHzJ2ygY53+ORYx6QAM31kkBBHf4B89t/qHlUasH06nHR5CZXH8ruSQPYbb5WlqoLrk2oifn4d/C4dS7lS2pgyRBQQNWsjzizsFu66jciSLl1sHmbxHG4sUiH1jjshT77tv1yPifwphMfgZRG5P/AE6LFW9lJcg/0noDmhlXLnlP+DKQxjGVjIzwms+JuIVBbsFAFksQoAHU2cwub8wjnMccTrImotJ4ZDpQVgquRtuzK1H/ALfTJsWJ5ZKKMSdKy832igvyuX94UkmX/VGpH+/Y+mMz8Z2V6Xj8yZX95/R0eMYzglkZ4zACyaA6k7AfM57mb9oCPu7Bq0uURr/bJIqNp/ipjXvWErdA+eI5szP4XCqsjABmdnqKOzsGKgksaJoDtuRYus3IJJA8k8qNPQETIhSOEKdQCqWZvMfjOrzAAbVmvwvCJEuiJFRR+mNQii+tKBWTZup7XcRVnMcPNrUNVX1B3KkGmUn1BBH0yTI9GmaZOlS6gPaRFax83Mn1vr1MmesxT3wUvtFCSp0MjTj/ALofF1VDY8VW+BQ7AGUE/Bpssa2Iva98kzxlBFEWDsQdwQexHpmZxUlTCdM3+Z8YYo9SrqYtGgBNC5HVASfQarPehtvlRuYcQlL4AkJ21o6xx7kC2ViWUb3tr+E1ewOXy0PIscA2HCTC3rYRqn4aDzeZyrqCStAau+k50mcDUZpY57UXIq1ZFy/jjJqDLoeM0y3qG4sFWoWpB60OhFAg5bzL4s+HKkw6MRFJ/Kx8hPycgfKVjmpk2Ke+NhqhmW0rzsdEhSJTWpAuqVu5DMCAg6WBZIO9AapOYzF2EEZosLkYdY4/Y/uaio9PM36aM8cYUBVFBQAAOgA2AGQ6jNt+MezKRXg5XGjagtv+9yZJPSvEclq9r7n1y3jGc9tvs2GMYzAPl0DAhgCCKIO4IPUEdxlPlrkF4iS3gkAMdyVZQyhidywBAJ3vY3ZIFriOIWNGdzSqCSfQD2zAn5hK8gkiQRbaSZfOzrvQaJCBsxsHXYs7bkZPhwzy2oo1lJR7OizxnABJ2A3JOwA9znMyxNJ+dI0n8J8kfyMS0GH8+rIl5VCOkMY+SKP70N/rl+Ppc2vlIieZeDyCFZC0zKGZ5GZXZQW0BiI9Ni1GgLQ976k5bxjO1CChFRRXbt2MYxm5g6PGMZ4w6AzM4v8AF4mOL9MQ8ZwQTubSIenUSN63EpHTNPM3loHj8T+7xE69dHgR6QD+3V4ldrLe+bR8sGljKPG8x0xlodMjsdEa6qVpCDQZwDpG1k0SADsTQMEH2ii8wm/w7pWpOIaNWph5WUhyrKaIBB6qR1GY2sFT7QJ4TjiP0FdEx6hApJRzvsAXcE0diDtpzG5dx07SuskYMRY6HWkKDzELLGza7K+H+kbt0I8w3OI+0PBzxyQyyqocGN0l/CcrIpAbS1HQymw/T32OVxypHdjwfExiwrMlLNbiMIrM4bUAVVLuydIIIs31dLq3jShkukQzx3yj6xkMczDSs0bROw6NpZSQLYI6kg1v6Gu2xqbO3GcZq4uyq012Wfs7RaZr83iBGUdF0L5SfVmVlJ9BpH6d9rOb+z8SwcQ8aKFWdTLS7AyK9SNp6biWOz7Z0meY1kWs0rLuN/FEc8IdGRhasCpHqCKI/scqcPzMrDT+aZG8LT0MkgFgj0DLT+ykk9Dl/K44FPF8avOVC3Zqgb+Hpe/XrQAyPFm9uzZqxwXC+Gps27ks7dNTGunsAAoHYKB2yxjGRNtu2ZGMZncbztI2MagySCrVK8moWNbmlW+tXZ7A5mEJTdRVhuuzRzzMCTmfEOK8kQ/dGTK/yXWgUfMg9arvlV+CDfmF5PaV2dT/AOnej/29sv4/Tssvy4Inmii1zXmST6UhJfRKrM6/lfhtuC/6iCDQW6ZRdVnxngFbDtt8q9M9ztafAsEdqK057nYxjGWDUYxjAGMYwDo8YxnjDoDMWPlkc8s7SqSRIqAhmXSqRowClSKOp2s9e24Ay7zfmacPE8jMoKoxUOwTUQCQBfqdvrkvA8N4capd0NydizHdmPuSST882VpWCtByKOOUSJahVAES6REGUFQ4QDZ9BKWD8NCthl9owSCQCR0vt8s+sZhtsHlZS43k8cpDEFHWyskR8ORS3WmHUGham1NCway9jMJtAxGgL6+E4iQsW88Mo0o5CkH9NDxI20mwACGXY+bKMkhiZY5yqu+yEGklI66Adw3fRuQDsWokdHxfCJKpRxYPoSpU+qsCCrDswII7HMaQa9fB8S5BZ1MEpFeIB+KgDUFMiNG1r1Kxhu5q9ptTLE+OvK/6RzgpFZpfCkSbtGSH/wAuSg2/oCEc+0f9+ozkONJVjA/5hceEWVljmZAsy0en6SGUEmkb1Gb/AC7nkM8YkjkQjSGI1KSgb94B29PpkuvSm45IdNGuK1wzQxmVxf2m4ePYyBm1BFSPzs7H9Kgdfc9Fo2RRrPnlkmNyMyDtHE7KAPVnXSWY/wBhtXcmtg0mTM+FRvKaidJeZfE8/j+GArK/8BBRPeRxsB7C2PYdayG5fGfiBYekrySr/pdiP9ssgds6GP0xJ3NkTzfR9NzLiSKuIfxhXJN+kZalI92a/QVRiiiCihZskksbZiepY9zsP7D0z7xnTxafHi/BUQym5djGMZMajGMYAxkQ4pN/OvlOlvMvlb0bfY7HY+mSj/nFgYxjAGMYwDo8jnnVFLMaA/8AzYdz2odbyTM/mu7QL6zrv3GlHfb56KPsTnjUrZ0D3lvDE3NKoEsm/qY0/TGG9h1rbUzZfxjMN2BjGMAYxjAGZnM1E5+7qSCCrOyEq0QBsaWBsO2kgV0Fn0B0jlDkw8sn+fNZ7n8Vqv5Ch8lA7ZtHjkGfzDl8ESP4js8silY2YCSdQDqRYqAbSjUQSeotm6nKUnApKq+NFGxAGzqsgQmiQljYWB0/aMl5pyNeHjMqyytKZFuSR7LBnC0yABCAp0i17A9d8+eBnMkSOaBdFYgdAWUHa+2+dz07a4vmytmu0TKKFDYDYAbAD2Ge4xnVIBjGMAYxmTz3mrwGIIF/EZgSwJIqvh3rv3vNZSUVbCVujUkkCgsxoKCST0AAsk/QZH96AIDK6Ftl8VGTVe4Ckir/AIbv1AzS4XkKbNI7y72BJpCAg7HQiqG6A+YGiLFZFzxyZok/SEkkr1ZSiC/kJW+tHtnOjrvcyqEFx+yZ4qi2yDGMZ0yEqLwRAVFZdCLpTVGkkka/tSRrpf5lboN/WThOCSIEIKs2epsnezffc5PjI4YoQdxRlyb7GMYyQwMYxg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174" name="Picture 6" descr="http://t3.gstatic.com/images?q=tbn:ANd9GcTu_DBi2ciw6WXriQD9vDwYIuH6txDP8MduPt_WRPBGBArGs1qV"/>
          <p:cNvPicPr>
            <a:picLocks noChangeAspect="1" noChangeArrowheads="1"/>
          </p:cNvPicPr>
          <p:nvPr/>
        </p:nvPicPr>
        <p:blipFill>
          <a:blip r:embed="rId3" cstate="print"/>
          <a:srcRect/>
          <a:stretch>
            <a:fillRect/>
          </a:stretch>
        </p:blipFill>
        <p:spPr bwMode="auto">
          <a:xfrm>
            <a:off x="357158" y="285728"/>
            <a:ext cx="2038350" cy="22479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1"/>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1"/>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1.bp.blogspot.com/-zFqd4JQS9Xk/UFcyoY_l3iI/AAAAAAAAB6M/r3BgNftxLO8/s640/deser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مربع نص 3"/>
          <p:cNvSpPr txBox="1"/>
          <p:nvPr/>
        </p:nvSpPr>
        <p:spPr>
          <a:xfrm>
            <a:off x="2357422" y="0"/>
            <a:ext cx="6786578" cy="714041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800" b="1" dirty="0" smtClean="0">
                <a:solidFill>
                  <a:schemeClr val="bg1"/>
                </a:solidFill>
                <a:effectLst>
                  <a:glow rad="101600">
                    <a:schemeClr val="accent2">
                      <a:satMod val="175000"/>
                      <a:alpha val="40000"/>
                    </a:schemeClr>
                  </a:glow>
                  <a:outerShdw blurRad="38100" dist="38100" dir="2700000" algn="tl">
                    <a:srgbClr val="000000">
                      <a:alpha val="43137"/>
                    </a:srgbClr>
                  </a:outerShdw>
                </a:effectLst>
                <a:latin typeface="Calibri" pitchFamily="34" charset="0"/>
                <a:ea typeface="Calibri" pitchFamily="34" charset="0"/>
                <a:cs typeface="Arial" pitchFamily="34" charset="0"/>
              </a:rPr>
              <a:t> الألعاب التعليمية:</a:t>
            </a:r>
          </a:p>
          <a:p>
            <a:pPr lvl="0" algn="ctr" eaLnBrk="0" fontAlgn="base" hangingPunct="0">
              <a:spcBef>
                <a:spcPct val="0"/>
              </a:spcBef>
              <a:spcAft>
                <a:spcPct val="0"/>
              </a:spcAft>
              <a:tabLst>
                <a:tab pos="1958975" algn="l"/>
              </a:tabLst>
            </a:pPr>
            <a:r>
              <a:rPr lang="ar-SA" sz="28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Arial" pitchFamily="34" charset="0"/>
              </a:rPr>
              <a:t>تعريفها:</a:t>
            </a:r>
            <a:endPar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تعد من الوسائل التعليمية الهامة التي يمكن أن يستخدمها المعلم والمتعلم لتقديم خبرات تعليمية تعلميه</a:t>
            </a:r>
            <a:endParaRPr lang="ar-SA" sz="24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Arial" pitchFamily="34" charset="0"/>
            </a:endParaRPr>
          </a:p>
          <a:p>
            <a:pPr lvl="0" algn="ctr" eaLnBrk="0" fontAlgn="base" hangingPunct="0">
              <a:spcBef>
                <a:spcPct val="0"/>
              </a:spcBef>
              <a:spcAft>
                <a:spcPct val="0"/>
              </a:spcAft>
              <a:tabLst>
                <a:tab pos="1958975" algn="l"/>
              </a:tabLst>
            </a:pPr>
            <a:r>
              <a:rPr lang="ar-SA" sz="24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Arial" pitchFamily="34" charset="0"/>
              </a:rPr>
              <a:t>مميزاتها</a:t>
            </a:r>
            <a:endParaRPr lang="en-US"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مشاركة المتعلمين في الخبرات التعليمية واستمتاعهم بها</a:t>
            </a: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 </a:t>
            </a: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زيادة الدافعية للتعلم مما يودي إلى تحقيق الأهداف التعليمة </a:t>
            </a:r>
          </a:p>
          <a:p>
            <a:pPr lvl="0" algn="ctr" eaLnBrk="0" fontAlgn="base" hangingPunct="0">
              <a:spcBef>
                <a:spcPct val="0"/>
              </a:spcBef>
              <a:spcAft>
                <a:spcPct val="0"/>
              </a:spcAft>
              <a:tabLst>
                <a:tab pos="1958975" algn="l"/>
              </a:tabLs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 *مقترحات للاستفادة من الألعاب وتمثيل المواقف في التعليم:</a:t>
            </a:r>
          </a:p>
          <a:p>
            <a:pPr lvl="0" algn="ctr" eaLnBrk="0" fontAlgn="base" hangingPunct="0">
              <a:spcBef>
                <a:spcPct val="0"/>
              </a:spcBef>
              <a:spcAft>
                <a:spcPct val="0"/>
              </a:spcAft>
              <a:tabLst>
                <a:tab pos="1958975" algn="l"/>
              </a:tabLs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*تحديد الأهداف التعليمية التي يسعى المعلم إلى تحقيقها </a:t>
            </a:r>
          </a:p>
          <a:p>
            <a:pPr lvl="0" algn="ctr" eaLnBrk="0" fontAlgn="base" hangingPunct="0">
              <a:spcBef>
                <a:spcPct val="0"/>
              </a:spcBef>
              <a:spcAft>
                <a:spcPct val="0"/>
              </a:spcAft>
              <a:tabLst>
                <a:tab pos="1958975" algn="l"/>
              </a:tabLs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*اختيار نوع الألعاب أو المواقف الممثلة التي تحقق الأهداف التعليمية</a:t>
            </a:r>
          </a:p>
          <a:p>
            <a:pPr lvl="0" algn="ctr" eaLnBrk="0" fontAlgn="base" hangingPunct="0">
              <a:spcBef>
                <a:spcPct val="0"/>
              </a:spcBef>
              <a:spcAft>
                <a:spcPct val="0"/>
              </a:spcAft>
              <a:tabLst>
                <a:tab pos="1958975" algn="l"/>
              </a:tabLs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*تخطيط طريقة الاستفادة من هذه الألعاب كجزء من استراتيجيه الدرس بحيث تتناسب</a:t>
            </a: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 مع احتياجات التلاميذ والظروف الاجتماعية والإمكانيات المادية في المدرسة</a:t>
            </a:r>
          </a:p>
          <a:p>
            <a:pPr lvl="0" algn="ctr" eaLnBrk="0" fontAlgn="base" hangingPunct="0">
              <a:spcBef>
                <a:spcPct val="0"/>
              </a:spcBef>
              <a:spcAft>
                <a:spcPct val="0"/>
              </a:spcAft>
              <a:tabLst>
                <a:tab pos="1958975" algn="l"/>
              </a:tabLst>
            </a:pP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*ترتيب الفصل وطريقة تجميع الطلاب لممارسه هذه الألعاب سواء في مجموعه واحده أو عدة مجموعات </a:t>
            </a:r>
            <a:endParaRPr lang="en-US" b="1" dirty="0" smtClean="0">
              <a:solidFill>
                <a:schemeClr val="tx1">
                  <a:lumMod val="95000"/>
                  <a:lumOff val="5000"/>
                </a:schemeClr>
              </a:solidFill>
              <a:latin typeface="Arial" pitchFamily="34" charset="0"/>
              <a:cs typeface="Arial" pitchFamily="34" charset="0"/>
            </a:endParaRPr>
          </a:p>
          <a:p>
            <a:pPr lvl="0" algn="ctr" eaLnBrk="0" fontAlgn="base" hangingPunct="0">
              <a:spcBef>
                <a:spcPct val="0"/>
              </a:spcBef>
              <a:spcAft>
                <a:spcPct val="0"/>
              </a:spcAft>
              <a:tabLst>
                <a:tab pos="1958975" algn="l"/>
              </a:tabLst>
            </a:pPr>
            <a:r>
              <a:rPr lang="ar-SA" b="1" dirty="0" smtClean="0">
                <a:solidFill>
                  <a:schemeClr val="tx1">
                    <a:lumMod val="95000"/>
                    <a:lumOff val="5000"/>
                  </a:schemeClr>
                </a:solidFill>
                <a:latin typeface="Calibri" pitchFamily="34" charset="0"/>
                <a:ea typeface="Calibri" pitchFamily="34" charset="0"/>
                <a:cs typeface="Arial" pitchFamily="34" charset="0"/>
              </a:rPr>
              <a:t>*إتاحة فرصه المناقشة بعد الانتهاء من اللعب لحصر مأتم تعلمه </a:t>
            </a:r>
            <a:endParaRPr lang="en-US" b="1" dirty="0" smtClean="0">
              <a:solidFill>
                <a:schemeClr val="tx1">
                  <a:lumMod val="95000"/>
                  <a:lumOff val="5000"/>
                </a:schemeClr>
              </a:solidFill>
              <a:latin typeface="Arial" pitchFamily="34" charset="0"/>
              <a:cs typeface="Arial" pitchFamily="34" charset="0"/>
            </a:endParaRPr>
          </a:p>
          <a:p>
            <a:pPr algn="ctr"/>
            <a:endParaRPr lang="ar-SA" b="1" dirty="0" smtClean="0">
              <a:solidFill>
                <a:schemeClr val="bg1"/>
              </a:solidFill>
              <a:effectLst>
                <a:glow rad="101600">
                  <a:schemeClr val="accent2">
                    <a:satMod val="175000"/>
                    <a:alpha val="40000"/>
                  </a:schemeClr>
                </a:glow>
                <a:outerShdw blurRad="38100" dist="38100" dir="2700000" algn="tl">
                  <a:srgbClr val="000000">
                    <a:alpha val="43137"/>
                  </a:srgbClr>
                </a:outerShdw>
              </a:effectLst>
              <a:latin typeface="Calibri" pitchFamily="34" charset="0"/>
              <a:ea typeface="Calibri" pitchFamily="34" charset="0"/>
              <a:cs typeface="Arial" pitchFamily="34" charset="0"/>
            </a:endParaRPr>
          </a:p>
          <a:p>
            <a:pPr algn="ctr"/>
            <a:endParaRPr lang="ar-SA" b="1" dirty="0" smtClean="0">
              <a:solidFill>
                <a:schemeClr val="bg1"/>
              </a:solidFill>
              <a:effectLst>
                <a:glow rad="101600">
                  <a:schemeClr val="accent2">
                    <a:satMod val="175000"/>
                    <a:alpha val="40000"/>
                  </a:schemeClr>
                </a:glow>
                <a:outerShdw blurRad="38100" dist="38100" dir="2700000" algn="tl">
                  <a:srgbClr val="000000">
                    <a:alpha val="43137"/>
                  </a:srgbClr>
                </a:outerShdw>
              </a:effectLst>
              <a:latin typeface="Calibri" pitchFamily="34" charset="0"/>
              <a:cs typeface="Arial" pitchFamily="34" charset="0"/>
            </a:endParaRPr>
          </a:p>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linds(horizont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ox(i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box(in)">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blinds(horizontal)">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box(in)">
                                      <p:cBhvr>
                                        <p:cTn id="55" dur="500"/>
                                        <p:tgtEl>
                                          <p:spTgt spid="4">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4">
                                            <p:txEl>
                                              <p:pRg st="14" end="14"/>
                                            </p:txEl>
                                          </p:spTgt>
                                        </p:tgtEl>
                                        <p:attrNameLst>
                                          <p:attrName>style.visibility</p:attrName>
                                        </p:attrNameLst>
                                      </p:cBhvr>
                                      <p:to>
                                        <p:strVal val="visible"/>
                                      </p:to>
                                    </p:set>
                                    <p:animEffect transition="in" filter="box(in)">
                                      <p:cBhvr>
                                        <p:cTn id="60" dur="500"/>
                                        <p:tgtEl>
                                          <p:spTgt spid="4">
                                            <p:txEl>
                                              <p:pRg st="14" end="14"/>
                                            </p:txEl>
                                          </p:spTgt>
                                        </p:tgtEl>
                                      </p:cBhvr>
                                    </p:animEffect>
                                  </p:childTnLst>
                                </p:cTn>
                              </p:par>
                              <p:par>
                                <p:cTn id="61" presetID="4" presetClass="entr" presetSubtype="16" fill="hold" nodeType="withEffect">
                                  <p:stCondLst>
                                    <p:cond delay="0"/>
                                  </p:stCondLst>
                                  <p:childTnLst>
                                    <p:set>
                                      <p:cBhvr>
                                        <p:cTn id="62" dur="1" fill="hold">
                                          <p:stCondLst>
                                            <p:cond delay="0"/>
                                          </p:stCondLst>
                                        </p:cTn>
                                        <p:tgtEl>
                                          <p:spTgt spid="4">
                                            <p:txEl>
                                              <p:pRg st="15" end="15"/>
                                            </p:txEl>
                                          </p:spTgt>
                                        </p:tgtEl>
                                        <p:attrNameLst>
                                          <p:attrName>style.visibility</p:attrName>
                                        </p:attrNameLst>
                                      </p:cBhvr>
                                      <p:to>
                                        <p:strVal val="visible"/>
                                      </p:to>
                                    </p:set>
                                    <p:animEffect transition="in" filter="box(in)">
                                      <p:cBhvr>
                                        <p:cTn id="63" dur="500"/>
                                        <p:tgtEl>
                                          <p:spTgt spid="4">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4">
                                            <p:txEl>
                                              <p:pRg st="17" end="17"/>
                                            </p:txEl>
                                          </p:spTgt>
                                        </p:tgtEl>
                                        <p:attrNameLst>
                                          <p:attrName>style.visibility</p:attrName>
                                        </p:attrNameLst>
                                      </p:cBhvr>
                                      <p:to>
                                        <p:strVal val="visible"/>
                                      </p:to>
                                    </p:set>
                                    <p:animEffect transition="in" filter="box(in)">
                                      <p:cBhvr>
                                        <p:cTn id="68" dur="500"/>
                                        <p:tgtEl>
                                          <p:spTgt spid="4">
                                            <p:txEl>
                                              <p:pRg st="17" end="1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
                                            <p:txEl>
                                              <p:pRg st="18" end="18"/>
                                            </p:txEl>
                                          </p:spTgt>
                                        </p:tgtEl>
                                        <p:attrNameLst>
                                          <p:attrName>style.visibility</p:attrName>
                                        </p:attrNameLst>
                                      </p:cBhvr>
                                      <p:to>
                                        <p:strVal val="visible"/>
                                      </p:to>
                                    </p:set>
                                    <p:animEffect transition="in" filter="box(in)">
                                      <p:cBhvr>
                                        <p:cTn id="73"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4783"/>
            <a:ext cx="821533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    </a:t>
            </a:r>
            <a:r>
              <a:rPr kumimoji="0" lang="ar-SA" sz="3200" b="1" i="0" strike="noStrike" cap="none" normalizeH="0" baseline="0" dirty="0" smtClean="0">
                <a:ln>
                  <a:noFill/>
                </a:ln>
                <a:solidFill>
                  <a:srgbClr val="FF0000"/>
                </a:solidFill>
                <a:effectLst/>
                <a:latin typeface="Calibri" pitchFamily="34" charset="0"/>
                <a:ea typeface="Times New Roman" pitchFamily="18" charset="0"/>
                <a:cs typeface="Arial" pitchFamily="34" charset="0"/>
              </a:rPr>
              <a:t>م</a:t>
            </a:r>
            <a:r>
              <a:rPr kumimoji="0" lang="ar-SA" sz="3200" b="1" i="0" strike="noStrike" cap="none" normalizeH="0" baseline="0" dirty="0" smtClean="0" bmk="">
                <a:ln>
                  <a:noFill/>
                </a:ln>
                <a:solidFill>
                  <a:srgbClr val="FF0000"/>
                </a:solidFill>
                <a:effectLst/>
                <a:latin typeface="Calibri" pitchFamily="34" charset="0"/>
                <a:ea typeface="Times New Roman" pitchFamily="18" charset="0"/>
                <a:cs typeface="Arial" pitchFamily="34" charset="0"/>
              </a:rPr>
              <a:t>عايير اختيار الألعاب اللغوية وشروط استخدامها</a:t>
            </a:r>
            <a:r>
              <a:rPr kumimoji="0" lang="ar-SA" sz="2400" b="0" i="0"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ar-SA" sz="2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a:r>
            <a:br>
              <a:rPr kumimoji="0" lang="ar-SA" sz="2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br>
            <a:endParaRPr kumimoji="0" lang="ar-SA" sz="2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
            </a:r>
            <a:br>
              <a:rPr kumimoji="0" lang="ar-SA" sz="24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br>
            <a:r>
              <a:rPr kumimoji="0" lang="ar-SA"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r>
            <a:br>
              <a:rPr kumimoji="0" lang="ar-SA"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endParaRPr kumimoji="0" lang="ar-SA"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مستطيل 3"/>
          <p:cNvSpPr/>
          <p:nvPr/>
        </p:nvSpPr>
        <p:spPr>
          <a:xfrm>
            <a:off x="2857488" y="642918"/>
            <a:ext cx="3663182"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 أن تكون لها أهداف محددة وواضحة مسبقا.</a:t>
            </a:r>
            <a:endParaRPr lang="ar-SA" dirty="0"/>
          </a:p>
        </p:txBody>
      </p:sp>
      <p:sp>
        <p:nvSpPr>
          <p:cNvPr id="6" name="مستطيل 5"/>
          <p:cNvSpPr/>
          <p:nvPr/>
        </p:nvSpPr>
        <p:spPr>
          <a:xfrm>
            <a:off x="2857488" y="1071546"/>
            <a:ext cx="3833101"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2- أن تكون مثيرة وممتعة وتحقق الدافعية للتعلم.</a:t>
            </a:r>
            <a:endParaRPr lang="ar-SA" dirty="0"/>
          </a:p>
        </p:txBody>
      </p:sp>
      <p:sp>
        <p:nvSpPr>
          <p:cNvPr id="7" name="مستطيل 6"/>
          <p:cNvSpPr/>
          <p:nvPr/>
        </p:nvSpPr>
        <p:spPr>
          <a:xfrm>
            <a:off x="2857488" y="1643050"/>
            <a:ext cx="3685624"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3- أن تكون مناسبة لخبرات التلاميذ وقدراتهم .</a:t>
            </a:r>
            <a:endParaRPr lang="ar-SA" dirty="0"/>
          </a:p>
        </p:txBody>
      </p:sp>
      <p:sp>
        <p:nvSpPr>
          <p:cNvPr id="8" name="مستطيل 7"/>
          <p:cNvSpPr/>
          <p:nvPr/>
        </p:nvSpPr>
        <p:spPr>
          <a:xfrm>
            <a:off x="3071802" y="2143116"/>
            <a:ext cx="3520515"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4- أن يكون دور التلميذ فيها واضحا ومحددا </a:t>
            </a:r>
            <a:endParaRPr lang="ar-SA" dirty="0"/>
          </a:p>
        </p:txBody>
      </p:sp>
      <p:sp>
        <p:nvSpPr>
          <p:cNvPr id="9" name="مستطيل 8"/>
          <p:cNvSpPr/>
          <p:nvPr/>
        </p:nvSpPr>
        <p:spPr>
          <a:xfrm>
            <a:off x="3214678" y="2571744"/>
            <a:ext cx="3103734"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5- أن تكون اللعبة أكثر من مجرد متعة.</a:t>
            </a:r>
            <a:endParaRPr lang="ar-SA" dirty="0"/>
          </a:p>
        </p:txBody>
      </p:sp>
      <p:sp>
        <p:nvSpPr>
          <p:cNvPr id="10" name="مستطيل 9"/>
          <p:cNvSpPr/>
          <p:nvPr/>
        </p:nvSpPr>
        <p:spPr>
          <a:xfrm>
            <a:off x="3357554" y="3000372"/>
            <a:ext cx="2751073"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6- أن تتضمن اللعبة تنافسا حميما.</a:t>
            </a:r>
            <a:endParaRPr lang="ar-SA" dirty="0"/>
          </a:p>
        </p:txBody>
      </p:sp>
      <p:sp>
        <p:nvSpPr>
          <p:cNvPr id="11" name="مستطيل 10"/>
          <p:cNvSpPr/>
          <p:nvPr/>
        </p:nvSpPr>
        <p:spPr>
          <a:xfrm>
            <a:off x="1071538" y="3357562"/>
            <a:ext cx="6357982" cy="369332"/>
          </a:xfrm>
          <a:prstGeom prst="rect">
            <a:avLst/>
          </a:prstGeom>
        </p:spPr>
        <p:txBody>
          <a:bodyPr wrap="squar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7- أن تبقى اللعبة جميع التلاميذ منخرطين ومهتمين في العمل اللغوي المنوط بهم.</a:t>
            </a:r>
            <a:endParaRPr lang="ar-SA" dirty="0"/>
          </a:p>
        </p:txBody>
      </p:sp>
      <p:sp>
        <p:nvSpPr>
          <p:cNvPr id="12" name="مستطيل 11"/>
          <p:cNvSpPr/>
          <p:nvPr/>
        </p:nvSpPr>
        <p:spPr>
          <a:xfrm>
            <a:off x="785786" y="3714752"/>
            <a:ext cx="6357950" cy="369332"/>
          </a:xfrm>
          <a:prstGeom prst="rect">
            <a:avLst/>
          </a:prstGeom>
        </p:spPr>
        <p:txBody>
          <a:bodyPr wrap="squar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8- أن تشجع اللعبة التلاميذ على التركيز في استخدام اللغة بخلاف اللغة ذاتها.</a:t>
            </a:r>
            <a:endParaRPr lang="ar-SA" dirty="0"/>
          </a:p>
        </p:txBody>
      </p:sp>
      <p:sp>
        <p:nvSpPr>
          <p:cNvPr id="13" name="مستطيل 12"/>
          <p:cNvSpPr/>
          <p:nvPr/>
        </p:nvSpPr>
        <p:spPr>
          <a:xfrm>
            <a:off x="571472" y="4071942"/>
            <a:ext cx="6715172" cy="369332"/>
          </a:xfrm>
          <a:prstGeom prst="rect">
            <a:avLst/>
          </a:prstGeom>
        </p:spPr>
        <p:txBody>
          <a:bodyPr wrap="squar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9- أن تعطى اللعبة التلاميذ الفرصة للتعلم وممارسة ومراجعة الوسائل اللغوية الخاصة </a:t>
            </a:r>
            <a:endParaRPr lang="ar-SA" dirty="0"/>
          </a:p>
        </p:txBody>
      </p:sp>
      <p:sp>
        <p:nvSpPr>
          <p:cNvPr id="14" name="مستطيل 13"/>
          <p:cNvSpPr/>
          <p:nvPr/>
        </p:nvSpPr>
        <p:spPr>
          <a:xfrm>
            <a:off x="3214678" y="4500570"/>
            <a:ext cx="2856871"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10- أن تكون اللعبة بسيطة ومقنعة.</a:t>
            </a:r>
            <a:endParaRPr lang="ar-SA" dirty="0"/>
          </a:p>
        </p:txBody>
      </p:sp>
      <p:sp>
        <p:nvSpPr>
          <p:cNvPr id="15" name="مستطيل 14"/>
          <p:cNvSpPr/>
          <p:nvPr/>
        </p:nvSpPr>
        <p:spPr>
          <a:xfrm>
            <a:off x="2714612" y="4929198"/>
            <a:ext cx="3672800"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11- أن تدرس أو تتناول مهارة لغوية أو أكثر .</a:t>
            </a:r>
            <a:endParaRPr lang="ar-SA" dirty="0"/>
          </a:p>
        </p:txBody>
      </p:sp>
      <p:sp>
        <p:nvSpPr>
          <p:cNvPr id="16" name="مستطيل 15"/>
          <p:cNvSpPr/>
          <p:nvPr/>
        </p:nvSpPr>
        <p:spPr>
          <a:xfrm>
            <a:off x="3000364" y="5286388"/>
            <a:ext cx="3158236"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12- أن يتم إعطاء الفائز نوع من الإثابة</a:t>
            </a:r>
            <a:endParaRPr lang="ar-SA" dirty="0"/>
          </a:p>
        </p:txBody>
      </p:sp>
      <p:sp>
        <p:nvSpPr>
          <p:cNvPr id="17" name="مستطيل 16"/>
          <p:cNvSpPr/>
          <p:nvPr/>
        </p:nvSpPr>
        <p:spPr>
          <a:xfrm>
            <a:off x="857224" y="5572140"/>
            <a:ext cx="5715008" cy="369332"/>
          </a:xfrm>
          <a:prstGeom prst="rect">
            <a:avLst/>
          </a:prstGeom>
        </p:spPr>
        <p:txBody>
          <a:bodyPr wrap="squar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13- أن تكون مناسبة لأعمار التلاميذ والمحتوى الذي تقدمه.</a:t>
            </a:r>
            <a:endParaRPr lang="ar-SA" dirty="0"/>
          </a:p>
        </p:txBody>
      </p:sp>
      <p:sp>
        <p:nvSpPr>
          <p:cNvPr id="18" name="مستطيل 17"/>
          <p:cNvSpPr/>
          <p:nvPr/>
        </p:nvSpPr>
        <p:spPr>
          <a:xfrm>
            <a:off x="714348" y="5857892"/>
            <a:ext cx="5857884" cy="369332"/>
          </a:xfrm>
          <a:prstGeom prst="rect">
            <a:avLst/>
          </a:prstGeom>
        </p:spPr>
        <p:txBody>
          <a:bodyPr wrap="squar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14- أن تربط التلاميذ بالمعرفة السابقة أي مناسبتها لخبراتهم.</a:t>
            </a:r>
            <a:endParaRPr lang="ar-SA" dirty="0"/>
          </a:p>
        </p:txBody>
      </p:sp>
      <p:sp>
        <p:nvSpPr>
          <p:cNvPr id="19" name="مستطيل 18"/>
          <p:cNvSpPr/>
          <p:nvPr/>
        </p:nvSpPr>
        <p:spPr>
          <a:xfrm>
            <a:off x="2214546" y="6286520"/>
            <a:ext cx="4262705" cy="369332"/>
          </a:xfrm>
          <a:prstGeom prst="rect">
            <a:avLst/>
          </a:prstGeom>
        </p:spPr>
        <p:txBody>
          <a:bodyPr wrap="none">
            <a:spAutoFit/>
          </a:bodyPr>
          <a:lstStyle/>
          <a:p>
            <a:r>
              <a:rPr lang="ar-SA" b="1" dirty="0" smtClean="0">
                <a:solidFill>
                  <a:schemeClr val="tx1">
                    <a:lumMod val="95000"/>
                    <a:lumOff val="5000"/>
                  </a:schemeClr>
                </a:solidFill>
                <a:latin typeface="Arial" pitchFamily="34" charset="0"/>
                <a:ea typeface="Times New Roman" pitchFamily="18" charset="0"/>
                <a:cs typeface="Arial" pitchFamily="34" charset="0"/>
              </a:rPr>
              <a:t>15- أن يكون للعبة وقت محدد ومعروف قبل القيام بها.</a:t>
            </a:r>
            <a:endParaRPr lang="ar-SA" dirty="0"/>
          </a:p>
        </p:txBody>
      </p:sp>
      <p:pic>
        <p:nvPicPr>
          <p:cNvPr id="20" name="صورة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857232"/>
            <a:ext cx="2058190" cy="2214578"/>
          </a:xfrm>
          <a:prstGeom prst="rect">
            <a:avLst/>
          </a:prstGeom>
          <a:ln>
            <a:noFill/>
          </a:ln>
          <a:effectLst>
            <a:softEdge rad="112500"/>
          </a:effectLst>
        </p:spPr>
      </p:pic>
      <p:pic>
        <p:nvPicPr>
          <p:cNvPr id="21" name="صورة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83" y="4857760"/>
            <a:ext cx="1643074"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7630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ppt_x"/>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500" fill="hold"/>
                                        <p:tgtEl>
                                          <p:spTgt spid="18"/>
                                        </p:tgtEl>
                                        <p:attrNameLst>
                                          <p:attrName>ppt_x</p:attrName>
                                        </p:attrNameLst>
                                      </p:cBhvr>
                                      <p:tavLst>
                                        <p:tav tm="0">
                                          <p:val>
                                            <p:strVal val="#ppt_x"/>
                                          </p:val>
                                        </p:tav>
                                        <p:tav tm="100000">
                                          <p:val>
                                            <p:strVal val="#ppt_x"/>
                                          </p:val>
                                        </p:tav>
                                      </p:tavLst>
                                    </p:anim>
                                    <p:anim calcmode="lin" valueType="num">
                                      <p:cBhvr additive="base">
                                        <p:cTn id="9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fill="hold"/>
                                        <p:tgtEl>
                                          <p:spTgt spid="19"/>
                                        </p:tgtEl>
                                        <p:attrNameLst>
                                          <p:attrName>ppt_x</p:attrName>
                                        </p:attrNameLst>
                                      </p:cBhvr>
                                      <p:tavLst>
                                        <p:tav tm="0">
                                          <p:val>
                                            <p:strVal val="#ppt_x"/>
                                          </p:val>
                                        </p:tav>
                                        <p:tav tm="100000">
                                          <p:val>
                                            <p:strVal val="#ppt_x"/>
                                          </p:val>
                                        </p:tav>
                                      </p:tavLst>
                                    </p:anim>
                                    <p:anim calcmode="lin" valueType="num">
                                      <p:cBhvr additive="base">
                                        <p:cTn id="9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yanbutoday.com/articles/sitep_13481469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عنوان 1"/>
          <p:cNvSpPr txBox="1">
            <a:spLocks/>
          </p:cNvSpPr>
          <p:nvPr/>
        </p:nvSpPr>
        <p:spPr>
          <a:xfrm>
            <a:off x="3286116" y="-642966"/>
            <a:ext cx="3429024" cy="1785926"/>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lang="ar-SA" sz="4000" cap="small" dirty="0" smtClean="0">
              <a:solidFill>
                <a:srgbClr val="FF3399"/>
              </a:solidFill>
              <a:effectLst>
                <a:glow rad="63500">
                  <a:schemeClr val="accent6">
                    <a:satMod val="175000"/>
                    <a:alpha val="40000"/>
                  </a:schemeClr>
                </a:glow>
              </a:effectLst>
              <a:latin typeface="Arial" pitchFamily="34" charset="0"/>
              <a:ea typeface="+mj-ea"/>
              <a:cs typeface="Arial" pitchFamily="34" charset="0"/>
            </a:endParaRPr>
          </a:p>
          <a:p>
            <a:pPr marL="0" marR="0" lvl="0" indent="0" algn="l" defTabSz="914400" rtl="1" eaLnBrk="1" fontAlgn="auto" latinLnBrk="0" hangingPunct="1">
              <a:lnSpc>
                <a:spcPct val="100000"/>
              </a:lnSpc>
              <a:spcBef>
                <a:spcPct val="0"/>
              </a:spcBef>
              <a:spcAft>
                <a:spcPts val="0"/>
              </a:spcAft>
              <a:buClrTx/>
              <a:buSzTx/>
              <a:buFontTx/>
              <a:buNone/>
              <a:tabLst/>
              <a:defRPr/>
            </a:pPr>
            <a:r>
              <a:rPr kumimoji="0" lang="ar-SA" sz="4000" b="0" i="0" u="none" strike="noStrike" kern="1200" cap="small" spc="0" normalizeH="0" baseline="0" noProof="0" dirty="0" smtClean="0">
                <a:ln>
                  <a:noFill/>
                </a:ln>
                <a:solidFill>
                  <a:srgbClr val="FF3399"/>
                </a:solidFill>
                <a:effectLst>
                  <a:glow rad="63500">
                    <a:schemeClr val="accent6">
                      <a:satMod val="175000"/>
                      <a:alpha val="40000"/>
                    </a:schemeClr>
                  </a:glow>
                </a:effectLst>
                <a:uLnTx/>
                <a:uFillTx/>
                <a:latin typeface="Arial" pitchFamily="34" charset="0"/>
                <a:ea typeface="+mj-ea"/>
                <a:cs typeface="Arial" pitchFamily="34" charset="0"/>
              </a:rPr>
              <a:t>البرامج الحاسوبية</a:t>
            </a:r>
            <a:endParaRPr kumimoji="0" lang="ar-SA" sz="4000" b="0" i="0" u="none" strike="noStrike" kern="1200" cap="small" spc="0" normalizeH="0" baseline="0" noProof="0" dirty="0">
              <a:ln>
                <a:noFill/>
              </a:ln>
              <a:solidFill>
                <a:srgbClr val="FF3399"/>
              </a:solidFill>
              <a:effectLst>
                <a:glow rad="63500">
                  <a:schemeClr val="accent6">
                    <a:satMod val="175000"/>
                    <a:alpha val="40000"/>
                  </a:schemeClr>
                </a:glow>
              </a:effectLst>
              <a:uLnTx/>
              <a:uFillTx/>
              <a:latin typeface="Arial" pitchFamily="34" charset="0"/>
              <a:ea typeface="+mj-ea"/>
              <a:cs typeface="Arial" pitchFamily="34" charset="0"/>
            </a:endParaRPr>
          </a:p>
        </p:txBody>
      </p:sp>
      <p:sp>
        <p:nvSpPr>
          <p:cNvPr id="11" name="مستطيل 10"/>
          <p:cNvSpPr/>
          <p:nvPr/>
        </p:nvSpPr>
        <p:spPr>
          <a:xfrm>
            <a:off x="928662" y="1000108"/>
            <a:ext cx="7500990" cy="2800767"/>
          </a:xfrm>
          <a:prstGeom prst="rect">
            <a:avLst/>
          </a:prstGeom>
        </p:spPr>
        <p:txBody>
          <a:bodyPr wrap="square">
            <a:spAutoFit/>
          </a:bodyPr>
          <a:lstStyle/>
          <a:p>
            <a:pPr lvl="0" algn="ctr" fontAlgn="base">
              <a:spcBef>
                <a:spcPct val="0"/>
              </a:spcBef>
              <a:spcAft>
                <a:spcPct val="0"/>
              </a:spcAft>
            </a:pPr>
            <a:r>
              <a:rPr lang="ar-SA" sz="2000" b="1" dirty="0" smtClean="0">
                <a:solidFill>
                  <a:srgbClr val="00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الكمبيوتر كمساعد في التعلم</a:t>
            </a:r>
            <a:r>
              <a:rPr lang="en-US" sz="2000" b="1" dirty="0" smtClean="0">
                <a:solidFill>
                  <a:srgbClr val="00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smtClean="0">
                <a:solidFill>
                  <a:srgbClr val="00FF00"/>
                </a:solidFill>
                <a:effectLst>
                  <a:outerShdw blurRad="38100" dist="38100" dir="2700000" algn="tl">
                    <a:srgbClr val="000000">
                      <a:alpha val="43137"/>
                    </a:srgbClr>
                  </a:outerShdw>
                </a:effectLst>
                <a:latin typeface="Tahoma" pitchFamily="34" charset="0"/>
                <a:ea typeface="Calibri" pitchFamily="34" charset="0"/>
                <a:cs typeface="Tahoma" pitchFamily="34" charset="0"/>
              </a:rPr>
              <a:t>:</a:t>
            </a:r>
          </a:p>
          <a:p>
            <a:pPr lvl="0" algn="ctr" fontAlgn="base">
              <a:spcBef>
                <a:spcPct val="0"/>
              </a:spcBef>
              <a:spcAft>
                <a:spcPct val="0"/>
              </a:spcAft>
            </a:pPr>
            <a:r>
              <a:rPr lang="en-US" sz="2000" dirty="0" smtClean="0">
                <a:solidFill>
                  <a:srgbClr val="FF3399"/>
                </a:solidFill>
                <a:latin typeface="Tahoma" pitchFamily="34" charset="0"/>
                <a:ea typeface="Calibri" pitchFamily="34" charset="0"/>
                <a:cs typeface="Tahoma" pitchFamily="34" charset="0"/>
              </a:rPr>
              <a:t/>
            </a:r>
            <a:br>
              <a:rPr lang="en-US" sz="2000" dirty="0" smtClean="0">
                <a:solidFill>
                  <a:srgbClr val="FF3399"/>
                </a:solidFill>
                <a:latin typeface="Tahoma" pitchFamily="34" charset="0"/>
                <a:ea typeface="Calibri" pitchFamily="34" charset="0"/>
                <a:cs typeface="Tahoma" pitchFamily="34" charset="0"/>
              </a:rPr>
            </a:br>
            <a:r>
              <a:rPr lang="ar-SA" sz="2000" b="1" dirty="0" smtClean="0">
                <a:solidFill>
                  <a:srgbClr val="FF3399"/>
                </a:solidFill>
                <a:latin typeface="Tahoma" pitchFamily="34" charset="0"/>
                <a:ea typeface="Calibri" pitchFamily="34" charset="0"/>
                <a:cs typeface="Tahoma" pitchFamily="34" charset="0"/>
              </a:rPr>
              <a:t>استخدام الكمبيوتر كمساعد في التعليم اعتمد على تقديم بعض التدريبات والتمارين والممارسات التي تتطلب وظائف قياسية مختلفة للإجابة عن الأسئلة الوارد بها وكذلك عن</a:t>
            </a:r>
            <a:r>
              <a:rPr lang="en-US" sz="2000" b="1" dirty="0" smtClean="0">
                <a:solidFill>
                  <a:srgbClr val="FF3399"/>
                </a:solidFill>
                <a:ea typeface="Calibri" pitchFamily="34" charset="0"/>
                <a:cs typeface="Tahoma" pitchFamily="34" charset="0"/>
              </a:rPr>
              <a:t> </a:t>
            </a:r>
            <a:r>
              <a:rPr lang="en-US" sz="2000" b="1" dirty="0" smtClean="0">
                <a:solidFill>
                  <a:srgbClr val="FF3399"/>
                </a:solidFill>
                <a:latin typeface="Tahoma" pitchFamily="34" charset="0"/>
                <a:ea typeface="Calibri" pitchFamily="34" charset="0"/>
                <a:cs typeface="Tahoma" pitchFamily="34" charset="0"/>
              </a:rPr>
              <a:t/>
            </a:r>
            <a:br>
              <a:rPr lang="en-US" sz="2000" b="1" dirty="0" smtClean="0">
                <a:solidFill>
                  <a:srgbClr val="FF3399"/>
                </a:solidFill>
                <a:latin typeface="Tahoma" pitchFamily="34" charset="0"/>
                <a:ea typeface="Calibri" pitchFamily="34" charset="0"/>
                <a:cs typeface="Tahoma" pitchFamily="34" charset="0"/>
              </a:rPr>
            </a:br>
            <a:r>
              <a:rPr lang="ar-SA" sz="2000" b="1" dirty="0" smtClean="0">
                <a:solidFill>
                  <a:srgbClr val="FF3399"/>
                </a:solidFill>
                <a:latin typeface="Tahoma" pitchFamily="34" charset="0"/>
                <a:ea typeface="Calibri" pitchFamily="34" charset="0"/>
                <a:cs typeface="Tahoma" pitchFamily="34" charset="0"/>
              </a:rPr>
              <a:t>أسئلة التلميذ نفسه فالهدف الرئيسي هو تكوين مهارة التلميذ عن طريق تدريبه المستمر.</a:t>
            </a:r>
            <a:endParaRPr lang="en-US" sz="2000" b="1" dirty="0" smtClean="0">
              <a:solidFill>
                <a:srgbClr val="FF3399"/>
              </a:solidFill>
              <a:latin typeface="Arial" pitchFamily="34" charset="0"/>
              <a:cs typeface="Arial" pitchFamily="34" charset="0"/>
            </a:endParaRPr>
          </a:p>
          <a:p>
            <a:pPr lvl="0" eaLnBrk="0" fontAlgn="base" hangingPunct="0">
              <a:spcBef>
                <a:spcPct val="0"/>
              </a:spcBef>
              <a:spcAft>
                <a:spcPct val="0"/>
              </a:spcAft>
            </a:pPr>
            <a:endParaRPr lang="en-US" sz="3600" dirty="0" smtClean="0">
              <a:latin typeface="Arial" pitchFamily="34" charset="0"/>
              <a:cs typeface="Arial" pitchFamily="34" charset="0"/>
            </a:endParaRPr>
          </a:p>
        </p:txBody>
      </p:sp>
      <p:sp>
        <p:nvSpPr>
          <p:cNvPr id="12" name="مستطيل 11"/>
          <p:cNvSpPr/>
          <p:nvPr/>
        </p:nvSpPr>
        <p:spPr>
          <a:xfrm>
            <a:off x="2214546" y="3357562"/>
            <a:ext cx="6143668" cy="1323439"/>
          </a:xfrm>
          <a:prstGeom prst="rect">
            <a:avLst/>
          </a:prstGeom>
        </p:spPr>
        <p:txBody>
          <a:bodyPr wrap="square">
            <a:spAutoFit/>
          </a:bodyPr>
          <a:lstStyle/>
          <a:p>
            <a:pPr algn="ctr" eaLnBrk="0" fontAlgn="base" hangingPunct="0">
              <a:spcBef>
                <a:spcPct val="0"/>
              </a:spcBef>
              <a:spcAft>
                <a:spcPct val="0"/>
              </a:spcAft>
            </a:pPr>
            <a:r>
              <a:rPr lang="ar-SA" sz="2000" b="1" dirty="0" smtClean="0">
                <a:solidFill>
                  <a:srgbClr val="00FF00"/>
                </a:solidFill>
                <a:effectLst>
                  <a:outerShdw blurRad="38100" dist="38100" dir="2700000" algn="tl">
                    <a:srgbClr val="000000">
                      <a:alpha val="43137"/>
                    </a:srgbClr>
                  </a:outerShdw>
                </a:effectLst>
                <a:latin typeface="Tahoma" pitchFamily="34" charset="0"/>
                <a:ea typeface="Calibri" pitchFamily="34" charset="0"/>
                <a:cs typeface="Tahoma" pitchFamily="34" charset="0"/>
              </a:rPr>
              <a:t>أهم الخطط التي قدمت في مجال الكمبيوتر</a:t>
            </a:r>
          </a:p>
          <a:p>
            <a:pPr eaLnBrk="0" fontAlgn="base" hangingPunct="0">
              <a:spcBef>
                <a:spcPct val="0"/>
              </a:spcBef>
              <a:spcAft>
                <a:spcPct val="0"/>
              </a:spcAft>
            </a:pPr>
            <a:endParaRPr lang="en-US" sz="2000" dirty="0" smtClean="0">
              <a:solidFill>
                <a:srgbClr val="00FF00"/>
              </a:solidFill>
              <a:latin typeface="Arial" pitchFamily="34" charset="0"/>
              <a:cs typeface="Arial" pitchFamily="34" charset="0"/>
            </a:endParaRPr>
          </a:p>
          <a:p>
            <a:pPr algn="ctr" eaLnBrk="0" fontAlgn="base" hangingPunct="0">
              <a:spcBef>
                <a:spcPct val="0"/>
              </a:spcBef>
              <a:spcAft>
                <a:spcPct val="0"/>
              </a:spcAft>
            </a:pPr>
            <a:r>
              <a:rPr lang="ar-SA" sz="2000" b="1" dirty="0" smtClean="0">
                <a:solidFill>
                  <a:srgbClr val="00FF00"/>
                </a:solidFill>
                <a:effectLst>
                  <a:outerShdw blurRad="38100" dist="38100" dir="2700000" algn="tl">
                    <a:srgbClr val="000000">
                      <a:alpha val="43137"/>
                    </a:srgbClr>
                  </a:outerShdw>
                </a:effectLst>
                <a:latin typeface="Tahoma" pitchFamily="34" charset="0"/>
                <a:ea typeface="Calibri" pitchFamily="34" charset="0"/>
                <a:cs typeface="Tahoma" pitchFamily="34" charset="0"/>
              </a:rPr>
              <a:t>المساعد في التعليم كما يلي</a:t>
            </a:r>
            <a:endParaRPr lang="en-US" sz="2000" b="1" dirty="0" smtClean="0">
              <a:solidFill>
                <a:srgbClr val="00FF00"/>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eaLnBrk="0" fontAlgn="base" hangingPunct="0">
              <a:spcBef>
                <a:spcPct val="0"/>
              </a:spcBef>
              <a:spcAft>
                <a:spcPct val="0"/>
              </a:spcAft>
            </a:pPr>
            <a:r>
              <a:rPr lang="en-US" sz="2000" b="1" dirty="0" smtClean="0">
                <a:solidFill>
                  <a:schemeClr val="accent6">
                    <a:lumMod val="75000"/>
                  </a:schemeClr>
                </a:solidFill>
                <a:effectLst>
                  <a:outerShdw blurRad="38100" dist="38100" dir="2700000" algn="tl">
                    <a:srgbClr val="000000">
                      <a:alpha val="43137"/>
                    </a:srgbClr>
                  </a:outerShdw>
                </a:effectLst>
                <a:ea typeface="Calibri" pitchFamily="34" charset="0"/>
                <a:cs typeface="Tahoma" pitchFamily="34" charset="0"/>
              </a:rPr>
              <a:t> </a:t>
            </a:r>
            <a:endParaRPr lang="en-US" sz="3600" dirty="0" smtClean="0">
              <a:solidFill>
                <a:prstClr val="black"/>
              </a:solidFill>
              <a:latin typeface="Arial" pitchFamily="34" charset="0"/>
              <a:cs typeface="Arial" pitchFamily="34" charset="0"/>
            </a:endParaRPr>
          </a:p>
        </p:txBody>
      </p:sp>
      <p:sp>
        <p:nvSpPr>
          <p:cNvPr id="13" name="مستطيل 12"/>
          <p:cNvSpPr/>
          <p:nvPr/>
        </p:nvSpPr>
        <p:spPr>
          <a:xfrm>
            <a:off x="3214678" y="4786322"/>
            <a:ext cx="3913251" cy="369332"/>
          </a:xfrm>
          <a:prstGeom prst="rect">
            <a:avLst/>
          </a:prstGeom>
        </p:spPr>
        <p:txBody>
          <a:bodyPr wrap="none">
            <a:spAutoFit/>
          </a:bodyPr>
          <a:lstStyle/>
          <a:p>
            <a:pPr algn="ctr"/>
            <a:r>
              <a:rPr lang="en-US" b="1" dirty="0" smtClean="0">
                <a:solidFill>
                  <a:srgbClr val="FA40AA"/>
                </a:solidFill>
                <a:ea typeface="Calibri" pitchFamily="34" charset="0"/>
                <a:cs typeface="Tahoma" pitchFamily="34" charset="0"/>
              </a:rPr>
              <a:t>•</a:t>
            </a:r>
            <a:r>
              <a:rPr lang="en-US" b="1" dirty="0" smtClean="0">
                <a:solidFill>
                  <a:srgbClr val="FA40AA"/>
                </a:solidFill>
                <a:latin typeface="Tahoma" pitchFamily="34" charset="0"/>
                <a:ea typeface="Calibri" pitchFamily="34" charset="0"/>
                <a:cs typeface="Tahoma" pitchFamily="34" charset="0"/>
              </a:rPr>
              <a:t> </a:t>
            </a:r>
            <a:r>
              <a:rPr lang="ar-SA" b="1" dirty="0" smtClean="0">
                <a:solidFill>
                  <a:srgbClr val="FA40AA"/>
                </a:solidFill>
                <a:latin typeface="Tahoma" pitchFamily="34" charset="0"/>
                <a:ea typeface="Calibri" pitchFamily="34" charset="0"/>
                <a:cs typeface="Tahoma" pitchFamily="34" charset="0"/>
              </a:rPr>
              <a:t>مشروع ربط الكمبيوتر بالتلفزيون</a:t>
            </a:r>
            <a:r>
              <a:rPr lang="en-US" b="1" dirty="0" smtClean="0">
                <a:solidFill>
                  <a:srgbClr val="FA40AA"/>
                </a:solidFill>
                <a:latin typeface="Tahoma" pitchFamily="34" charset="0"/>
                <a:ea typeface="Calibri" pitchFamily="34" charset="0"/>
                <a:cs typeface="Tahoma" pitchFamily="34" charset="0"/>
              </a:rPr>
              <a:t> .</a:t>
            </a:r>
            <a:endParaRPr lang="ar-SA" b="1" dirty="0">
              <a:solidFill>
                <a:srgbClr val="FA40AA"/>
              </a:solidFill>
            </a:endParaRPr>
          </a:p>
        </p:txBody>
      </p:sp>
      <p:sp>
        <p:nvSpPr>
          <p:cNvPr id="14" name="مستطيل 13"/>
          <p:cNvSpPr/>
          <p:nvPr/>
        </p:nvSpPr>
        <p:spPr>
          <a:xfrm>
            <a:off x="3000364" y="5429264"/>
            <a:ext cx="4204997" cy="369332"/>
          </a:xfrm>
          <a:prstGeom prst="rect">
            <a:avLst/>
          </a:prstGeom>
        </p:spPr>
        <p:txBody>
          <a:bodyPr wrap="none">
            <a:spAutoFit/>
          </a:bodyPr>
          <a:lstStyle/>
          <a:p>
            <a:r>
              <a:rPr lang="en-US" b="1" dirty="0" smtClean="0">
                <a:solidFill>
                  <a:srgbClr val="FA40AA"/>
                </a:solidFill>
                <a:ea typeface="Calibri" pitchFamily="34" charset="0"/>
                <a:cs typeface="Tahoma" pitchFamily="34" charset="0"/>
              </a:rPr>
              <a:t>•</a:t>
            </a:r>
            <a:r>
              <a:rPr lang="en-US" b="1" dirty="0" smtClean="0">
                <a:solidFill>
                  <a:srgbClr val="FA40AA"/>
                </a:solidFill>
                <a:latin typeface="Tahoma" pitchFamily="34" charset="0"/>
                <a:ea typeface="Calibri" pitchFamily="34" charset="0"/>
                <a:cs typeface="Tahoma" pitchFamily="34" charset="0"/>
              </a:rPr>
              <a:t> </a:t>
            </a:r>
            <a:r>
              <a:rPr lang="ar-SA" b="1" dirty="0" smtClean="0">
                <a:solidFill>
                  <a:srgbClr val="FA40AA"/>
                </a:solidFill>
                <a:latin typeface="Tahoma" pitchFamily="34" charset="0"/>
                <a:ea typeface="Calibri" pitchFamily="34" charset="0"/>
                <a:cs typeface="Tahoma" pitchFamily="34" charset="0"/>
              </a:rPr>
              <a:t>مشروع تشغيل التدريس أوتوماتيكيا</a:t>
            </a:r>
            <a:r>
              <a:rPr lang="en-US" b="1" dirty="0" smtClean="0">
                <a:solidFill>
                  <a:srgbClr val="FA40AA"/>
                </a:solidFill>
                <a:latin typeface="Tahoma" pitchFamily="34" charset="0"/>
                <a:ea typeface="Calibri" pitchFamily="34" charset="0"/>
                <a:cs typeface="Tahoma" pitchFamily="34" charset="0"/>
              </a:rPr>
              <a:t> </a:t>
            </a:r>
            <a:endParaRPr lang="ar-SA" b="1" dirty="0">
              <a:solidFill>
                <a:srgbClr val="FA40AA"/>
              </a:solidFill>
            </a:endParaRPr>
          </a:p>
        </p:txBody>
      </p:sp>
      <p:sp>
        <p:nvSpPr>
          <p:cNvPr id="15" name="مستطيل 14"/>
          <p:cNvSpPr/>
          <p:nvPr/>
        </p:nvSpPr>
        <p:spPr>
          <a:xfrm>
            <a:off x="3357554" y="6286520"/>
            <a:ext cx="3249608" cy="369332"/>
          </a:xfrm>
          <a:prstGeom prst="rect">
            <a:avLst/>
          </a:prstGeom>
        </p:spPr>
        <p:txBody>
          <a:bodyPr wrap="none">
            <a:spAutoFit/>
          </a:bodyPr>
          <a:lstStyle/>
          <a:p>
            <a:r>
              <a:rPr lang="en-US" b="1" dirty="0" smtClean="0">
                <a:solidFill>
                  <a:srgbClr val="FA40AA"/>
                </a:solidFill>
                <a:ea typeface="Calibri" pitchFamily="34" charset="0"/>
                <a:cs typeface="Tahoma" pitchFamily="34" charset="0"/>
              </a:rPr>
              <a:t>• </a:t>
            </a:r>
            <a:r>
              <a:rPr lang="ar-SA" b="1" dirty="0" smtClean="0">
                <a:solidFill>
                  <a:srgbClr val="FA40AA"/>
                </a:solidFill>
                <a:latin typeface="Tahoma" pitchFamily="34" charset="0"/>
                <a:ea typeface="Calibri" pitchFamily="34" charset="0"/>
                <a:cs typeface="Tahoma" pitchFamily="34" charset="0"/>
              </a:rPr>
              <a:t>البرمجة الخطية والمتفرعة</a:t>
            </a:r>
            <a:r>
              <a:rPr lang="en-US" b="1" dirty="0" smtClean="0">
                <a:solidFill>
                  <a:srgbClr val="FA40AA"/>
                </a:solidFill>
                <a:latin typeface="Tahoma" pitchFamily="34" charset="0"/>
                <a:ea typeface="Calibri" pitchFamily="34" charset="0"/>
                <a:cs typeface="Tahoma" pitchFamily="34" charset="0"/>
              </a:rPr>
              <a:t> </a:t>
            </a:r>
            <a:endParaRPr lang="ar-SA" b="1" dirty="0">
              <a:solidFill>
                <a:srgbClr val="FA40AA"/>
              </a:solidFill>
            </a:endParaRPr>
          </a:p>
        </p:txBody>
      </p:sp>
      <p:sp>
        <p:nvSpPr>
          <p:cNvPr id="16" name="مستطيل 15"/>
          <p:cNvSpPr/>
          <p:nvPr/>
        </p:nvSpPr>
        <p:spPr>
          <a:xfrm>
            <a:off x="4000496" y="5857892"/>
            <a:ext cx="2149948" cy="369332"/>
          </a:xfrm>
          <a:prstGeom prst="rect">
            <a:avLst/>
          </a:prstGeom>
        </p:spPr>
        <p:txBody>
          <a:bodyPr wrap="none">
            <a:spAutoFit/>
          </a:bodyPr>
          <a:lstStyle/>
          <a:p>
            <a:r>
              <a:rPr lang="en-US" b="1" dirty="0" smtClean="0">
                <a:solidFill>
                  <a:srgbClr val="FA40AA"/>
                </a:solidFill>
                <a:ea typeface="Calibri" pitchFamily="34" charset="0"/>
                <a:cs typeface="Tahoma" pitchFamily="34" charset="0"/>
              </a:rPr>
              <a:t>•</a:t>
            </a:r>
            <a:r>
              <a:rPr lang="en-US" b="1" dirty="0" smtClean="0">
                <a:solidFill>
                  <a:srgbClr val="FA40AA"/>
                </a:solidFill>
                <a:latin typeface="Tahoma" pitchFamily="34" charset="0"/>
                <a:ea typeface="Calibri" pitchFamily="34" charset="0"/>
                <a:cs typeface="Tahoma" pitchFamily="34" charset="0"/>
              </a:rPr>
              <a:t> </a:t>
            </a:r>
            <a:r>
              <a:rPr lang="ar-SA" b="1" dirty="0" smtClean="0">
                <a:solidFill>
                  <a:srgbClr val="FA40AA"/>
                </a:solidFill>
                <a:latin typeface="Tahoma" pitchFamily="34" charset="0"/>
                <a:ea typeface="Calibri" pitchFamily="34" charset="0"/>
                <a:cs typeface="Tahoma" pitchFamily="34" charset="0"/>
              </a:rPr>
              <a:t>طريقة المحاكاة</a:t>
            </a:r>
            <a:r>
              <a:rPr lang="en-US" b="1" dirty="0" smtClean="0">
                <a:solidFill>
                  <a:srgbClr val="FA40AA"/>
                </a:solidFill>
                <a:latin typeface="Tahoma" pitchFamily="34" charset="0"/>
                <a:ea typeface="Calibri" pitchFamily="34" charset="0"/>
                <a:cs typeface="Tahoma" pitchFamily="34" charset="0"/>
              </a:rPr>
              <a:t>.</a:t>
            </a:r>
            <a:r>
              <a:rPr lang="en-US" b="1" dirty="0" smtClean="0">
                <a:solidFill>
                  <a:srgbClr val="FA40AA"/>
                </a:solidFill>
                <a:ea typeface="Calibri" pitchFamily="34" charset="0"/>
                <a:cs typeface="Tahoma" pitchFamily="34" charset="0"/>
              </a:rPr>
              <a:t> </a:t>
            </a:r>
            <a:endParaRPr lang="ar-SA" b="1" dirty="0">
              <a:solidFill>
                <a:srgbClr val="FA40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ox(in)">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diamond(in)">
                                      <p:cBhvr>
                                        <p:cTn id="19" dur="20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diamond(in)">
                                      <p:cBhvr>
                                        <p:cTn id="24" dur="2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blinds(horizontal)">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checkerboard(across)">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heckerboard(across)">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46.servimg.com/u/f46/12/26/37/54/158916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7" name="Rectangle 1"/>
          <p:cNvSpPr>
            <a:spLocks noChangeArrowheads="1"/>
          </p:cNvSpPr>
          <p:nvPr/>
        </p:nvSpPr>
        <p:spPr bwMode="auto">
          <a:xfrm>
            <a:off x="2857488" y="428605"/>
            <a:ext cx="435771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مستطيل 18"/>
          <p:cNvSpPr/>
          <p:nvPr/>
        </p:nvSpPr>
        <p:spPr>
          <a:xfrm>
            <a:off x="2928926" y="2428868"/>
            <a:ext cx="4011034"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sz="2000" b="1" dirty="0" smtClean="0">
                <a:solidFill>
                  <a:srgbClr val="000000"/>
                </a:solidFill>
                <a:latin typeface="Arabic Transparent"/>
                <a:ea typeface="Times New Roman" pitchFamily="18" charset="0"/>
                <a:cs typeface="Arial" pitchFamily="34" charset="0"/>
              </a:rPr>
              <a:t>ـ القدرة على التحكم وإدارة العديد من الملحقات</a:t>
            </a:r>
            <a:endParaRPr lang="ar-SA" sz="2000" b="1" dirty="0"/>
          </a:p>
        </p:txBody>
      </p:sp>
      <p:sp>
        <p:nvSpPr>
          <p:cNvPr id="20" name="مستطيل 19"/>
          <p:cNvSpPr/>
          <p:nvPr/>
        </p:nvSpPr>
        <p:spPr>
          <a:xfrm>
            <a:off x="3000364" y="3000372"/>
            <a:ext cx="392908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rtl="0" eaLnBrk="0" fontAlgn="base" hangingPunct="0">
              <a:spcBef>
                <a:spcPct val="0"/>
              </a:spcBef>
              <a:spcAft>
                <a:spcPct val="0"/>
              </a:spcAft>
            </a:pPr>
            <a:r>
              <a:rPr lang="ar-SA" sz="2400" b="1" dirty="0" smtClean="0">
                <a:solidFill>
                  <a:srgbClr val="000000"/>
                </a:solidFill>
                <a:latin typeface="Arabic Transparent"/>
                <a:ea typeface="Times New Roman" pitchFamily="18" charset="0"/>
                <a:cs typeface="Arial" pitchFamily="34" charset="0"/>
              </a:rPr>
              <a:t> </a:t>
            </a:r>
            <a:r>
              <a:rPr lang="ar-SA" sz="2000" b="1" dirty="0" smtClean="0">
                <a:solidFill>
                  <a:srgbClr val="000000"/>
                </a:solidFill>
                <a:latin typeface="Arabic Transparent"/>
                <a:ea typeface="Times New Roman" pitchFamily="18" charset="0"/>
                <a:cs typeface="Arial" pitchFamily="34" charset="0"/>
              </a:rPr>
              <a:t>ـ القدرة على التفاعل مع المستخدم</a:t>
            </a:r>
            <a:r>
              <a:rPr lang="en-US" sz="2000" b="1" dirty="0" smtClean="0">
                <a:solidFill>
                  <a:srgbClr val="000000"/>
                </a:solidFill>
                <a:latin typeface="Arabic Transparent"/>
                <a:ea typeface="Times New Roman" pitchFamily="18" charset="0"/>
                <a:cs typeface="Arial" pitchFamily="34" charset="0"/>
              </a:rPr>
              <a:t>          </a:t>
            </a:r>
            <a:r>
              <a:rPr lang="en-US" sz="2000" b="1" dirty="0" smtClean="0">
                <a:latin typeface="Arial" pitchFamily="34" charset="0"/>
                <a:cs typeface="Arial" pitchFamily="34" charset="0"/>
              </a:rPr>
              <a:t> </a:t>
            </a:r>
          </a:p>
        </p:txBody>
      </p:sp>
      <p:sp>
        <p:nvSpPr>
          <p:cNvPr id="21" name="مستطيل 20"/>
          <p:cNvSpPr/>
          <p:nvPr/>
        </p:nvSpPr>
        <p:spPr>
          <a:xfrm>
            <a:off x="2857488" y="3714752"/>
            <a:ext cx="4304383"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rtl="0" eaLnBrk="0" fontAlgn="base" hangingPunct="0">
              <a:spcBef>
                <a:spcPct val="0"/>
              </a:spcBef>
              <a:spcAft>
                <a:spcPct val="0"/>
              </a:spcAft>
            </a:pPr>
            <a:r>
              <a:rPr lang="ar-SA" sz="2000" b="1" dirty="0" smtClean="0">
                <a:solidFill>
                  <a:srgbClr val="000000"/>
                </a:solidFill>
                <a:latin typeface="Arabic Transparent"/>
                <a:ea typeface="Times New Roman" pitchFamily="18" charset="0"/>
                <a:cs typeface="Arial" pitchFamily="34" charset="0"/>
              </a:rPr>
              <a:t> ـ تقديم العديد من الفرص والاختيارات أمام المتعلم</a:t>
            </a:r>
            <a:endParaRPr lang="en-US" sz="2000" dirty="0" smtClean="0">
              <a:latin typeface="Arial" pitchFamily="34" charset="0"/>
              <a:cs typeface="Arial" pitchFamily="34" charset="0"/>
            </a:endParaRPr>
          </a:p>
        </p:txBody>
      </p:sp>
      <p:sp>
        <p:nvSpPr>
          <p:cNvPr id="22" name="مستطيل 21"/>
          <p:cNvSpPr/>
          <p:nvPr/>
        </p:nvSpPr>
        <p:spPr>
          <a:xfrm>
            <a:off x="3000365" y="4429132"/>
            <a:ext cx="396984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solidFill>
                  <a:srgbClr val="000000"/>
                </a:solidFill>
                <a:latin typeface="Calibri"/>
                <a:ea typeface="Times New Roman" pitchFamily="18" charset="0"/>
                <a:cs typeface="Arial" pitchFamily="34" charset="0"/>
              </a:rPr>
              <a:t> </a:t>
            </a:r>
            <a:r>
              <a:rPr lang="ar-SA" sz="2400" b="1" dirty="0" smtClean="0">
                <a:solidFill>
                  <a:srgbClr val="000000"/>
                </a:solidFill>
                <a:latin typeface="Calibri"/>
                <a:ea typeface="Times New Roman" pitchFamily="18" charset="0"/>
                <a:cs typeface="Arial" pitchFamily="34" charset="0"/>
              </a:rPr>
              <a:t> </a:t>
            </a:r>
            <a:r>
              <a:rPr lang="ar-SA" sz="2000" b="1" dirty="0" smtClean="0">
                <a:solidFill>
                  <a:srgbClr val="000000"/>
                </a:solidFill>
                <a:latin typeface="Calibri"/>
                <a:ea typeface="Times New Roman" pitchFamily="18" charset="0"/>
                <a:cs typeface="Arial" pitchFamily="34" charset="0"/>
              </a:rPr>
              <a:t>ـ </a:t>
            </a:r>
            <a:r>
              <a:rPr lang="ar-SA" sz="2000" b="1" dirty="0" smtClean="0">
                <a:solidFill>
                  <a:srgbClr val="000000"/>
                </a:solidFill>
                <a:latin typeface="Arabic Transparent"/>
                <a:ea typeface="Times New Roman" pitchFamily="18" charset="0"/>
                <a:cs typeface="Arial" pitchFamily="34" charset="0"/>
              </a:rPr>
              <a:t>القدرة على العرض المرئي للمعلومات</a:t>
            </a:r>
            <a:endParaRPr lang="ar-SA" sz="2000" dirty="0"/>
          </a:p>
        </p:txBody>
      </p:sp>
      <p:sp>
        <p:nvSpPr>
          <p:cNvPr id="23" name="مستطيل 22"/>
          <p:cNvSpPr/>
          <p:nvPr/>
        </p:nvSpPr>
        <p:spPr>
          <a:xfrm>
            <a:off x="3071802" y="5214950"/>
            <a:ext cx="3983783"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eaLnBrk="0" fontAlgn="base" hangingPunct="0">
              <a:spcBef>
                <a:spcPct val="0"/>
              </a:spcBef>
              <a:spcAft>
                <a:spcPct val="0"/>
              </a:spcAft>
            </a:pPr>
            <a:r>
              <a:rPr lang="ar-SA" sz="2000" b="1" dirty="0" smtClean="0">
                <a:solidFill>
                  <a:srgbClr val="000000"/>
                </a:solidFill>
                <a:latin typeface="Arabic Transparent"/>
                <a:ea typeface="Times New Roman" pitchFamily="18" charset="0"/>
                <a:cs typeface="Arial" pitchFamily="34" charset="0"/>
              </a:rPr>
              <a:t> ـ السرعة الفائقة في إجراء العمليات الرياضية</a:t>
            </a:r>
            <a:endParaRPr lang="en-US" sz="2000" dirty="0" smtClean="0">
              <a:latin typeface="Arial" pitchFamily="34" charset="0"/>
              <a:cs typeface="Arial" pitchFamily="34" charset="0"/>
            </a:endParaRPr>
          </a:p>
        </p:txBody>
      </p:sp>
      <p:sp>
        <p:nvSpPr>
          <p:cNvPr id="24" name="مستطيل 23"/>
          <p:cNvSpPr/>
          <p:nvPr/>
        </p:nvSpPr>
        <p:spPr>
          <a:xfrm>
            <a:off x="2857488" y="1857364"/>
            <a:ext cx="429316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000000"/>
                </a:solidFill>
                <a:latin typeface="Calibri"/>
                <a:ea typeface="Times New Roman" pitchFamily="18" charset="0"/>
                <a:cs typeface="Arial" pitchFamily="34" charset="0"/>
              </a:rPr>
              <a:t> </a:t>
            </a:r>
            <a:r>
              <a:rPr lang="ar-SA" b="1" dirty="0" smtClean="0">
                <a:solidFill>
                  <a:srgbClr val="000000"/>
                </a:solidFill>
                <a:latin typeface="Calibri"/>
                <a:ea typeface="Times New Roman" pitchFamily="18" charset="0"/>
                <a:cs typeface="Arial" pitchFamily="34" charset="0"/>
              </a:rPr>
              <a:t> ـ ا</a:t>
            </a:r>
            <a:r>
              <a:rPr lang="ar-SA" b="1" dirty="0" smtClean="0">
                <a:solidFill>
                  <a:srgbClr val="000000"/>
                </a:solidFill>
                <a:latin typeface="Arabic Transparent"/>
                <a:ea typeface="Times New Roman" pitchFamily="18" charset="0"/>
                <a:cs typeface="Arial" pitchFamily="34" charset="0"/>
              </a:rPr>
              <a:t>لقدرة على تخزين واسترجاع كم هائل من المعلومات</a:t>
            </a:r>
            <a:endParaRPr lang="ar-SA" dirty="0"/>
          </a:p>
        </p:txBody>
      </p:sp>
      <p:sp>
        <p:nvSpPr>
          <p:cNvPr id="25" name="مربع نص 24"/>
          <p:cNvSpPr txBox="1"/>
          <p:nvPr/>
        </p:nvSpPr>
        <p:spPr>
          <a:xfrm>
            <a:off x="2571736" y="785794"/>
            <a:ext cx="43577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ea typeface="Times New Roman" pitchFamily="18" charset="0"/>
                <a:cs typeface="Arial" pitchFamily="34" charset="0"/>
              </a:rPr>
              <a:t> يتميز الكمبيوتر بخصائص منها:</a:t>
            </a:r>
            <a:endParaRPr lang="ar-SA"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1"/>
                                          </p:val>
                                        </p:tav>
                                        <p:tav tm="100000">
                                          <p:val>
                                            <p:strVal val="#ppt_x"/>
                                          </p:val>
                                        </p:tav>
                                      </p:tavLst>
                                    </p:anim>
                                    <p:anim calcmode="lin" valueType="num">
                                      <p:cBhvr>
                                        <p:cTn id="1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heckerboard(across)">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oocities.org/durbs15227/computersmiley.gif"/>
          <p:cNvPicPr>
            <a:picLocks noChangeAspect="1" noChangeArrowheads="1"/>
          </p:cNvPicPr>
          <p:nvPr/>
        </p:nvPicPr>
        <p:blipFill>
          <a:blip r:embed="rId2" cstate="print"/>
          <a:srcRect/>
          <a:stretch>
            <a:fillRect/>
          </a:stretch>
        </p:blipFill>
        <p:spPr bwMode="auto">
          <a:xfrm>
            <a:off x="428596" y="0"/>
            <a:ext cx="8286808" cy="6500834"/>
          </a:xfrm>
          <a:prstGeom prst="rect">
            <a:avLst/>
          </a:prstGeom>
          <a:noFill/>
        </p:spPr>
      </p:pic>
      <p:sp>
        <p:nvSpPr>
          <p:cNvPr id="11" name="مربع نص 10"/>
          <p:cNvSpPr txBox="1"/>
          <p:nvPr/>
        </p:nvSpPr>
        <p:spPr>
          <a:xfrm>
            <a:off x="1500166" y="1714488"/>
            <a:ext cx="3714776"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a:p>
        </p:txBody>
      </p:sp>
      <p:sp>
        <p:nvSpPr>
          <p:cNvPr id="12" name="مستطيل 11"/>
          <p:cNvSpPr/>
          <p:nvPr/>
        </p:nvSpPr>
        <p:spPr>
          <a:xfrm>
            <a:off x="357158" y="500042"/>
            <a:ext cx="8501122" cy="954107"/>
          </a:xfrm>
          <a:prstGeom prst="rect">
            <a:avLst/>
          </a:prstGeom>
          <a:ln w="38100">
            <a:solidFill>
              <a:srgbClr val="92D050"/>
            </a:solidFill>
          </a:ln>
        </p:spPr>
        <p:txBody>
          <a:bodyPr wrap="square">
            <a:spAutoFit/>
          </a:bodyPr>
          <a:lstStyle/>
          <a:p>
            <a:pPr algn="ctr"/>
            <a:r>
              <a:rPr lang="ar-SA" sz="2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pitchFamily="34" charset="0"/>
                <a:cs typeface="Arial" pitchFamily="34" charset="0"/>
              </a:rPr>
              <a:t>شروط ومعايير استخدام البرامج الحاسوبية في العملية التعليمية</a:t>
            </a:r>
            <a:r>
              <a:rPr lang="en-US" sz="2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pitchFamily="34" charset="0"/>
                <a:cs typeface="Arial" pitchFamily="34" charset="0"/>
              </a:rPr>
              <a:t>. </a:t>
            </a:r>
            <a:br>
              <a:rPr lang="en-US" sz="2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pitchFamily="34" charset="0"/>
                <a:cs typeface="Arial" pitchFamily="34" charset="0"/>
              </a:rPr>
            </a:br>
            <a:endParaRPr lang="ar-SA" sz="28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13" name="مستطيل 12"/>
          <p:cNvSpPr/>
          <p:nvPr/>
        </p:nvSpPr>
        <p:spPr>
          <a:xfrm>
            <a:off x="5214942" y="1714488"/>
            <a:ext cx="305243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b="1" dirty="0" smtClean="0"/>
              <a:t>-1- </a:t>
            </a:r>
            <a:r>
              <a:rPr lang="ar-SA" b="1" dirty="0" smtClean="0"/>
              <a:t>وضوح تعليمات استخدام البرنامج</a:t>
            </a:r>
            <a:r>
              <a:rPr lang="en-US" b="1" dirty="0" smtClean="0"/>
              <a:t> </a:t>
            </a:r>
            <a:endParaRPr lang="ar-SA" dirty="0"/>
          </a:p>
        </p:txBody>
      </p:sp>
      <p:sp>
        <p:nvSpPr>
          <p:cNvPr id="14" name="مستطيل 13"/>
          <p:cNvSpPr/>
          <p:nvPr/>
        </p:nvSpPr>
        <p:spPr>
          <a:xfrm>
            <a:off x="3000364" y="2357430"/>
            <a:ext cx="378340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b="1" dirty="0" smtClean="0"/>
              <a:t>2-  </a:t>
            </a:r>
            <a:r>
              <a:rPr lang="ar-SA" b="1" dirty="0" smtClean="0"/>
              <a:t>توافق محتوى البرنامج مع الأهداف المحددة</a:t>
            </a:r>
            <a:r>
              <a:rPr lang="en-US" b="1" dirty="0" smtClean="0"/>
              <a:t> </a:t>
            </a:r>
            <a:endParaRPr lang="ar-SA" dirty="0"/>
          </a:p>
        </p:txBody>
      </p:sp>
      <p:sp>
        <p:nvSpPr>
          <p:cNvPr id="15" name="مستطيل 14"/>
          <p:cNvSpPr/>
          <p:nvPr/>
        </p:nvSpPr>
        <p:spPr>
          <a:xfrm>
            <a:off x="5143504" y="2928934"/>
            <a:ext cx="2951449"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b="1" dirty="0" smtClean="0"/>
              <a:t>3- </a:t>
            </a:r>
            <a:r>
              <a:rPr lang="ar-SA" b="1" dirty="0" smtClean="0"/>
              <a:t>-تسلسل المحتوى منطقياً ونفسياً</a:t>
            </a:r>
            <a:r>
              <a:rPr lang="en-US" b="1" dirty="0" smtClean="0"/>
              <a:t> .</a:t>
            </a:r>
            <a:endParaRPr lang="ar-SA" dirty="0"/>
          </a:p>
        </p:txBody>
      </p:sp>
      <p:sp>
        <p:nvSpPr>
          <p:cNvPr id="16" name="مستطيل 15"/>
          <p:cNvSpPr/>
          <p:nvPr/>
        </p:nvSpPr>
        <p:spPr>
          <a:xfrm>
            <a:off x="1571604" y="3571876"/>
            <a:ext cx="628651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smtClean="0"/>
              <a:t>4- </a:t>
            </a:r>
            <a:r>
              <a:rPr lang="ar-SA" b="1" dirty="0" smtClean="0"/>
              <a:t>-وضوح كتابة النص المحتوى تقدم مع المهارات المتعلمة من خلال البرنامج</a:t>
            </a:r>
            <a:r>
              <a:rPr lang="en-US" b="1" dirty="0" smtClean="0"/>
              <a:t> . </a:t>
            </a:r>
            <a:endParaRPr lang="ar-SA" dirty="0"/>
          </a:p>
        </p:txBody>
      </p:sp>
      <p:sp>
        <p:nvSpPr>
          <p:cNvPr id="17" name="مستطيل 16"/>
          <p:cNvSpPr/>
          <p:nvPr/>
        </p:nvSpPr>
        <p:spPr>
          <a:xfrm>
            <a:off x="2428860" y="4357694"/>
            <a:ext cx="628651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smtClean="0"/>
              <a:t>5</a:t>
            </a:r>
            <a:r>
              <a:rPr lang="ar-SA" b="1" dirty="0" smtClean="0"/>
              <a:t>-توافق المعلومات التي تقدم مع المهارات المتعلمة من خلال البرنامج</a:t>
            </a:r>
            <a:r>
              <a:rPr lang="en-US" b="1" dirty="0" smtClean="0"/>
              <a:t> </a:t>
            </a:r>
            <a:endParaRPr lang="ar-SA" dirty="0"/>
          </a:p>
        </p:txBody>
      </p:sp>
      <p:sp>
        <p:nvSpPr>
          <p:cNvPr id="18" name="مستطيل 17"/>
          <p:cNvSpPr/>
          <p:nvPr/>
        </p:nvSpPr>
        <p:spPr>
          <a:xfrm>
            <a:off x="1071538" y="5000636"/>
            <a:ext cx="621510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smtClean="0"/>
              <a:t>-6 </a:t>
            </a:r>
            <a:r>
              <a:rPr lang="ar-SA" b="1" dirty="0" smtClean="0"/>
              <a:t>أن يخلق البرنامج تفاعلاً نشطاً بين المتعلم والبرنامج ويقدم التعزيز من خلاله</a:t>
            </a:r>
            <a:r>
              <a:rPr lang="en-US" b="1" dirty="0" smtClean="0"/>
              <a:t> .</a:t>
            </a:r>
            <a:endParaRPr lang="ar-SA" dirty="0"/>
          </a:p>
        </p:txBody>
      </p:sp>
      <p:sp>
        <p:nvSpPr>
          <p:cNvPr id="19" name="مستطيل 18"/>
          <p:cNvSpPr/>
          <p:nvPr/>
        </p:nvSpPr>
        <p:spPr>
          <a:xfrm>
            <a:off x="0" y="5715016"/>
            <a:ext cx="91440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smtClean="0"/>
              <a:t>7- </a:t>
            </a:r>
            <a:r>
              <a:rPr lang="ar-SA" b="1" dirty="0" smtClean="0"/>
              <a:t>أن يكون البرنامج مرنا ( متشعب المسارات ) بحيث يسمح للمتعلم بالانتقال من نقطة إلى أخرى بسهولة ضمن البرنامج</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1"/>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91" y="0"/>
            <a:ext cx="9156791" cy="6858000"/>
          </a:xfrm>
          <a:prstGeom prst="rect">
            <a:avLst/>
          </a:prstGeom>
        </p:spPr>
      </p:pic>
      <p:sp>
        <p:nvSpPr>
          <p:cNvPr id="12" name="مربع نص 11"/>
          <p:cNvSpPr txBox="1"/>
          <p:nvPr/>
        </p:nvSpPr>
        <p:spPr>
          <a:xfrm>
            <a:off x="0" y="357166"/>
            <a:ext cx="9144000" cy="98488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lvl="0" algn="ctr" fontAlgn="base">
              <a:spcBef>
                <a:spcPct val="0"/>
              </a:spcBef>
              <a:spcAft>
                <a:spcPct val="0"/>
              </a:spcAft>
            </a:pPr>
            <a:endParaRPr lang="ar-SA" b="1" dirty="0" smtClean="0">
              <a:solidFill>
                <a:srgbClr val="FF0000"/>
              </a:solidFill>
              <a:latin typeface="Tahoma" pitchFamily="34" charset="0"/>
              <a:ea typeface="Calibri" pitchFamily="34" charset="0"/>
              <a:cs typeface="Tahoma" pitchFamily="34" charset="0"/>
            </a:endParaRPr>
          </a:p>
          <a:p>
            <a:pPr lvl="0" algn="ctr" fontAlgn="base">
              <a:spcBef>
                <a:spcPct val="0"/>
              </a:spcBef>
              <a:spcAft>
                <a:spcPct val="0"/>
              </a:spcAft>
            </a:pPr>
            <a:r>
              <a:rPr lang="ar-SA"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Calibri" pitchFamily="34" charset="0"/>
                <a:cs typeface="Tahoma" pitchFamily="34" charset="0"/>
              </a:rPr>
              <a:t>من أهم البرمجيات المستخدمة في مجال التعليم للمواد الاجتماعية</a:t>
            </a:r>
            <a: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Calibri" pitchFamily="34" charset="0"/>
                <a:cs typeface="Tahoma" pitchFamily="34" charset="0"/>
              </a:rPr>
              <a:t>:</a:t>
            </a:r>
            <a:b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Calibri" pitchFamily="34" charset="0"/>
                <a:cs typeface="Tahoma" pitchFamily="34" charset="0"/>
              </a:rPr>
            </a:br>
            <a: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a:ea typeface="Calibri" pitchFamily="34" charset="0"/>
                <a:cs typeface="Tahoma" pitchFamily="34" charset="0"/>
              </a:rPr>
              <a:t> </a:t>
            </a:r>
            <a:endParaRPr lang="ar-SA" sz="2000" b="1" dirty="0" smtClean="0">
              <a:latin typeface="Arial" pitchFamily="34" charset="0"/>
              <a:cs typeface="Arial" pitchFamily="34" charset="0"/>
            </a:endParaRPr>
          </a:p>
        </p:txBody>
      </p:sp>
      <p:sp>
        <p:nvSpPr>
          <p:cNvPr id="13" name="مستطيل 12"/>
          <p:cNvSpPr/>
          <p:nvPr/>
        </p:nvSpPr>
        <p:spPr>
          <a:xfrm>
            <a:off x="6000760" y="2857496"/>
            <a:ext cx="1992853"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smtClean="0">
                <a:solidFill>
                  <a:srgbClr val="00B050"/>
                </a:solidFill>
                <a:latin typeface="Tahoma" pitchFamily="34" charset="0"/>
                <a:ea typeface="Calibri" pitchFamily="34" charset="0"/>
                <a:cs typeface="Tahoma" pitchFamily="34" charset="0"/>
              </a:rPr>
              <a:t>1- </a:t>
            </a:r>
            <a:r>
              <a:rPr lang="ar-SA" b="1" dirty="0" smtClean="0">
                <a:solidFill>
                  <a:srgbClr val="00B050"/>
                </a:solidFill>
                <a:latin typeface="Tahoma" pitchFamily="34" charset="0"/>
                <a:ea typeface="Calibri" pitchFamily="34" charset="0"/>
                <a:cs typeface="Tahoma" pitchFamily="34" charset="0"/>
              </a:rPr>
              <a:t>برنامج الوورد</a:t>
            </a:r>
            <a:r>
              <a:rPr lang="en-US" b="1" dirty="0" smtClean="0">
                <a:solidFill>
                  <a:srgbClr val="00B050"/>
                </a:solidFill>
                <a:latin typeface="Tahoma" pitchFamily="34" charset="0"/>
                <a:ea typeface="Calibri" pitchFamily="34" charset="0"/>
                <a:cs typeface="Tahoma" pitchFamily="34" charset="0"/>
              </a:rPr>
              <a:t> </a:t>
            </a:r>
            <a:r>
              <a:rPr lang="en-US" b="1" dirty="0" smtClean="0">
                <a:solidFill>
                  <a:srgbClr val="00B050"/>
                </a:solidFill>
                <a:latin typeface="Calibri"/>
                <a:ea typeface="Calibri" pitchFamily="34" charset="0"/>
                <a:cs typeface="Tahoma" pitchFamily="34" charset="0"/>
              </a:rPr>
              <a:t> </a:t>
            </a:r>
            <a:endParaRPr lang="ar-SA" dirty="0">
              <a:solidFill>
                <a:srgbClr val="00B050"/>
              </a:solidFill>
            </a:endParaRPr>
          </a:p>
        </p:txBody>
      </p:sp>
      <p:sp>
        <p:nvSpPr>
          <p:cNvPr id="14" name="مستطيل 13"/>
          <p:cNvSpPr/>
          <p:nvPr/>
        </p:nvSpPr>
        <p:spPr>
          <a:xfrm>
            <a:off x="785786" y="3714752"/>
            <a:ext cx="7643866"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b="1" dirty="0" smtClean="0">
                <a:solidFill>
                  <a:srgbClr val="000000"/>
                </a:solidFill>
                <a:latin typeface="Tahoma" pitchFamily="34" charset="0"/>
                <a:ea typeface="Calibri" pitchFamily="34" charset="0"/>
                <a:cs typeface="Tahoma" pitchFamily="34" charset="0"/>
              </a:rPr>
              <a:t>يعد هذا البرنامج من أكثر البرامج استخداماً لمعالجة النصوص في المؤسسات التعليمية ومكن للمعلم استخدام هذا البرنامج في جميع التخصصات التعليمية وأهمية البرنامج في كونه يعمل على إكساب المهارات التالية : ( الطباعة _ تنسيق النصوص _ تنمية القدرة على التفكير الإبداعي في الكتابة ) وغيرها من المهارات التي تفيدهم في الحياة العملية</a:t>
            </a:r>
            <a:r>
              <a:rPr lang="en-US" b="1" dirty="0" smtClean="0">
                <a:solidFill>
                  <a:srgbClr val="000000"/>
                </a:solidFill>
                <a:latin typeface="Tahoma" pitchFamily="34" charset="0"/>
                <a:ea typeface="Calibri" pitchFamily="34" charset="0"/>
                <a:cs typeface="Tahoma" pitchFamily="34" charset="0"/>
              </a:rPr>
              <a:t> .</a:t>
            </a:r>
            <a:r>
              <a:rPr lang="en-US" b="1" dirty="0" smtClean="0">
                <a:solidFill>
                  <a:srgbClr val="000000"/>
                </a:solidFill>
                <a:latin typeface="Calibri"/>
                <a:ea typeface="Calibri" pitchFamily="34" charset="0"/>
                <a:cs typeface="Tahoma" pitchFamily="34" charset="0"/>
              </a:rPr>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mstaml.com/imagesData/i1333306418552700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مستطيل 5"/>
          <p:cNvSpPr/>
          <p:nvPr/>
        </p:nvSpPr>
        <p:spPr>
          <a:xfrm>
            <a:off x="3071802" y="1785926"/>
            <a:ext cx="3615092" cy="584775"/>
          </a:xfrm>
          <a:prstGeom prst="rect">
            <a:avLst/>
          </a:prstGeom>
          <a:solidFill>
            <a:schemeClr val="bg1"/>
          </a:solidFill>
          <a:ln w="76200">
            <a:solidFill>
              <a:srgbClr val="00B050"/>
            </a:solidFill>
          </a:ln>
        </p:spPr>
        <p:txBody>
          <a:bodyPr wrap="none">
            <a:spAutoFit/>
          </a:bodyPr>
          <a:lstStyle/>
          <a:p>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ahoma" pitchFamily="34" charset="0"/>
                <a:ea typeface="Calibri" pitchFamily="34" charset="0"/>
                <a:cs typeface="Tahoma" pitchFamily="34" charset="0"/>
              </a:rPr>
              <a:t>2- </a:t>
            </a:r>
            <a:r>
              <a:rPr lang="ar-SA"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ahoma" pitchFamily="34" charset="0"/>
                <a:ea typeface="Calibri" pitchFamily="34" charset="0"/>
                <a:cs typeface="Tahoma" pitchFamily="34" charset="0"/>
              </a:rPr>
              <a:t>برنامج الأكسل</a:t>
            </a: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ahoma" pitchFamily="34" charset="0"/>
                <a:ea typeface="Calibri" pitchFamily="34" charset="0"/>
                <a:cs typeface="Tahoma" pitchFamily="34" charset="0"/>
              </a:rPr>
              <a:t> </a:t>
            </a:r>
            <a:endParaRPr lang="ar-SA"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مستطيل 6"/>
          <p:cNvSpPr/>
          <p:nvPr/>
        </p:nvSpPr>
        <p:spPr>
          <a:xfrm>
            <a:off x="0" y="4286256"/>
            <a:ext cx="9144000" cy="646331"/>
          </a:xfrm>
          <a:prstGeom prst="rect">
            <a:avLst/>
          </a:prstGeom>
          <a:solidFill>
            <a:schemeClr val="bg1"/>
          </a:solidFill>
          <a:ln w="28575">
            <a:solidFill>
              <a:srgbClr val="00B050"/>
            </a:solidFill>
          </a:ln>
        </p:spPr>
        <p:txBody>
          <a:bodyPr wrap="square">
            <a:spAutoFit/>
          </a:bodyPr>
          <a:lstStyle/>
          <a:p>
            <a:r>
              <a:rPr lang="ar-SA" b="1" dirty="0" smtClean="0">
                <a:solidFill>
                  <a:srgbClr val="000000"/>
                </a:solidFill>
                <a:latin typeface="Tahoma" pitchFamily="34" charset="0"/>
                <a:ea typeface="Calibri" pitchFamily="34" charset="0"/>
                <a:cs typeface="Tahoma" pitchFamily="34" charset="0"/>
              </a:rPr>
              <a:t>يستخدم في البيانات المجدولة ويستخدم في تعليم دورات التقنية الإحصائية ، والحروف الميكانيكية والمواد التجارية ويمكن عن طريقه يتم عمل الرسومات البيانية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1.amalnet.k12.il/arara/profession/comp10/PublishingImages/Access.png"/>
          <p:cNvPicPr>
            <a:picLocks noChangeAspect="1" noChangeArrowheads="1"/>
          </p:cNvPicPr>
          <p:nvPr/>
        </p:nvPicPr>
        <p:blipFill>
          <a:blip r:embed="rId2" cstate="print"/>
          <a:srcRect/>
          <a:stretch>
            <a:fillRect/>
          </a:stretch>
        </p:blipFill>
        <p:spPr bwMode="auto">
          <a:xfrm>
            <a:off x="0" y="0"/>
            <a:ext cx="9644098" cy="7215214"/>
          </a:xfrm>
          <a:prstGeom prst="rect">
            <a:avLst/>
          </a:prstGeom>
          <a:noFill/>
        </p:spPr>
      </p:pic>
      <p:sp>
        <p:nvSpPr>
          <p:cNvPr id="3" name="مستطيل 2"/>
          <p:cNvSpPr/>
          <p:nvPr/>
        </p:nvSpPr>
        <p:spPr>
          <a:xfrm>
            <a:off x="4643438" y="1857364"/>
            <a:ext cx="2853666" cy="461665"/>
          </a:xfrm>
          <a:prstGeom prst="rect">
            <a:avLst/>
          </a:prstGeom>
          <a:ln>
            <a:solidFill>
              <a:srgbClr val="FF3399"/>
            </a:solidFill>
          </a:ln>
        </p:spPr>
        <p:style>
          <a:lnRef idx="2">
            <a:schemeClr val="accent6"/>
          </a:lnRef>
          <a:fillRef idx="1">
            <a:schemeClr val="lt1"/>
          </a:fillRef>
          <a:effectRef idx="0">
            <a:schemeClr val="accent6"/>
          </a:effectRef>
          <a:fontRef idx="minor">
            <a:schemeClr val="dk1"/>
          </a:fontRef>
        </p:style>
        <p:txBody>
          <a:bodyPr wrap="none">
            <a:spAutoFit/>
          </a:bodyPr>
          <a:lstStyle/>
          <a:p>
            <a:r>
              <a:rPr lang="en-US" b="1" dirty="0" smtClean="0">
                <a:solidFill>
                  <a:srgbClr val="FA40AA"/>
                </a:solidFill>
                <a:latin typeface="Tahoma" pitchFamily="34" charset="0"/>
                <a:ea typeface="Calibri" pitchFamily="34" charset="0"/>
                <a:cs typeface="Tahoma" pitchFamily="34" charset="0"/>
              </a:rPr>
              <a:t>3- </a:t>
            </a:r>
            <a:r>
              <a:rPr lang="ar-SA" sz="2400" b="1" dirty="0" smtClean="0">
                <a:solidFill>
                  <a:srgbClr val="FA40AA"/>
                </a:solidFill>
                <a:latin typeface="Tahoma" pitchFamily="34" charset="0"/>
                <a:ea typeface="Calibri" pitchFamily="34" charset="0"/>
                <a:cs typeface="Tahoma" pitchFamily="34" charset="0"/>
              </a:rPr>
              <a:t>برنامج الأكسس</a:t>
            </a:r>
            <a:r>
              <a:rPr lang="en-US" sz="2400" b="1" dirty="0" smtClean="0">
                <a:solidFill>
                  <a:srgbClr val="FA40AA"/>
                </a:solidFill>
                <a:latin typeface="Tahoma" pitchFamily="34" charset="0"/>
                <a:ea typeface="Calibri" pitchFamily="34" charset="0"/>
                <a:cs typeface="Tahoma" pitchFamily="34" charset="0"/>
              </a:rPr>
              <a:t> </a:t>
            </a:r>
            <a:endParaRPr lang="ar-SA" sz="2400" dirty="0">
              <a:solidFill>
                <a:srgbClr val="FA40AA"/>
              </a:solidFill>
            </a:endParaRPr>
          </a:p>
        </p:txBody>
      </p:sp>
      <p:sp>
        <p:nvSpPr>
          <p:cNvPr id="4" name="مستطيل 3"/>
          <p:cNvSpPr/>
          <p:nvPr/>
        </p:nvSpPr>
        <p:spPr>
          <a:xfrm>
            <a:off x="214282" y="3714752"/>
            <a:ext cx="8929718" cy="954107"/>
          </a:xfrm>
          <a:prstGeom prst="rect">
            <a:avLst/>
          </a:prstGeom>
          <a:ln>
            <a:solidFill>
              <a:srgbClr val="FF3399"/>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b="1" dirty="0" smtClean="0">
                <a:solidFill>
                  <a:srgbClr val="000000"/>
                </a:solidFill>
                <a:latin typeface="Tahoma" pitchFamily="34" charset="0"/>
                <a:ea typeface="Calibri" pitchFamily="34" charset="0"/>
                <a:cs typeface="Tahoma" pitchFamily="34" charset="0"/>
              </a:rPr>
              <a:t>يستخدم لقواعد البيانات ،وإعداد الملفات ، وتنظيم المعلومات فيها واسترجاعها واستخراجها</a:t>
            </a:r>
            <a:r>
              <a:rPr lang="en-US" sz="2800" b="1" dirty="0" smtClean="0">
                <a:solidFill>
                  <a:srgbClr val="000000"/>
                </a:solidFill>
                <a:latin typeface="Calibri"/>
                <a:ea typeface="Calibri" pitchFamily="34" charset="0"/>
                <a:cs typeface="Tahoma" pitchFamily="34" charset="0"/>
              </a:rPr>
              <a:t> </a:t>
            </a: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1"/>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2444330" y="2500306"/>
            <a:ext cx="4485124" cy="46166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b="1" dirty="0" smtClean="0">
                <a:solidFill>
                  <a:srgbClr val="00B050"/>
                </a:solidFill>
                <a:latin typeface="Tahoma" pitchFamily="34" charset="0"/>
                <a:ea typeface="Calibri" pitchFamily="34" charset="0"/>
                <a:cs typeface="Tahoma" pitchFamily="34" charset="0"/>
              </a:rPr>
              <a:t>4-            </a:t>
            </a:r>
            <a:r>
              <a:rPr lang="ar-SA" sz="2400" b="1" dirty="0" smtClean="0">
                <a:solidFill>
                  <a:srgbClr val="00B050"/>
                </a:solidFill>
                <a:latin typeface="Tahoma" pitchFamily="34" charset="0"/>
                <a:ea typeface="Calibri" pitchFamily="34" charset="0"/>
                <a:cs typeface="Tahoma" pitchFamily="34" charset="0"/>
              </a:rPr>
              <a:t>برنامج الأوتوكاد </a:t>
            </a:r>
            <a:r>
              <a:rPr lang="en-US" sz="2400" b="1" dirty="0" smtClean="0">
                <a:solidFill>
                  <a:srgbClr val="00B050"/>
                </a:solidFill>
                <a:latin typeface="Tahoma" pitchFamily="34" charset="0"/>
                <a:ea typeface="Calibri" pitchFamily="34" charset="0"/>
                <a:cs typeface="Tahoma" pitchFamily="34" charset="0"/>
              </a:rPr>
              <a:t>:</a:t>
            </a:r>
            <a:endParaRPr lang="ar-SA" sz="2400" dirty="0">
              <a:solidFill>
                <a:srgbClr val="00B050"/>
              </a:solidFill>
            </a:endParaRPr>
          </a:p>
        </p:txBody>
      </p:sp>
      <p:sp>
        <p:nvSpPr>
          <p:cNvPr id="4" name="مستطيل 3"/>
          <p:cNvSpPr/>
          <p:nvPr/>
        </p:nvSpPr>
        <p:spPr>
          <a:xfrm>
            <a:off x="0" y="3857628"/>
            <a:ext cx="9144000" cy="92333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ar-SA" b="1" dirty="0" smtClean="0">
                <a:solidFill>
                  <a:srgbClr val="000000"/>
                </a:solidFill>
                <a:latin typeface="Tahoma" pitchFamily="34" charset="0"/>
                <a:ea typeface="Calibri" pitchFamily="34" charset="0"/>
                <a:cs typeface="Tahoma" pitchFamily="34" charset="0"/>
              </a:rPr>
              <a:t>يستخدم في عمل الرسم الهندسي والخرائط وهذا البرنامج يسهل إنتاج رسومات معقدة ذات إبعاد مختلفة ويكسب المتعلم مهارة الإسقاط والرسومات الهندسية بشكل مجسم من الداخل</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ربع نص 3"/>
          <p:cNvSpPr txBox="1">
            <a:spLocks noChangeArrowheads="1"/>
          </p:cNvSpPr>
          <p:nvPr/>
        </p:nvSpPr>
        <p:spPr bwMode="auto">
          <a:xfrm>
            <a:off x="0" y="1357298"/>
            <a:ext cx="8820150" cy="4093428"/>
          </a:xfrm>
          <a:prstGeom prst="rect">
            <a:avLst/>
          </a:prstGeom>
          <a:noFill/>
          <a:ln>
            <a:noFill/>
          </a:ln>
          <a:extLst/>
        </p:spPr>
        <p:txBody>
          <a:bodyPr>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defRPr/>
            </a:pPr>
            <a:r>
              <a:rPr lang="ar-SA" sz="2000" b="1" dirty="0" smtClean="0">
                <a:solidFill>
                  <a:schemeClr val="accent3">
                    <a:lumMod val="75000"/>
                  </a:schemeClr>
                </a:solidFill>
                <a:effectLst>
                  <a:outerShdw blurRad="38100" dist="38100" dir="2700000" algn="tl">
                    <a:srgbClr val="000000">
                      <a:alpha val="43137"/>
                    </a:srgbClr>
                  </a:outerShdw>
                </a:effectLst>
              </a:rPr>
              <a:t>1× يتم اولا تحديد الأهداف السلوكية للدرس ثم يختار الوسيلة في ضوء الهدف ومعرفة مناسبتها أكثر من غيرها لتحقيقه .</a:t>
            </a:r>
          </a:p>
          <a:p>
            <a:pPr eaLnBrk="1" hangingPunct="1">
              <a:defRPr/>
            </a:pPr>
            <a:endParaRPr lang="ar-SA" sz="2000" b="1" dirty="0" smtClean="0">
              <a:solidFill>
                <a:schemeClr val="accent3">
                  <a:lumMod val="75000"/>
                </a:schemeClr>
              </a:solidFill>
              <a:effectLst>
                <a:outerShdw blurRad="38100" dist="38100" dir="2700000" algn="tl">
                  <a:srgbClr val="000000">
                    <a:alpha val="43137"/>
                  </a:srgbClr>
                </a:outerShdw>
              </a:effectLst>
            </a:endParaRPr>
          </a:p>
          <a:p>
            <a:pPr eaLnBrk="1" hangingPunct="1">
              <a:defRPr/>
            </a:pPr>
            <a:r>
              <a:rPr lang="ar-SA" sz="2000" b="1" dirty="0" smtClean="0">
                <a:solidFill>
                  <a:schemeClr val="accent3">
                    <a:lumMod val="75000"/>
                  </a:schemeClr>
                </a:solidFill>
                <a:effectLst>
                  <a:outerShdw blurRad="38100" dist="38100" dir="2700000" algn="tl">
                    <a:srgbClr val="000000">
                      <a:alpha val="43137"/>
                    </a:srgbClr>
                  </a:outerShdw>
                </a:effectLst>
              </a:rPr>
              <a:t>2× الوثوق من دقة المعلومات التي تنقلها الوسيلة و وضوحها وصحتها حتى لا يثير الغموض او تؤدي إلى عكس ما يراد منها .</a:t>
            </a:r>
          </a:p>
          <a:p>
            <a:pPr eaLnBrk="1" hangingPunct="1">
              <a:defRPr/>
            </a:pPr>
            <a:endParaRPr lang="ar-SA" sz="2000" b="1" dirty="0" smtClean="0">
              <a:solidFill>
                <a:schemeClr val="accent3">
                  <a:lumMod val="75000"/>
                </a:schemeClr>
              </a:solidFill>
              <a:effectLst>
                <a:outerShdw blurRad="38100" dist="38100" dir="2700000" algn="tl">
                  <a:srgbClr val="000000">
                    <a:alpha val="43137"/>
                  </a:srgbClr>
                </a:outerShdw>
              </a:effectLst>
            </a:endParaRPr>
          </a:p>
          <a:p>
            <a:pPr eaLnBrk="1" hangingPunct="1">
              <a:defRPr/>
            </a:pPr>
            <a:r>
              <a:rPr lang="ar-SA" sz="2000" b="1" dirty="0" smtClean="0">
                <a:solidFill>
                  <a:schemeClr val="accent3">
                    <a:lumMod val="75000"/>
                  </a:schemeClr>
                </a:solidFill>
                <a:effectLst>
                  <a:outerShdw blurRad="38100" dist="38100" dir="2700000" algn="tl">
                    <a:srgbClr val="000000">
                      <a:alpha val="43137"/>
                    </a:srgbClr>
                  </a:outerShdw>
                </a:effectLst>
              </a:rPr>
              <a:t>3× ان تتميز بالبساطة وسهولة الاستعمال لكي لا تصرف الأذهان عن الدرس إليها .</a:t>
            </a:r>
          </a:p>
          <a:p>
            <a:pPr eaLnBrk="1" hangingPunct="1">
              <a:defRPr/>
            </a:pPr>
            <a:endParaRPr lang="ar-SA" sz="2000" b="1" dirty="0" smtClean="0">
              <a:solidFill>
                <a:schemeClr val="accent3">
                  <a:lumMod val="75000"/>
                </a:schemeClr>
              </a:solidFill>
              <a:effectLst>
                <a:outerShdw blurRad="38100" dist="38100" dir="2700000" algn="tl">
                  <a:srgbClr val="000000">
                    <a:alpha val="43137"/>
                  </a:srgbClr>
                </a:outerShdw>
              </a:effectLst>
            </a:endParaRPr>
          </a:p>
          <a:p>
            <a:pPr eaLnBrk="1" hangingPunct="1">
              <a:defRPr/>
            </a:pPr>
            <a:r>
              <a:rPr lang="ar-SA" sz="2000" b="1" dirty="0" smtClean="0">
                <a:solidFill>
                  <a:schemeClr val="accent3">
                    <a:lumMod val="75000"/>
                  </a:schemeClr>
                </a:solidFill>
                <a:effectLst>
                  <a:outerShdw blurRad="38100" dist="38100" dir="2700000" algn="tl">
                    <a:srgbClr val="000000">
                      <a:alpha val="43137"/>
                    </a:srgbClr>
                  </a:outerShdw>
                </a:effectLst>
              </a:rPr>
              <a:t>4×ان يتأكد المعلم من تمام فهمه للوسيلة وبطريقة عملها وللخطة المناسبة التي سوف يدخل بها في الدرس , وينصح بالتجريب عليها قبل الموقف الفعلي .</a:t>
            </a:r>
            <a:br>
              <a:rPr lang="ar-SA" sz="2000" b="1" dirty="0" smtClean="0">
                <a:solidFill>
                  <a:schemeClr val="accent3">
                    <a:lumMod val="75000"/>
                  </a:schemeClr>
                </a:solidFill>
                <a:effectLst>
                  <a:outerShdw blurRad="38100" dist="38100" dir="2700000" algn="tl">
                    <a:srgbClr val="000000">
                      <a:alpha val="43137"/>
                    </a:srgbClr>
                  </a:outerShdw>
                </a:effectLst>
              </a:rPr>
            </a:br>
            <a:endParaRPr lang="ar-SA" sz="2000" b="1" dirty="0" smtClean="0">
              <a:solidFill>
                <a:schemeClr val="accent3">
                  <a:lumMod val="75000"/>
                </a:schemeClr>
              </a:solidFill>
              <a:effectLst>
                <a:outerShdw blurRad="38100" dist="38100" dir="2700000" algn="tl">
                  <a:srgbClr val="000000">
                    <a:alpha val="43137"/>
                  </a:srgbClr>
                </a:outerShdw>
              </a:effectLst>
            </a:endParaRPr>
          </a:p>
          <a:p>
            <a:pPr eaLnBrk="1" hangingPunct="1">
              <a:defRPr/>
            </a:pPr>
            <a:r>
              <a:rPr lang="ar-SA" sz="2000" b="1" dirty="0" smtClean="0">
                <a:solidFill>
                  <a:schemeClr val="accent3">
                    <a:lumMod val="75000"/>
                  </a:schemeClr>
                </a:solidFill>
                <a:effectLst>
                  <a:outerShdw blurRad="38100" dist="38100" dir="2700000" algn="tl">
                    <a:srgbClr val="000000">
                      <a:alpha val="43137"/>
                    </a:srgbClr>
                  </a:outerShdw>
                </a:effectLst>
              </a:rPr>
              <a:t>5× أن تكون الوسيلة مناسبة لمستوى عمر ونضج التلاميذ , فما يصلح للابتدائي لا يصلح لغيره كما ان تكون مناسبة للمادة المعرفة سواء كانت تاريخا او جغرافية .</a:t>
            </a:r>
          </a:p>
        </p:txBody>
      </p:sp>
      <p:sp>
        <p:nvSpPr>
          <p:cNvPr id="2" name="مربع نص 1"/>
          <p:cNvSpPr txBox="1"/>
          <p:nvPr/>
        </p:nvSpPr>
        <p:spPr>
          <a:xfrm>
            <a:off x="1785918" y="214290"/>
            <a:ext cx="5688012" cy="461963"/>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ar-SA" sz="2400" b="1" dirty="0" smtClean="0">
                <a:solidFill>
                  <a:schemeClr val="accent1">
                    <a:lumMod val="50000"/>
                  </a:schemeClr>
                </a:solidFill>
                <a:latin typeface="Arial" pitchFamily="34" charset="0"/>
                <a:cs typeface="Arial" pitchFamily="34" charset="0"/>
              </a:rPr>
              <a:t>معايير اختيار واستخدام الوسائل التعليمية:</a:t>
            </a:r>
            <a:endParaRPr lang="ar-SA" sz="2400" b="1" dirty="0">
              <a:solidFill>
                <a:schemeClr val="accent1">
                  <a:lumMod val="50000"/>
                </a:schemeClr>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3314">
                                            <p:txEl>
                                              <p:pRg st="0" end="0"/>
                                            </p:txEl>
                                          </p:spTgt>
                                        </p:tgtEl>
                                        <p:attrNameLst>
                                          <p:attrName>style.visibility</p:attrName>
                                        </p:attrNameLst>
                                      </p:cBhvr>
                                      <p:to>
                                        <p:strVal val="visible"/>
                                      </p:to>
                                    </p:set>
                                    <p:animEffect transition="in" filter="randombar(horizontal)">
                                      <p:cBhvr>
                                        <p:cTn id="15" dur="500"/>
                                        <p:tgtEl>
                                          <p:spTgt spid="133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314">
                                            <p:txEl>
                                              <p:pRg st="2" end="2"/>
                                            </p:txEl>
                                          </p:spTgt>
                                        </p:tgtEl>
                                        <p:attrNameLst>
                                          <p:attrName>style.visibility</p:attrName>
                                        </p:attrNameLst>
                                      </p:cBhvr>
                                      <p:to>
                                        <p:strVal val="visible"/>
                                      </p:to>
                                    </p:set>
                                    <p:animEffect transition="in" filter="randombar(horizontal)">
                                      <p:cBhvr>
                                        <p:cTn id="20" dur="500"/>
                                        <p:tgtEl>
                                          <p:spTgt spid="133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Effect transition="in" filter="randombar(horizontal)">
                                      <p:cBhvr>
                                        <p:cTn id="25" dur="500"/>
                                        <p:tgtEl>
                                          <p:spTgt spid="1331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3314">
                                            <p:txEl>
                                              <p:pRg st="6" end="6"/>
                                            </p:txEl>
                                          </p:spTgt>
                                        </p:tgtEl>
                                        <p:attrNameLst>
                                          <p:attrName>style.visibility</p:attrName>
                                        </p:attrNameLst>
                                      </p:cBhvr>
                                      <p:to>
                                        <p:strVal val="visible"/>
                                      </p:to>
                                    </p:set>
                                    <p:animEffect transition="in" filter="randombar(horizontal)">
                                      <p:cBhvr>
                                        <p:cTn id="30" dur="500"/>
                                        <p:tgtEl>
                                          <p:spTgt spid="1331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3314">
                                            <p:txEl>
                                              <p:pRg st="7" end="7"/>
                                            </p:txEl>
                                          </p:spTgt>
                                        </p:tgtEl>
                                        <p:attrNameLst>
                                          <p:attrName>style.visibility</p:attrName>
                                        </p:attrNameLst>
                                      </p:cBhvr>
                                      <p:to>
                                        <p:strVal val="visible"/>
                                      </p:to>
                                    </p:set>
                                    <p:animEffect transition="in" filter="randombar(horizontal)">
                                      <p:cBhvr>
                                        <p:cTn id="35" dur="500"/>
                                        <p:tgtEl>
                                          <p:spTgt spid="133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1.bp.blogspot.com/-87OmDfM5Wtw/ToGpRgThu_I/AAAAAAAABLU/FIsv9QXP-1k/s1600/110114_XB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5500694" y="3286124"/>
            <a:ext cx="338746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r-SA"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5- برنامج 3 دى أستديو</a:t>
            </a:r>
            <a:endParaRPr lang="ar-SA"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مستطيل 3"/>
          <p:cNvSpPr/>
          <p:nvPr/>
        </p:nvSpPr>
        <p:spPr>
          <a:xfrm>
            <a:off x="285720" y="5000636"/>
            <a:ext cx="885828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400" b="1" dirty="0" smtClean="0">
                <a:solidFill>
                  <a:srgbClr val="000000"/>
                </a:solidFill>
                <a:latin typeface="Tahoma" pitchFamily="34" charset="0"/>
                <a:ea typeface="Calibri" pitchFamily="34" charset="0"/>
                <a:cs typeface="Tahoma" pitchFamily="34" charset="0"/>
              </a:rPr>
              <a:t>يستخدم لعمل الرسومات المتحركة في حال الرسم الهندسي المعماري ولعمل تصاميم إبداعية متعددة وعرضها</a:t>
            </a:r>
            <a:r>
              <a:rPr lang="en-US" sz="2400" b="1" dirty="0" smtClean="0">
                <a:solidFill>
                  <a:srgbClr val="000000"/>
                </a:solidFill>
                <a:latin typeface="Tahoma" pitchFamily="34" charset="0"/>
                <a:ea typeface="Calibri" pitchFamily="34" charset="0"/>
                <a:cs typeface="Tahoma" pitchFamily="34" charset="0"/>
              </a:rPr>
              <a:t> </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RDU9yA1opk1GUMIFHH45aBpGK2Io-sZjbFs1s7SaAYMJvdw7a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 name="مستطيل 14"/>
          <p:cNvSpPr/>
          <p:nvPr/>
        </p:nvSpPr>
        <p:spPr>
          <a:xfrm>
            <a:off x="857224" y="1357298"/>
            <a:ext cx="3357009"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b="1" dirty="0" smtClean="0">
                <a:solidFill>
                  <a:schemeClr val="accent1">
                    <a:lumMod val="50000"/>
                  </a:schemeClr>
                </a:solidFill>
                <a:latin typeface="Tahoma" pitchFamily="34" charset="0"/>
                <a:ea typeface="Calibri" pitchFamily="34" charset="0"/>
                <a:cs typeface="Tahoma" pitchFamily="34" charset="0"/>
              </a:rPr>
              <a:t>- 6 </a:t>
            </a:r>
            <a:r>
              <a:rPr lang="ar-SA" sz="2400" b="1" dirty="0" smtClean="0">
                <a:solidFill>
                  <a:schemeClr val="accent1">
                    <a:lumMod val="50000"/>
                  </a:schemeClr>
                </a:solidFill>
                <a:latin typeface="Tahoma" pitchFamily="34" charset="0"/>
                <a:ea typeface="Calibri" pitchFamily="34" charset="0"/>
                <a:cs typeface="Tahoma" pitchFamily="34" charset="0"/>
              </a:rPr>
              <a:t>برنامج كارال دروو</a:t>
            </a:r>
            <a:r>
              <a:rPr lang="en-US" sz="2400" b="1" dirty="0" smtClean="0">
                <a:solidFill>
                  <a:schemeClr val="accent1">
                    <a:lumMod val="50000"/>
                  </a:schemeClr>
                </a:solidFill>
                <a:latin typeface="Tahoma" pitchFamily="34" charset="0"/>
                <a:ea typeface="Calibri" pitchFamily="34" charset="0"/>
                <a:cs typeface="Tahoma" pitchFamily="34" charset="0"/>
              </a:rPr>
              <a:t> :</a:t>
            </a:r>
            <a:endParaRPr lang="ar-SA" sz="2400" dirty="0"/>
          </a:p>
        </p:txBody>
      </p:sp>
      <p:sp>
        <p:nvSpPr>
          <p:cNvPr id="16" name="مستطيل 15"/>
          <p:cNvSpPr/>
          <p:nvPr/>
        </p:nvSpPr>
        <p:spPr>
          <a:xfrm>
            <a:off x="142844" y="2285992"/>
            <a:ext cx="4572000" cy="1815882"/>
          </a:xfrm>
          <a:prstGeom prst="rect">
            <a:avLst/>
          </a:prstGeom>
        </p:spPr>
        <p:txBody>
          <a:bodyPr>
            <a:spAutoFit/>
          </a:bodyPr>
          <a:lstStyle/>
          <a:p>
            <a:r>
              <a:rPr lang="ar-SA" sz="2800" b="1" dirty="0" smtClean="0">
                <a:solidFill>
                  <a:srgbClr val="000000"/>
                </a:solidFill>
                <a:latin typeface="Tahoma" pitchFamily="34" charset="0"/>
                <a:ea typeface="Calibri" pitchFamily="34" charset="0"/>
                <a:cs typeface="Tahoma" pitchFamily="34" charset="0"/>
              </a:rPr>
              <a:t>يستخدم لأغراض الرسم اليدوي حيث يتيح للمتعلم تغيير الشكل والأبعاد والحجم والألوان</a:t>
            </a: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4282" y="642918"/>
            <a:ext cx="8572528" cy="5170646"/>
          </a:xfrm>
          <a:prstGeom prst="rect">
            <a:avLst/>
          </a:prstGeom>
          <a:noFill/>
        </p:spPr>
        <p:txBody>
          <a:bodyPr wrap="square" rtlCol="1">
            <a:spAutoFit/>
          </a:bodyPr>
          <a:lstStyle/>
          <a:p>
            <a:pPr>
              <a:defRPr/>
            </a:pPr>
            <a:endParaRPr lang="ar-SA" sz="2400" b="1" dirty="0" smtClean="0">
              <a:solidFill>
                <a:schemeClr val="accent3">
                  <a:lumMod val="75000"/>
                </a:schemeClr>
              </a:solidFill>
              <a:effectLst>
                <a:outerShdw blurRad="38100" dist="38100" dir="2700000" algn="tl">
                  <a:srgbClr val="000000">
                    <a:alpha val="43137"/>
                  </a:srgbClr>
                </a:outerShdw>
              </a:effectLst>
            </a:endParaRPr>
          </a:p>
          <a:p>
            <a:pPr>
              <a:defRPr/>
            </a:pPr>
            <a:r>
              <a:rPr lang="ar-SA" sz="2400" b="1" dirty="0" smtClean="0">
                <a:solidFill>
                  <a:schemeClr val="accent3">
                    <a:lumMod val="75000"/>
                  </a:schemeClr>
                </a:solidFill>
                <a:effectLst>
                  <a:outerShdw blurRad="38100" dist="38100" dir="2700000" algn="tl">
                    <a:srgbClr val="000000">
                      <a:alpha val="43137"/>
                    </a:srgbClr>
                  </a:outerShdw>
                </a:effectLst>
              </a:rPr>
              <a:t>6×أن تكون الوسيلة قادرة على أن تثير أنواع نشاط المصاحبة إلى جانب ما تقدمه .</a:t>
            </a:r>
          </a:p>
          <a:p>
            <a:pPr>
              <a:defRPr/>
            </a:pPr>
            <a:endParaRPr lang="ar-SA" sz="2400" b="1" dirty="0" smtClean="0">
              <a:solidFill>
                <a:schemeClr val="accent3">
                  <a:lumMod val="75000"/>
                </a:schemeClr>
              </a:solidFill>
              <a:effectLst>
                <a:outerShdw blurRad="38100" dist="38100" dir="2700000" algn="tl">
                  <a:srgbClr val="000000">
                    <a:alpha val="43137"/>
                  </a:srgbClr>
                </a:outerShdw>
              </a:effectLst>
            </a:endParaRPr>
          </a:p>
          <a:p>
            <a:pPr>
              <a:defRPr/>
            </a:pPr>
            <a:r>
              <a:rPr lang="ar-SA" sz="2400" b="1" dirty="0" smtClean="0">
                <a:solidFill>
                  <a:schemeClr val="accent3">
                    <a:lumMod val="75000"/>
                  </a:schemeClr>
                </a:solidFill>
                <a:effectLst>
                  <a:outerShdw blurRad="38100" dist="38100" dir="2700000" algn="tl">
                    <a:srgbClr val="000000">
                      <a:alpha val="43137"/>
                    </a:srgbClr>
                  </a:outerShdw>
                </a:effectLst>
              </a:rPr>
              <a:t>7×أن تتناسب مع حجم الطلاب المستفيدين منها , ومع الغرض المطلوب فمن الوسائل ما هو فردي ومنها ما هو الاثنين أو لأكثر .</a:t>
            </a:r>
          </a:p>
          <a:p>
            <a:pPr>
              <a:defRPr/>
            </a:pPr>
            <a:endParaRPr lang="ar-SA" sz="2400" b="1" dirty="0">
              <a:solidFill>
                <a:schemeClr val="accent3">
                  <a:lumMod val="75000"/>
                </a:schemeClr>
              </a:solidFill>
              <a:effectLst>
                <a:outerShdw blurRad="38100" dist="38100" dir="2700000" algn="tl">
                  <a:srgbClr val="000000">
                    <a:alpha val="43137"/>
                  </a:srgbClr>
                </a:outerShdw>
              </a:effectLst>
            </a:endParaRPr>
          </a:p>
          <a:p>
            <a:pPr>
              <a:defRPr/>
            </a:pPr>
            <a:r>
              <a:rPr lang="ar-SA" sz="2400" b="1" dirty="0" smtClean="0">
                <a:solidFill>
                  <a:schemeClr val="accent3">
                    <a:lumMod val="75000"/>
                  </a:schemeClr>
                </a:solidFill>
                <a:effectLst>
                  <a:outerShdw blurRad="38100" dist="38100" dir="2700000" algn="tl">
                    <a:srgbClr val="000000">
                      <a:alpha val="43137"/>
                    </a:srgbClr>
                  </a:outerShdw>
                </a:effectLst>
              </a:rPr>
              <a:t>8×أن تناسب </a:t>
            </a:r>
            <a:r>
              <a:rPr lang="ar-SA" sz="2400" b="1" dirty="0">
                <a:solidFill>
                  <a:schemeClr val="accent3">
                    <a:lumMod val="75000"/>
                  </a:schemeClr>
                </a:solidFill>
                <a:effectLst>
                  <a:outerShdw blurRad="38100" dist="38100" dir="2700000" algn="tl">
                    <a:srgbClr val="000000">
                      <a:alpha val="43137"/>
                    </a:srgbClr>
                  </a:outerShdw>
                </a:effectLst>
              </a:rPr>
              <a:t>الإمكانات المكانية في الصف وإمكانية استخدامها .</a:t>
            </a:r>
          </a:p>
          <a:p>
            <a:pPr>
              <a:defRPr/>
            </a:pPr>
            <a:r>
              <a:rPr lang="ar-SA" sz="2400" b="1" dirty="0">
                <a:solidFill>
                  <a:schemeClr val="accent3">
                    <a:lumMod val="75000"/>
                  </a:schemeClr>
                </a:solidFill>
                <a:effectLst>
                  <a:outerShdw blurRad="38100" dist="38100" dir="2700000" algn="tl">
                    <a:srgbClr val="000000">
                      <a:alpha val="43137"/>
                    </a:srgbClr>
                  </a:outerShdw>
                </a:effectLst>
              </a:rPr>
              <a:t/>
            </a:r>
            <a:br>
              <a:rPr lang="ar-SA" sz="2400" b="1" dirty="0">
                <a:solidFill>
                  <a:schemeClr val="accent3">
                    <a:lumMod val="75000"/>
                  </a:schemeClr>
                </a:solidFill>
                <a:effectLst>
                  <a:outerShdw blurRad="38100" dist="38100" dir="2700000" algn="tl">
                    <a:srgbClr val="000000">
                      <a:alpha val="43137"/>
                    </a:srgbClr>
                  </a:outerShdw>
                </a:effectLst>
              </a:rPr>
            </a:br>
            <a:r>
              <a:rPr lang="ar-SA" sz="2400" b="1" dirty="0">
                <a:solidFill>
                  <a:schemeClr val="accent3">
                    <a:lumMod val="75000"/>
                  </a:schemeClr>
                </a:solidFill>
                <a:effectLst>
                  <a:outerShdw blurRad="38100" dist="38100" dir="2700000" algn="tl">
                    <a:srgbClr val="000000">
                      <a:alpha val="43137"/>
                    </a:srgbClr>
                  </a:outerShdw>
                </a:effectLst>
              </a:rPr>
              <a:t>9×أن تستخدم في الوقت المناسب .</a:t>
            </a:r>
          </a:p>
          <a:p>
            <a:pPr>
              <a:defRPr/>
            </a:pPr>
            <a:r>
              <a:rPr lang="ar-SA" sz="2400" b="1" dirty="0">
                <a:solidFill>
                  <a:schemeClr val="accent3">
                    <a:lumMod val="75000"/>
                  </a:schemeClr>
                </a:solidFill>
                <a:effectLst>
                  <a:outerShdw blurRad="38100" dist="38100" dir="2700000" algn="tl">
                    <a:srgbClr val="000000">
                      <a:alpha val="43137"/>
                    </a:srgbClr>
                  </a:outerShdw>
                </a:effectLst>
              </a:rPr>
              <a:t/>
            </a:r>
            <a:br>
              <a:rPr lang="ar-SA" sz="2400" b="1" dirty="0">
                <a:solidFill>
                  <a:schemeClr val="accent3">
                    <a:lumMod val="75000"/>
                  </a:schemeClr>
                </a:solidFill>
                <a:effectLst>
                  <a:outerShdw blurRad="38100" dist="38100" dir="2700000" algn="tl">
                    <a:srgbClr val="000000">
                      <a:alpha val="43137"/>
                    </a:srgbClr>
                  </a:outerShdw>
                </a:effectLst>
              </a:rPr>
            </a:br>
            <a:r>
              <a:rPr lang="ar-SA" sz="2400" b="1" dirty="0">
                <a:solidFill>
                  <a:schemeClr val="accent3">
                    <a:lumMod val="75000"/>
                  </a:schemeClr>
                </a:solidFill>
                <a:effectLst>
                  <a:outerShdw blurRad="38100" dist="38100" dir="2700000" algn="tl">
                    <a:srgbClr val="000000">
                      <a:alpha val="43137"/>
                    </a:srgbClr>
                  </a:outerShdw>
                </a:effectLst>
              </a:rPr>
              <a:t>10× </a:t>
            </a:r>
            <a:r>
              <a:rPr lang="ar-SA" sz="2400" b="1" dirty="0" smtClean="0">
                <a:solidFill>
                  <a:schemeClr val="accent3">
                    <a:lumMod val="75000"/>
                  </a:schemeClr>
                </a:solidFill>
                <a:effectLst>
                  <a:outerShdw blurRad="38100" dist="38100" dir="2700000" algn="tl">
                    <a:srgbClr val="000000">
                      <a:alpha val="43137"/>
                    </a:srgbClr>
                  </a:outerShdw>
                </a:effectLst>
              </a:rPr>
              <a:t>التأكد </a:t>
            </a:r>
            <a:r>
              <a:rPr lang="ar-SA" sz="2400" b="1" dirty="0">
                <a:solidFill>
                  <a:schemeClr val="accent3">
                    <a:lumMod val="75000"/>
                  </a:schemeClr>
                </a:solidFill>
                <a:effectLst>
                  <a:outerShdw blurRad="38100" dist="38100" dir="2700000" algn="tl">
                    <a:srgbClr val="000000">
                      <a:alpha val="43137"/>
                    </a:srgbClr>
                  </a:outerShdw>
                </a:effectLst>
              </a:rPr>
              <a:t>من إمكانية استخدامها وصلاحيتها .</a:t>
            </a:r>
            <a:br>
              <a:rPr lang="ar-SA" sz="2400" b="1" dirty="0">
                <a:solidFill>
                  <a:schemeClr val="accent3">
                    <a:lumMod val="75000"/>
                  </a:schemeClr>
                </a:solidFill>
                <a:effectLst>
                  <a:outerShdw blurRad="38100" dist="38100" dir="2700000" algn="tl">
                    <a:srgbClr val="000000">
                      <a:alpha val="43137"/>
                    </a:srgbClr>
                  </a:outerShdw>
                </a:effectLst>
              </a:rPr>
            </a:br>
            <a:r>
              <a:rPr lang="ar-SA" sz="2400" b="1" dirty="0">
                <a:solidFill>
                  <a:schemeClr val="accent3">
                    <a:lumMod val="75000"/>
                  </a:schemeClr>
                </a:solidFill>
                <a:effectLst>
                  <a:outerShdw blurRad="38100" dist="38100" dir="2700000" algn="tl">
                    <a:srgbClr val="000000">
                      <a:alpha val="43137"/>
                    </a:srgbClr>
                  </a:outerShdw>
                </a:effectLst>
              </a:rPr>
              <a:t/>
            </a:r>
            <a:br>
              <a:rPr lang="ar-SA" sz="2400" b="1" dirty="0">
                <a:solidFill>
                  <a:schemeClr val="accent3">
                    <a:lumMod val="75000"/>
                  </a:schemeClr>
                </a:solidFill>
                <a:effectLst>
                  <a:outerShdw blurRad="38100" dist="38100" dir="2700000" algn="tl">
                    <a:srgbClr val="000000">
                      <a:alpha val="43137"/>
                    </a:srgbClr>
                  </a:outerShdw>
                </a:effectLst>
              </a:rPr>
            </a:br>
            <a:r>
              <a:rPr lang="ar-SA" sz="2400" b="1" dirty="0">
                <a:solidFill>
                  <a:schemeClr val="accent3">
                    <a:lumMod val="75000"/>
                  </a:schemeClr>
                </a:solidFill>
                <a:effectLst>
                  <a:outerShdw blurRad="38100" dist="38100" dir="2700000" algn="tl">
                    <a:srgbClr val="000000">
                      <a:alpha val="43137"/>
                    </a:srgbClr>
                  </a:outerShdw>
                </a:effectLst>
              </a:rPr>
              <a:t>11× إعداد البيئة التعليمية .</a:t>
            </a:r>
          </a:p>
          <a:p>
            <a:pPr>
              <a:defRPr/>
            </a:pPr>
            <a:endParaRPr lang="ar-S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4282" y="0"/>
            <a:ext cx="8449749" cy="1077218"/>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3200" b="1" dirty="0">
                <a:ln/>
                <a:solidFill>
                  <a:schemeClr val="accent3"/>
                </a:solidFill>
                <a:effectLst>
                  <a:outerShdw blurRad="38100" dist="38100" dir="2700000" algn="tl">
                    <a:srgbClr val="000000">
                      <a:alpha val="43137"/>
                    </a:srgbClr>
                  </a:outerShdw>
                </a:effectLst>
                <a:latin typeface="Andalus" pitchFamily="18" charset="-78"/>
                <a:cs typeface="Andalus" pitchFamily="18" charset="-78"/>
              </a:rPr>
              <a:t>أنواع الوسائل التعليمية التي يمكن </a:t>
            </a:r>
            <a:r>
              <a:rPr lang="ar-SA" sz="3200" b="1" dirty="0" smtClean="0">
                <a:ln/>
                <a:solidFill>
                  <a:schemeClr val="accent3"/>
                </a:solidFill>
                <a:effectLst>
                  <a:outerShdw blurRad="38100" dist="38100" dir="2700000" algn="tl">
                    <a:srgbClr val="000000">
                      <a:alpha val="43137"/>
                    </a:srgbClr>
                  </a:outerShdw>
                </a:effectLst>
                <a:latin typeface="Andalus" pitchFamily="18" charset="-78"/>
                <a:cs typeface="Andalus" pitchFamily="18" charset="-78"/>
              </a:rPr>
              <a:t>استخدامه </a:t>
            </a:r>
            <a:r>
              <a:rPr lang="ar-SA" sz="3200" b="1" dirty="0">
                <a:ln/>
                <a:solidFill>
                  <a:schemeClr val="accent3"/>
                </a:solidFill>
                <a:effectLst>
                  <a:outerShdw blurRad="38100" dist="38100" dir="2700000" algn="tl">
                    <a:srgbClr val="000000">
                      <a:alpha val="43137"/>
                    </a:srgbClr>
                  </a:outerShdw>
                </a:effectLst>
                <a:latin typeface="Andalus" pitchFamily="18" charset="-78"/>
                <a:cs typeface="Andalus" pitchFamily="18" charset="-78"/>
              </a:rPr>
              <a:t>في الدراسات الاجتماعية</a:t>
            </a:r>
          </a:p>
        </p:txBody>
      </p:sp>
      <p:sp>
        <p:nvSpPr>
          <p:cNvPr id="13" name="سهم إلى اليسار واليمين 12"/>
          <p:cNvSpPr/>
          <p:nvPr/>
        </p:nvSpPr>
        <p:spPr>
          <a:xfrm>
            <a:off x="214282" y="1214422"/>
            <a:ext cx="8429684"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أعلى 13"/>
          <p:cNvSpPr/>
          <p:nvPr/>
        </p:nvSpPr>
        <p:spPr>
          <a:xfrm flipH="1" flipV="1">
            <a:off x="8143900" y="1500174"/>
            <a:ext cx="214314" cy="20717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لأعلى 14"/>
          <p:cNvSpPr/>
          <p:nvPr/>
        </p:nvSpPr>
        <p:spPr>
          <a:xfrm flipH="1" flipV="1">
            <a:off x="7643834" y="1500174"/>
            <a:ext cx="188594"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سهم لأعلى 15"/>
          <p:cNvSpPr/>
          <p:nvPr/>
        </p:nvSpPr>
        <p:spPr>
          <a:xfrm flipH="1" flipV="1">
            <a:off x="6858016" y="1500174"/>
            <a:ext cx="260032" cy="20717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أعلى 16"/>
          <p:cNvSpPr/>
          <p:nvPr/>
        </p:nvSpPr>
        <p:spPr>
          <a:xfrm flipH="1" flipV="1">
            <a:off x="6286512" y="1500174"/>
            <a:ext cx="188594"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أعلى 17"/>
          <p:cNvSpPr/>
          <p:nvPr/>
        </p:nvSpPr>
        <p:spPr>
          <a:xfrm flipH="1" flipV="1">
            <a:off x="5572132" y="1500174"/>
            <a:ext cx="260032" cy="22145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سهم لأعلى 18"/>
          <p:cNvSpPr/>
          <p:nvPr/>
        </p:nvSpPr>
        <p:spPr>
          <a:xfrm flipH="1" flipV="1">
            <a:off x="5072066" y="1500174"/>
            <a:ext cx="188594"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سهم لأعلى 19"/>
          <p:cNvSpPr/>
          <p:nvPr/>
        </p:nvSpPr>
        <p:spPr>
          <a:xfrm flipH="1" flipV="1">
            <a:off x="4214810" y="1500174"/>
            <a:ext cx="260032" cy="2286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سهم لأعلى 21"/>
          <p:cNvSpPr/>
          <p:nvPr/>
        </p:nvSpPr>
        <p:spPr>
          <a:xfrm flipV="1">
            <a:off x="3714744" y="1500174"/>
            <a:ext cx="214314"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ربع نص 22"/>
          <p:cNvSpPr txBox="1"/>
          <p:nvPr/>
        </p:nvSpPr>
        <p:spPr>
          <a:xfrm>
            <a:off x="7786710" y="3643314"/>
            <a:ext cx="857256" cy="646331"/>
          </a:xfrm>
          <a:prstGeom prst="rect">
            <a:avLst/>
          </a:prstGeom>
          <a:noFill/>
        </p:spPr>
        <p:txBody>
          <a:bodyPr wrap="square" rtlCol="1">
            <a:spAutoFit/>
          </a:bodyPr>
          <a:lstStyle/>
          <a:p>
            <a:r>
              <a:rPr lang="ar-SA" b="1" dirty="0" smtClean="0"/>
              <a:t>الكتاب المدرسي </a:t>
            </a:r>
            <a:endParaRPr lang="ar-SA" b="1" dirty="0"/>
          </a:p>
        </p:txBody>
      </p:sp>
      <p:sp>
        <p:nvSpPr>
          <p:cNvPr id="24" name="مربع نص 23"/>
          <p:cNvSpPr txBox="1"/>
          <p:nvPr/>
        </p:nvSpPr>
        <p:spPr>
          <a:xfrm>
            <a:off x="7215206" y="2214554"/>
            <a:ext cx="857256" cy="369332"/>
          </a:xfrm>
          <a:prstGeom prst="rect">
            <a:avLst/>
          </a:prstGeom>
          <a:noFill/>
        </p:spPr>
        <p:txBody>
          <a:bodyPr wrap="square" rtlCol="1">
            <a:spAutoFit/>
          </a:bodyPr>
          <a:lstStyle/>
          <a:p>
            <a:r>
              <a:rPr lang="ar-SA" b="1" dirty="0" smtClean="0"/>
              <a:t>الأطلس </a:t>
            </a:r>
            <a:endParaRPr lang="ar-SA" b="1" dirty="0"/>
          </a:p>
        </p:txBody>
      </p:sp>
      <p:sp>
        <p:nvSpPr>
          <p:cNvPr id="25" name="مربع نص 24"/>
          <p:cNvSpPr txBox="1"/>
          <p:nvPr/>
        </p:nvSpPr>
        <p:spPr>
          <a:xfrm>
            <a:off x="3929058" y="3857628"/>
            <a:ext cx="857256" cy="646331"/>
          </a:xfrm>
          <a:prstGeom prst="rect">
            <a:avLst/>
          </a:prstGeom>
          <a:noFill/>
        </p:spPr>
        <p:txBody>
          <a:bodyPr wrap="square" rtlCol="1">
            <a:spAutoFit/>
          </a:bodyPr>
          <a:lstStyle/>
          <a:p>
            <a:r>
              <a:rPr lang="ar-SA" b="1" dirty="0" smtClean="0"/>
              <a:t>السبورة الذكية</a:t>
            </a:r>
            <a:endParaRPr lang="ar-SA" b="1" dirty="0"/>
          </a:p>
        </p:txBody>
      </p:sp>
      <p:sp>
        <p:nvSpPr>
          <p:cNvPr id="26" name="مربع نص 25"/>
          <p:cNvSpPr txBox="1"/>
          <p:nvPr/>
        </p:nvSpPr>
        <p:spPr>
          <a:xfrm>
            <a:off x="6429388" y="3643314"/>
            <a:ext cx="1000132" cy="369332"/>
          </a:xfrm>
          <a:prstGeom prst="rect">
            <a:avLst/>
          </a:prstGeom>
          <a:noFill/>
        </p:spPr>
        <p:txBody>
          <a:bodyPr wrap="square" rtlCol="1">
            <a:spAutoFit/>
          </a:bodyPr>
          <a:lstStyle/>
          <a:p>
            <a:r>
              <a:rPr lang="ar-SA" b="1" dirty="0" smtClean="0"/>
              <a:t>المجسمات  </a:t>
            </a:r>
            <a:endParaRPr lang="ar-SA" b="1" dirty="0"/>
          </a:p>
        </p:txBody>
      </p:sp>
      <p:sp>
        <p:nvSpPr>
          <p:cNvPr id="27" name="مربع نص 26"/>
          <p:cNvSpPr txBox="1"/>
          <p:nvPr/>
        </p:nvSpPr>
        <p:spPr>
          <a:xfrm>
            <a:off x="5857884" y="2143116"/>
            <a:ext cx="857256" cy="369332"/>
          </a:xfrm>
          <a:prstGeom prst="rect">
            <a:avLst/>
          </a:prstGeom>
          <a:noFill/>
        </p:spPr>
        <p:txBody>
          <a:bodyPr wrap="square" rtlCol="1">
            <a:spAutoFit/>
          </a:bodyPr>
          <a:lstStyle/>
          <a:p>
            <a:r>
              <a:rPr lang="ar-SA" b="1" dirty="0" smtClean="0"/>
              <a:t>العينات </a:t>
            </a:r>
            <a:endParaRPr lang="ar-SA" b="1" dirty="0"/>
          </a:p>
        </p:txBody>
      </p:sp>
      <p:sp>
        <p:nvSpPr>
          <p:cNvPr id="28" name="مربع نص 27"/>
          <p:cNvSpPr txBox="1"/>
          <p:nvPr/>
        </p:nvSpPr>
        <p:spPr>
          <a:xfrm>
            <a:off x="5214942" y="3786190"/>
            <a:ext cx="857256" cy="369332"/>
          </a:xfrm>
          <a:prstGeom prst="rect">
            <a:avLst/>
          </a:prstGeom>
          <a:noFill/>
        </p:spPr>
        <p:txBody>
          <a:bodyPr wrap="square" rtlCol="1">
            <a:spAutoFit/>
          </a:bodyPr>
          <a:lstStyle/>
          <a:p>
            <a:r>
              <a:rPr lang="ar-SA" b="1" dirty="0" smtClean="0"/>
              <a:t>النماذج </a:t>
            </a:r>
            <a:endParaRPr lang="ar-SA" b="1" dirty="0"/>
          </a:p>
        </p:txBody>
      </p:sp>
      <p:sp>
        <p:nvSpPr>
          <p:cNvPr id="29" name="مربع نص 28"/>
          <p:cNvSpPr txBox="1"/>
          <p:nvPr/>
        </p:nvSpPr>
        <p:spPr>
          <a:xfrm>
            <a:off x="4572000" y="2214554"/>
            <a:ext cx="928694" cy="646331"/>
          </a:xfrm>
          <a:prstGeom prst="rect">
            <a:avLst/>
          </a:prstGeom>
          <a:noFill/>
        </p:spPr>
        <p:txBody>
          <a:bodyPr wrap="square" rtlCol="1">
            <a:spAutoFit/>
          </a:bodyPr>
          <a:lstStyle/>
          <a:p>
            <a:r>
              <a:rPr lang="ar-SA" b="1" dirty="0" smtClean="0"/>
              <a:t>السبورة العادية</a:t>
            </a:r>
            <a:endParaRPr lang="ar-SA" b="1" dirty="0"/>
          </a:p>
        </p:txBody>
      </p:sp>
      <p:sp>
        <p:nvSpPr>
          <p:cNvPr id="30" name="مربع نص 29"/>
          <p:cNvSpPr txBox="1"/>
          <p:nvPr/>
        </p:nvSpPr>
        <p:spPr>
          <a:xfrm>
            <a:off x="3286116" y="2143116"/>
            <a:ext cx="857256" cy="646331"/>
          </a:xfrm>
          <a:prstGeom prst="rect">
            <a:avLst/>
          </a:prstGeom>
          <a:noFill/>
        </p:spPr>
        <p:txBody>
          <a:bodyPr wrap="square" rtlCol="1">
            <a:spAutoFit/>
          </a:bodyPr>
          <a:lstStyle/>
          <a:p>
            <a:r>
              <a:rPr lang="ar-SA" b="1" dirty="0" smtClean="0"/>
              <a:t>الصورة التعليمية</a:t>
            </a:r>
            <a:endParaRPr lang="ar-SA" b="1" dirty="0"/>
          </a:p>
        </p:txBody>
      </p:sp>
      <p:sp>
        <p:nvSpPr>
          <p:cNvPr id="21" name="سهم لأعلى 20"/>
          <p:cNvSpPr/>
          <p:nvPr/>
        </p:nvSpPr>
        <p:spPr>
          <a:xfrm flipH="1" flipV="1">
            <a:off x="3000364" y="1500174"/>
            <a:ext cx="260032" cy="2286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p:cNvSpPr txBox="1"/>
          <p:nvPr/>
        </p:nvSpPr>
        <p:spPr>
          <a:xfrm>
            <a:off x="2571736" y="3929066"/>
            <a:ext cx="857256" cy="646331"/>
          </a:xfrm>
          <a:prstGeom prst="rect">
            <a:avLst/>
          </a:prstGeom>
          <a:noFill/>
        </p:spPr>
        <p:txBody>
          <a:bodyPr wrap="square" rtlCol="1">
            <a:spAutoFit/>
          </a:bodyPr>
          <a:lstStyle/>
          <a:p>
            <a:r>
              <a:rPr lang="ar-SA" b="1" dirty="0" smtClean="0"/>
              <a:t>الرسوم البيانية </a:t>
            </a:r>
            <a:endParaRPr lang="ar-SA" b="1" dirty="0"/>
          </a:p>
        </p:txBody>
      </p:sp>
      <p:sp>
        <p:nvSpPr>
          <p:cNvPr id="32" name="سهم لأعلى 31"/>
          <p:cNvSpPr/>
          <p:nvPr/>
        </p:nvSpPr>
        <p:spPr>
          <a:xfrm flipV="1">
            <a:off x="2571736" y="1500174"/>
            <a:ext cx="214314"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سهم لأعلى 32"/>
          <p:cNvSpPr/>
          <p:nvPr/>
        </p:nvSpPr>
        <p:spPr>
          <a:xfrm flipH="1" flipV="1">
            <a:off x="2071670" y="1500174"/>
            <a:ext cx="260032" cy="2286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سهم لأعلى 33"/>
          <p:cNvSpPr/>
          <p:nvPr/>
        </p:nvSpPr>
        <p:spPr>
          <a:xfrm flipV="1">
            <a:off x="1500166" y="1500174"/>
            <a:ext cx="214314"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سهم لأعلى 35"/>
          <p:cNvSpPr/>
          <p:nvPr/>
        </p:nvSpPr>
        <p:spPr>
          <a:xfrm flipH="1" flipV="1">
            <a:off x="785786" y="1500174"/>
            <a:ext cx="260032" cy="2286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مربع نص 37"/>
          <p:cNvSpPr txBox="1"/>
          <p:nvPr/>
        </p:nvSpPr>
        <p:spPr>
          <a:xfrm>
            <a:off x="2214546" y="2071678"/>
            <a:ext cx="857256" cy="646331"/>
          </a:xfrm>
          <a:prstGeom prst="rect">
            <a:avLst/>
          </a:prstGeom>
          <a:noFill/>
        </p:spPr>
        <p:txBody>
          <a:bodyPr wrap="square" rtlCol="1">
            <a:spAutoFit/>
          </a:bodyPr>
          <a:lstStyle/>
          <a:p>
            <a:r>
              <a:rPr lang="ar-SA" b="1" dirty="0" smtClean="0"/>
              <a:t> الأفلام السينما</a:t>
            </a:r>
            <a:endParaRPr lang="ar-SA" b="1" dirty="0"/>
          </a:p>
        </p:txBody>
      </p:sp>
      <p:sp>
        <p:nvSpPr>
          <p:cNvPr id="40" name="مربع نص 39"/>
          <p:cNvSpPr txBox="1"/>
          <p:nvPr/>
        </p:nvSpPr>
        <p:spPr>
          <a:xfrm>
            <a:off x="1571604" y="4000504"/>
            <a:ext cx="1000132" cy="369332"/>
          </a:xfrm>
          <a:prstGeom prst="rect">
            <a:avLst/>
          </a:prstGeom>
          <a:noFill/>
        </p:spPr>
        <p:txBody>
          <a:bodyPr wrap="square" rtlCol="1">
            <a:spAutoFit/>
          </a:bodyPr>
          <a:lstStyle/>
          <a:p>
            <a:r>
              <a:rPr lang="ar-SA" b="1" dirty="0" smtClean="0"/>
              <a:t>البوربونيت</a:t>
            </a:r>
            <a:endParaRPr lang="ar-SA" b="1" dirty="0"/>
          </a:p>
        </p:txBody>
      </p:sp>
      <p:sp>
        <p:nvSpPr>
          <p:cNvPr id="41" name="مربع نص 40"/>
          <p:cNvSpPr txBox="1"/>
          <p:nvPr/>
        </p:nvSpPr>
        <p:spPr>
          <a:xfrm>
            <a:off x="1071538" y="2143116"/>
            <a:ext cx="857256" cy="646331"/>
          </a:xfrm>
          <a:prstGeom prst="rect">
            <a:avLst/>
          </a:prstGeom>
          <a:noFill/>
        </p:spPr>
        <p:txBody>
          <a:bodyPr wrap="square" rtlCol="1">
            <a:spAutoFit/>
          </a:bodyPr>
          <a:lstStyle/>
          <a:p>
            <a:r>
              <a:rPr lang="ar-SA" b="1" dirty="0" smtClean="0"/>
              <a:t>الألعاب التعليمية</a:t>
            </a:r>
            <a:endParaRPr lang="ar-SA" b="1" dirty="0"/>
          </a:p>
        </p:txBody>
      </p:sp>
      <p:sp>
        <p:nvSpPr>
          <p:cNvPr id="42" name="مربع نص 41"/>
          <p:cNvSpPr txBox="1"/>
          <p:nvPr/>
        </p:nvSpPr>
        <p:spPr>
          <a:xfrm>
            <a:off x="214282" y="3929066"/>
            <a:ext cx="1143008" cy="646331"/>
          </a:xfrm>
          <a:prstGeom prst="rect">
            <a:avLst/>
          </a:prstGeom>
          <a:noFill/>
        </p:spPr>
        <p:txBody>
          <a:bodyPr wrap="square" rtlCol="1">
            <a:spAutoFit/>
          </a:bodyPr>
          <a:lstStyle/>
          <a:p>
            <a:r>
              <a:rPr lang="ar-SA" b="1" dirty="0" smtClean="0"/>
              <a:t>البرامج الحاسوبية </a:t>
            </a:r>
            <a:endParaRPr lang="ar-SA"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ppt_x"/>
                                          </p:val>
                                        </p:tav>
                                        <p:tav tm="100000">
                                          <p:val>
                                            <p:strVal val="#ppt_x"/>
                                          </p:val>
                                        </p:tav>
                                      </p:tavLst>
                                    </p:anim>
                                    <p:anim calcmode="lin" valueType="num">
                                      <p:cBhvr additive="base">
                                        <p:cTn id="8"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amond(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amond(in)">
                                      <p:cBhvr>
                                        <p:cTn id="48" dur="20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2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diamond(in)">
                                      <p:cBhvr>
                                        <p:cTn id="68" dur="2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diamond(in)">
                                      <p:cBhvr>
                                        <p:cTn id="78" dur="20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diamond(in)">
                                      <p:cBhvr>
                                        <p:cTn id="88" dur="2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linds(horizontal)">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diamond(in)">
                                      <p:cBhvr>
                                        <p:cTn id="98" dur="20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blinds(horizontal)">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blinds(horizontal)">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blinds(horizontal)">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8" presetClass="entr" presetSubtype="16"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diamond(in)">
                                      <p:cBhvr>
                                        <p:cTn id="123" dur="20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8" presetClass="entr" presetSubtype="16" fill="hold" grpId="0" nodeType="click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diamond(in)">
                                      <p:cBhvr>
                                        <p:cTn id="128" dur="2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8" presetClass="entr" presetSubtype="16" fill="hold" grpId="0" nodeType="click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diamond(in)">
                                      <p:cBhvr>
                                        <p:cTn id="133" dur="20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8" presetClass="entr" presetSubtype="16"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diamond(in)">
                                      <p:cBhvr>
                                        <p:cTn id="138" dur="20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1"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blinds(horizontal)">
                                      <p:cBhvr>
                                        <p:cTn id="143" dur="500"/>
                                        <p:tgtEl>
                                          <p:spTgt spid="36"/>
                                        </p:tgtEl>
                                      </p:cBhvr>
                                    </p:animEffect>
                                  </p:childTnLst>
                                </p:cTn>
                              </p:par>
                            </p:childTnLst>
                          </p:cTn>
                        </p:par>
                      </p:childTnLst>
                    </p:cTn>
                  </p:par>
                  <p:par>
                    <p:cTn id="144" fill="hold">
                      <p:stCondLst>
                        <p:cond delay="indefinite"/>
                      </p:stCondLst>
                      <p:childTnLst>
                        <p:par>
                          <p:cTn id="145" fill="hold">
                            <p:stCondLst>
                              <p:cond delay="0"/>
                            </p:stCondLst>
                            <p:childTnLst>
                              <p:par>
                                <p:cTn id="146" presetID="8" presetClass="exit" presetSubtype="16" fill="hold" grpId="1" nodeType="clickEffect">
                                  <p:stCondLst>
                                    <p:cond delay="0"/>
                                  </p:stCondLst>
                                  <p:childTnLst>
                                    <p:animEffect transition="out" filter="diamond(in)">
                                      <p:cBhvr>
                                        <p:cTn id="147" dur="2000"/>
                                        <p:tgtEl>
                                          <p:spTgt spid="42"/>
                                        </p:tgtEl>
                                      </p:cBhvr>
                                    </p:animEffect>
                                    <p:set>
                                      <p:cBhvr>
                                        <p:cTn id="148" dur="1" fill="hold">
                                          <p:stCondLst>
                                            <p:cond delay="1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p:bldP spid="24" grpId="0"/>
      <p:bldP spid="25" grpId="0"/>
      <p:bldP spid="26" grpId="0"/>
      <p:bldP spid="27" grpId="0"/>
      <p:bldP spid="28" grpId="0"/>
      <p:bldP spid="29" grpId="0"/>
      <p:bldP spid="30" grpId="0"/>
      <p:bldP spid="21" grpId="0" animBg="1"/>
      <p:bldP spid="31" grpId="0"/>
      <p:bldP spid="32" grpId="0" animBg="1"/>
      <p:bldP spid="33" grpId="0" animBg="1"/>
      <p:bldP spid="34" grpId="0" animBg="1"/>
      <p:bldP spid="36" grpId="0" animBg="1"/>
      <p:bldP spid="36" grpId="1" animBg="1"/>
      <p:bldP spid="38" grpId="0"/>
      <p:bldP spid="40" grpId="0"/>
      <p:bldP spid="41"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909888" y="273050"/>
            <a:ext cx="3324225" cy="923925"/>
          </a:xfrm>
          <a:prstGeom prst="rect">
            <a:avLst/>
          </a:prstGeom>
          <a:noFill/>
        </p:spPr>
        <p:txBody>
          <a:bodyPr wrap="none">
            <a:spAutoFit/>
          </a:bodyPr>
          <a:lstStyle/>
          <a:p>
            <a:pPr algn="just">
              <a:defRPr/>
            </a:pPr>
            <a:r>
              <a:rPr lang="ar-SA" sz="5400" cap="small" dirty="0">
                <a:solidFill>
                  <a:srgbClr val="C00000"/>
                </a:solidFill>
                <a:cs typeface="Fanan" pitchFamily="2" charset="-78"/>
              </a:rPr>
              <a:t>الكتاب المدرسي :</a:t>
            </a:r>
          </a:p>
        </p:txBody>
      </p:sp>
      <p:sp>
        <p:nvSpPr>
          <p:cNvPr id="8" name="مستطيل 7"/>
          <p:cNvSpPr/>
          <p:nvPr/>
        </p:nvSpPr>
        <p:spPr>
          <a:xfrm>
            <a:off x="792088" y="1124744"/>
            <a:ext cx="8460432" cy="1200329"/>
          </a:xfrm>
          <a:prstGeom prst="rect">
            <a:avLst/>
          </a:prstGeom>
          <a:noFill/>
        </p:spPr>
        <p:txBody>
          <a:bodyPr>
            <a:spAutoFit/>
          </a:bodyPr>
          <a:lstStyle/>
          <a:p>
            <a:pPr algn="ctr">
              <a:defRPr/>
            </a:pPr>
            <a:r>
              <a:rPr lang="ar-SA" sz="2400" b="1" dirty="0">
                <a:solidFill>
                  <a:srgbClr val="0000FF"/>
                </a:solidFill>
                <a:effectLst>
                  <a:outerShdw blurRad="38100" dist="38100" dir="2700000" algn="tl">
                    <a:srgbClr val="000000">
                      <a:alpha val="43137"/>
                    </a:srgbClr>
                  </a:outerShdw>
                </a:effectLst>
                <a:cs typeface="Sultan bold" pitchFamily="2" charset="-78"/>
              </a:rPr>
              <a:t>يعتبر  الكتاب المدرسي أداة هامة </a:t>
            </a:r>
            <a:r>
              <a:rPr lang="ar-SA" sz="2400" b="1" dirty="0" smtClean="0">
                <a:solidFill>
                  <a:srgbClr val="0000FF"/>
                </a:solidFill>
                <a:effectLst>
                  <a:outerShdw blurRad="38100" dist="38100" dir="2700000" algn="tl">
                    <a:srgbClr val="000000">
                      <a:alpha val="43137"/>
                    </a:srgbClr>
                  </a:outerShdw>
                </a:effectLst>
                <a:cs typeface="Sultan bold" pitchFamily="2" charset="-78"/>
              </a:rPr>
              <a:t>ورئيسية  </a:t>
            </a:r>
            <a:r>
              <a:rPr lang="ar-SA" sz="2400" b="1" dirty="0">
                <a:solidFill>
                  <a:srgbClr val="0000FF"/>
                </a:solidFill>
                <a:effectLst>
                  <a:outerShdw blurRad="38100" dist="38100" dir="2700000" algn="tl">
                    <a:srgbClr val="000000">
                      <a:alpha val="43137"/>
                    </a:srgbClr>
                  </a:outerShdw>
                </a:effectLst>
                <a:cs typeface="Sultan bold" pitchFamily="2" charset="-78"/>
              </a:rPr>
              <a:t>في تدريس المواد الاجتماعية </a:t>
            </a:r>
          </a:p>
          <a:p>
            <a:pPr algn="ctr">
              <a:defRPr/>
            </a:pPr>
            <a:r>
              <a:rPr lang="ar-SA" sz="2400" b="1" dirty="0">
                <a:solidFill>
                  <a:srgbClr val="0000FF"/>
                </a:solidFill>
                <a:effectLst>
                  <a:outerShdw blurRad="38100" dist="38100" dir="2700000" algn="tl">
                    <a:srgbClr val="000000">
                      <a:alpha val="43137"/>
                    </a:srgbClr>
                  </a:outerShdw>
                </a:effectLst>
                <a:cs typeface="Sultan bold" pitchFamily="2" charset="-78"/>
              </a:rPr>
              <a:t>لأنه المصدر  الرئيسي الذي تقره الدولة في تحديد موضوعات المادة كما تشمل على المعلومات .</a:t>
            </a:r>
          </a:p>
          <a:p>
            <a:pPr algn="ctr">
              <a:defRPr/>
            </a:pPr>
            <a:endPar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9" name="مستطيل 8"/>
          <p:cNvSpPr/>
          <p:nvPr/>
        </p:nvSpPr>
        <p:spPr>
          <a:xfrm>
            <a:off x="1115616" y="2178149"/>
            <a:ext cx="7869462" cy="1538883"/>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4000" b="1" cap="small" dirty="0">
                <a:solidFill>
                  <a:srgbClr val="C00000"/>
                </a:solidFill>
                <a:effectLst>
                  <a:outerShdw blurRad="38100" dist="38100" dir="2700000" algn="tl">
                    <a:srgbClr val="000000">
                      <a:alpha val="43137"/>
                    </a:srgbClr>
                  </a:outerShdw>
                </a:effectLst>
                <a:cs typeface="Fanan" pitchFamily="2" charset="-78"/>
              </a:rPr>
              <a:t>من أهم الوظائف التي يؤديها الكتاب المدرسي ما يأتي :</a:t>
            </a:r>
          </a:p>
          <a:p>
            <a:pPr algn="ctr">
              <a:defRPr/>
            </a:pPr>
            <a:endParaRPr lang="ar-SA" sz="5400" b="1" dirty="0">
              <a:ln/>
              <a:solidFill>
                <a:schemeClr val="accent3"/>
              </a:solidFill>
            </a:endParaRPr>
          </a:p>
        </p:txBody>
      </p:sp>
      <p:sp>
        <p:nvSpPr>
          <p:cNvPr id="10" name="مستطيل 9"/>
          <p:cNvSpPr/>
          <p:nvPr/>
        </p:nvSpPr>
        <p:spPr>
          <a:xfrm>
            <a:off x="2214546" y="3071810"/>
            <a:ext cx="6508512" cy="2677656"/>
          </a:xfrm>
          <a:prstGeom prst="rect">
            <a:avLst/>
          </a:prstGeom>
          <a:noFill/>
        </p:spPr>
        <p:txBody>
          <a:bodyPr wrap="none">
            <a:spAutoFit/>
          </a:bodyPr>
          <a:lstStyle/>
          <a:p>
            <a:pPr algn="just">
              <a:buFontTx/>
              <a:buChar char="-"/>
              <a:defRPr/>
            </a:pPr>
            <a:r>
              <a:rPr lang="ar-SA" sz="2400" b="1" dirty="0">
                <a:solidFill>
                  <a:srgbClr val="0000FF"/>
                </a:solidFill>
                <a:effectLst>
                  <a:outerShdw blurRad="38100" dist="38100" dir="2700000" algn="tl">
                    <a:srgbClr val="000000">
                      <a:alpha val="43137"/>
                    </a:srgbClr>
                  </a:outerShdw>
                </a:effectLst>
                <a:cs typeface="Sultan bold" pitchFamily="2" charset="-78"/>
              </a:rPr>
              <a:t>1- يحدد  المقرر الدراسي الذي يتبعه المعلم  في إعداده للدروس والتلاميذ  في متابعتهم .</a:t>
            </a:r>
          </a:p>
          <a:p>
            <a:pPr algn="just">
              <a:buFontTx/>
              <a:buChar char="-"/>
              <a:defRPr/>
            </a:pPr>
            <a:r>
              <a:rPr lang="ar-SA" sz="2400" b="1" dirty="0">
                <a:solidFill>
                  <a:srgbClr val="0000FF"/>
                </a:solidFill>
                <a:effectLst>
                  <a:outerShdw blurRad="38100" dist="38100" dir="2700000" algn="tl">
                    <a:srgbClr val="000000">
                      <a:alpha val="43137"/>
                    </a:srgbClr>
                  </a:outerShdw>
                </a:effectLst>
                <a:cs typeface="Sultan bold" pitchFamily="2" charset="-78"/>
              </a:rPr>
              <a:t>2- يسترشد المعلم بتنظيم المادة في الكتاب المدرسي لبناء درسه </a:t>
            </a:r>
          </a:p>
          <a:p>
            <a:pPr algn="just">
              <a:buFontTx/>
              <a:buChar char="-"/>
              <a:defRPr/>
            </a:pPr>
            <a:r>
              <a:rPr lang="ar-SA" sz="2400" b="1" dirty="0">
                <a:solidFill>
                  <a:srgbClr val="0000FF"/>
                </a:solidFill>
                <a:effectLst>
                  <a:outerShdw blurRad="38100" dist="38100" dir="2700000" algn="tl">
                    <a:srgbClr val="000000">
                      <a:alpha val="43137"/>
                    </a:srgbClr>
                  </a:outerShdw>
                </a:effectLst>
                <a:cs typeface="Sultan bold" pitchFamily="2" charset="-78"/>
              </a:rPr>
              <a:t>وتحديد الطريقة التي يمكن أن يستخدمها في التدريس .</a:t>
            </a:r>
          </a:p>
          <a:p>
            <a:pPr algn="just">
              <a:buFontTx/>
              <a:buChar char="-"/>
              <a:defRPr/>
            </a:pPr>
            <a:r>
              <a:rPr lang="ar-SA" sz="2400" b="1" dirty="0">
                <a:solidFill>
                  <a:srgbClr val="0000FF"/>
                </a:solidFill>
                <a:effectLst>
                  <a:outerShdw blurRad="38100" dist="38100" dir="2700000" algn="tl">
                    <a:srgbClr val="000000">
                      <a:alpha val="43137"/>
                    </a:srgbClr>
                  </a:outerShdw>
                </a:effectLst>
                <a:cs typeface="Sultan bold" pitchFamily="2" charset="-78"/>
              </a:rPr>
              <a:t>3- كتب المواد الاجتماعية تتميز بتسلسل الموضوعات .</a:t>
            </a:r>
          </a:p>
          <a:p>
            <a:pPr algn="just">
              <a:buFontTx/>
              <a:buChar char="-"/>
              <a:defRPr/>
            </a:pPr>
            <a:r>
              <a:rPr lang="ar-SA" sz="2400" b="1" dirty="0">
                <a:solidFill>
                  <a:srgbClr val="0000FF"/>
                </a:solidFill>
                <a:effectLst>
                  <a:outerShdw blurRad="38100" dist="38100" dir="2700000" algn="tl">
                    <a:srgbClr val="000000">
                      <a:alpha val="43137"/>
                    </a:srgbClr>
                  </a:outerShdw>
                </a:effectLst>
                <a:cs typeface="Sultan bold" pitchFamily="2" charset="-78"/>
              </a:rPr>
              <a:t>3- يعتبر الكتاب المدرسي المصدر الرئيسي للتلميذ.</a:t>
            </a:r>
          </a:p>
          <a:p>
            <a:pPr algn="just">
              <a:buFontTx/>
              <a:buChar char="-"/>
              <a:defRPr/>
            </a:pPr>
            <a:r>
              <a:rPr lang="ar-SA" sz="2400" b="1" dirty="0">
                <a:solidFill>
                  <a:srgbClr val="0000FF"/>
                </a:solidFill>
                <a:effectLst>
                  <a:outerShdw blurRad="38100" dist="38100" dir="2700000" algn="tl">
                    <a:srgbClr val="000000">
                      <a:alpha val="43137"/>
                    </a:srgbClr>
                  </a:outerShdw>
                </a:effectLst>
                <a:cs typeface="Sultan bold" pitchFamily="2" charset="-78"/>
              </a:rPr>
              <a:t>4- يشتمل الكتاب المدرسي على خرائط وصور ورسوم بيانية </a:t>
            </a:r>
            <a:r>
              <a:rPr lang="ar-SA" sz="2400" b="1" dirty="0" smtClean="0">
                <a:solidFill>
                  <a:srgbClr val="0000FF"/>
                </a:solidFill>
                <a:effectLst>
                  <a:outerShdw blurRad="38100" dist="38100" dir="2700000" algn="tl">
                    <a:srgbClr val="000000">
                      <a:alpha val="43137"/>
                    </a:srgbClr>
                  </a:outerShdw>
                </a:effectLst>
                <a:cs typeface="Sultan bold" pitchFamily="2" charset="-78"/>
              </a:rPr>
              <a:t>وإحصاءات </a:t>
            </a:r>
            <a:endParaRPr lang="ar-SA" sz="2400" b="1" dirty="0">
              <a:solidFill>
                <a:srgbClr val="0000FF"/>
              </a:solidFill>
              <a:effectLst>
                <a:outerShdw blurRad="38100" dist="38100" dir="2700000" algn="tl">
                  <a:srgbClr val="000000">
                    <a:alpha val="43137"/>
                  </a:srgbClr>
                </a:outerShdw>
              </a:effectLst>
              <a:cs typeface="Sultan bold" pitchFamily="2" charset="-78"/>
            </a:endParaRPr>
          </a:p>
          <a:p>
            <a:pPr algn="just">
              <a:defRPr/>
            </a:pPr>
            <a:r>
              <a:rPr lang="ar-SA" sz="2400" b="1" dirty="0" smtClean="0">
                <a:solidFill>
                  <a:srgbClr val="0000FF"/>
                </a:solidFill>
                <a:effectLst>
                  <a:outerShdw blurRad="38100" dist="38100" dir="2700000" algn="tl">
                    <a:srgbClr val="000000">
                      <a:alpha val="43137"/>
                    </a:srgbClr>
                  </a:outerShdw>
                </a:effectLst>
                <a:cs typeface="Sultan bold" pitchFamily="2" charset="-78"/>
              </a:rPr>
              <a:t>5- </a:t>
            </a:r>
            <a:r>
              <a:rPr lang="ar-SA" sz="2400" b="1" dirty="0">
                <a:solidFill>
                  <a:srgbClr val="0000FF"/>
                </a:solidFill>
                <a:effectLst>
                  <a:outerShdw blurRad="38100" dist="38100" dir="2700000" algn="tl">
                    <a:srgbClr val="000000">
                      <a:alpha val="43137"/>
                    </a:srgbClr>
                  </a:outerShdw>
                </a:effectLst>
                <a:cs typeface="Sultan bold" pitchFamily="2" charset="-78"/>
              </a:rPr>
              <a:t>يستعين بها  المعلم في التدريس </a:t>
            </a:r>
            <a:r>
              <a:rPr lang="ar-SA" sz="2000" b="1" dirty="0">
                <a:solidFill>
                  <a:srgbClr val="0000FF"/>
                </a:solidFill>
                <a:effectLst>
                  <a:outerShdw blurRad="38100" dist="38100" dir="2700000" algn="tl">
                    <a:srgbClr val="000000">
                      <a:alpha val="43137"/>
                    </a:srgbClr>
                  </a:outerShdw>
                </a:effectLst>
                <a:cs typeface="Sultan bold" pitchFamily="2" charset="-78"/>
              </a:rPr>
              <a:t>.</a:t>
            </a:r>
          </a:p>
        </p:txBody>
      </p:sp>
      <p:pic>
        <p:nvPicPr>
          <p:cNvPr id="16390" name="صورة 5"/>
          <p:cNvPicPr>
            <a:picLocks noChangeAspect="1"/>
          </p:cNvPicPr>
          <p:nvPr/>
        </p:nvPicPr>
        <p:blipFill>
          <a:blip r:embed="rId2" cstate="print"/>
          <a:srcRect/>
          <a:stretch>
            <a:fillRect/>
          </a:stretch>
        </p:blipFill>
        <p:spPr bwMode="auto">
          <a:xfrm>
            <a:off x="0" y="1470013"/>
            <a:ext cx="4067175" cy="5387987"/>
          </a:xfrm>
          <a:prstGeom prst="rect">
            <a:avLst/>
          </a:prstGeom>
          <a:noFill/>
          <a:ln w="9525">
            <a:noFill/>
            <a:miter lim="800000"/>
            <a:headEnd/>
            <a:tailEnd/>
          </a:ln>
        </p:spPr>
      </p:pic>
      <p:pic>
        <p:nvPicPr>
          <p:cNvPr id="11" name="صورة 10" descr="لبي.bmp"/>
          <p:cNvPicPr>
            <a:picLocks noChangeAspect="1"/>
          </p:cNvPicPr>
          <p:nvPr/>
        </p:nvPicPr>
        <p:blipFill>
          <a:blip r:embed="rId3" cstate="print"/>
          <a:stretch>
            <a:fillRect/>
          </a:stretch>
        </p:blipFill>
        <p:spPr>
          <a:xfrm rot="21164285">
            <a:off x="199289" y="90829"/>
            <a:ext cx="1567516" cy="2055254"/>
          </a:xfrm>
          <a:prstGeom prst="rect">
            <a:avLst/>
          </a:prstGeom>
          <a:effectLst>
            <a:glow rad="228600">
              <a:schemeClr val="accent6">
                <a:satMod val="175000"/>
                <a:alpha val="40000"/>
              </a:schemeClr>
            </a:glow>
            <a:outerShdw blurRad="50800" dist="38100" dir="10800000" algn="r" rotWithShape="0">
              <a:prstClr val="black">
                <a:alpha val="40000"/>
              </a:prstClr>
            </a:outerShdw>
          </a:effectLst>
          <a:scene3d>
            <a:camera prst="perspectiveHeroicExtremeRightFacing"/>
            <a:lightRig rig="threePt" dir="t"/>
          </a:scene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4544</Words>
  <Application>Microsoft Office PowerPoint</Application>
  <PresentationFormat>On-screen Show (4:3)</PresentationFormat>
  <Paragraphs>567</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مشربية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أنواع الأطالس وفوائدها :</vt:lpstr>
      <vt:lpstr>PowerPoint Presentation</vt:lpstr>
      <vt:lpstr>المجسمات:</vt:lpstr>
      <vt:lpstr>PowerPoint Presentation</vt:lpstr>
      <vt:lpstr>PowerPoint Presentation</vt:lpstr>
      <vt:lpstr>النماذج : </vt:lpstr>
      <vt:lpstr>العيوب في النماذج : </vt:lpstr>
      <vt:lpstr>PowerPoint Presentation</vt:lpstr>
      <vt:lpstr>PowerPoint Presentation</vt:lpstr>
      <vt:lpstr>– السبورة الذكية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Micro</dc:creator>
  <cp:lastModifiedBy>Anter</cp:lastModifiedBy>
  <cp:revision>83</cp:revision>
  <dcterms:created xsi:type="dcterms:W3CDTF">2013-04-09T05:27:19Z</dcterms:created>
  <dcterms:modified xsi:type="dcterms:W3CDTF">2016-03-22T10:28:12Z</dcterms:modified>
</cp:coreProperties>
</file>