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3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1408113" y="4843463"/>
            <a:ext cx="6484937" cy="1081087"/>
          </a:xfrm>
        </p:spPr>
        <p:txBody>
          <a:bodyPr anchor="b"/>
          <a:lstStyle>
            <a:lvl1pPr>
              <a:lnSpc>
                <a:spcPct val="11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11636" name="Rectangle 12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1408113" y="5903913"/>
            <a:ext cx="6480175" cy="800100"/>
          </a:xfrm>
        </p:spPr>
        <p:txBody>
          <a:bodyPr tIns="45720" bIns="45720"/>
          <a:lstStyle>
            <a:lvl1pPr marL="0" indent="0">
              <a:buFont typeface="Wingdings" pitchFamily="2" charset="2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40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44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381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762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406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6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778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952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324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072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68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10595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1000">
                <a:solidFill>
                  <a:srgbClr val="000000"/>
                </a:solidFill>
              </a:rPr>
              <a:t>Page </a:t>
            </a:r>
            <a:r>
              <a:rPr lang="de-DE" sz="1000">
                <a:solidFill>
                  <a:srgbClr val="000000"/>
                </a:solidFill>
                <a:sym typeface="Wingdings" pitchFamily="2" charset="2"/>
              </a:rPr>
              <a:t></a:t>
            </a:r>
            <a:r>
              <a:rPr lang="de-DE" sz="1000">
                <a:solidFill>
                  <a:srgbClr val="000000"/>
                </a:solidFill>
              </a:rPr>
              <a:t> </a:t>
            </a:r>
            <a:fld id="{4FA8F4B4-170E-4503-A522-85AA8D33DCF8}" type="slidenum">
              <a:rPr lang="ar-SA" sz="10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DE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948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28" grpId="0"/>
    </p:bld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0"/>
        </a:spcBef>
        <a:spcAft>
          <a:spcPct val="4000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0"/>
        </a:spcBef>
        <a:spcAft>
          <a:spcPct val="4000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0"/>
        </a:spcBef>
        <a:spcAft>
          <a:spcPct val="4000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0"/>
        </a:spcBef>
        <a:spcAft>
          <a:spcPct val="4000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0"/>
        </a:spcBef>
        <a:spcAft>
          <a:spcPct val="4000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0"/>
        </a:spcBef>
        <a:spcAft>
          <a:spcPct val="4000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8113" y="533401"/>
            <a:ext cx="5754687" cy="2057399"/>
          </a:xfrm>
        </p:spPr>
        <p:txBody>
          <a:bodyPr/>
          <a:lstStyle/>
          <a:p>
            <a:pPr algn="ctr" eaLnBrk="1" hangingPunct="1"/>
            <a:r>
              <a:rPr lang="ar-EG" sz="5400" b="1" dirty="0">
                <a:solidFill>
                  <a:srgbClr val="FF0000"/>
                </a:solidFill>
              </a:rPr>
              <a:t>الاعاقة البصرية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8113" y="4724400"/>
            <a:ext cx="6364287" cy="1979613"/>
          </a:xfrm>
        </p:spPr>
        <p:txBody>
          <a:bodyPr/>
          <a:lstStyle/>
          <a:p>
            <a:pPr algn="ctr" eaLnBrk="1" hangingPunct="1"/>
            <a:r>
              <a:rPr lang="ar-EG" sz="4800" b="1" dirty="0" smtClean="0"/>
              <a:t>اعداد </a:t>
            </a:r>
          </a:p>
          <a:p>
            <a:pPr algn="ctr" eaLnBrk="1" hangingPunct="1"/>
            <a:r>
              <a:rPr lang="ar-EG" sz="4800" b="1" dirty="0" smtClean="0"/>
              <a:t>د/ فايزة فاروق</a:t>
            </a:r>
            <a:endParaRPr lang="en-US" sz="4800" b="1" dirty="0" smtClean="0"/>
          </a:p>
        </p:txBody>
      </p:sp>
    </p:spTree>
    <p:extLst>
      <p:ext uri="{BB962C8B-B14F-4D97-AF65-F5344CB8AC3E}">
        <p14:creationId xmlns:p14="http://schemas.microsoft.com/office/powerpoint/2010/main" val="243277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04800"/>
            <a:ext cx="8229600" cy="5826125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ar-EG" sz="2800" b="1" dirty="0" smtClean="0"/>
              <a:t>4- استعمال ما تبقى من القدرة البصرية وهذه المهارة خاصة بضعاف البصرويمكن ذلك من خلال استخدام (عدسات خاصة – أو الكتابة لهم بأحرف كبيرة)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ar-EG" sz="2800" b="1" dirty="0" smtClean="0"/>
              <a:t>5- مهارات التواصل اللفظي ونمو المفاهيم : المشكلة الاساسية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ar-EG" sz="2800" b="1" dirty="0" smtClean="0"/>
              <a:t>عند المعاقين بصريا أنهم قد يعرفون الكلمة لفظيا ولكن لايعرفون ماتشير اليه فى الواقع وهنا يجب(الاعتماد على الحواس الأخرى</a:t>
            </a:r>
            <a:r>
              <a:rPr lang="ar-EG" sz="2800" b="1" dirty="0" smtClean="0"/>
              <a:t>) فى </a:t>
            </a:r>
            <a:r>
              <a:rPr lang="ar-EG" sz="2800" b="1" dirty="0" smtClean="0"/>
              <a:t>تكوين مفاهيم الأشياء.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ar-EG" sz="2800" b="1" dirty="0" smtClean="0"/>
              <a:t>6- المهارات الاجتماعية ويتم ذلك من خلال  (الوصف –</a:t>
            </a:r>
            <a:endParaRPr lang="en-US" sz="2800" b="1" dirty="0" smtClean="0"/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/>
              <a:t> </a:t>
            </a:r>
            <a:r>
              <a:rPr lang="ar-EG" sz="2800" b="1" dirty="0" smtClean="0"/>
              <a:t>توعية المبصرين من حولهم فضلا عن تحفيزهم على المشاركة الايجابية فى أنشطة التفاعل اليومى مع أقرانهم المبصرين كلما كان ذلك ممكنا)</a:t>
            </a:r>
          </a:p>
          <a:p>
            <a:pPr algn="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ar-EG" sz="2800" b="1" dirty="0" smtClean="0"/>
              <a:t>7- مهارات التعبير غير اللفظي ويمكن تدريبهم على تلك المهارات من خلال (الإيماءات – الإشارات- نبرة الصوت لنقل مانريد توصيله للاخرين من معانى ومشاعر)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46400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ar-EG" sz="3200" dirty="0" smtClean="0"/>
              <a:t>8- تنمية مهارات الاستماع :تعد حاسة السمع الحاسة الاساسية التى يعتمد </a:t>
            </a:r>
            <a:r>
              <a:rPr lang="ar-EG" sz="2800" dirty="0" smtClean="0"/>
              <a:t>عليها المعاق بصريا فى تحصيل المعرفة والتعرف على العالم المحيط به</a:t>
            </a:r>
            <a:r>
              <a:rPr lang="ar-EG" sz="3800" dirty="0" smtClean="0"/>
              <a:t>   </a:t>
            </a:r>
            <a:endParaRPr lang="en-US" sz="38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828800"/>
            <a:ext cx="8915400" cy="4953000"/>
          </a:xfrm>
        </p:spPr>
        <p:txBody>
          <a:bodyPr/>
          <a:lstStyle/>
          <a:p>
            <a:pPr marL="0" indent="0" algn="r" eaLnBrk="1" hangingPunct="1">
              <a:buNone/>
              <a:defRPr/>
            </a:pPr>
            <a:r>
              <a:rPr lang="ar-EG" sz="2800" b="1" dirty="0" smtClean="0"/>
              <a:t>ويتم التدريب عليها من خلال </a:t>
            </a:r>
          </a:p>
          <a:p>
            <a:pPr marL="0" indent="0" algn="r" eaLnBrk="1" hangingPunct="1">
              <a:buNone/>
              <a:defRPr/>
            </a:pPr>
            <a:r>
              <a:rPr lang="ar-EG" sz="2800" b="1" dirty="0" smtClean="0"/>
              <a:t>ا= استخدام الكتب الناطقة و الأشرطة.</a:t>
            </a:r>
          </a:p>
          <a:p>
            <a:pPr marL="0" indent="0" algn="r" eaLnBrk="1" hangingPunct="1">
              <a:buNone/>
              <a:defRPr/>
            </a:pPr>
            <a:r>
              <a:rPr lang="ar-EG" sz="2800" b="1" dirty="0" smtClean="0"/>
              <a:t>= التدريب على تحديد الفكرة الرئيسية في الموضوع</a:t>
            </a:r>
          </a:p>
          <a:p>
            <a:pPr marL="0" indent="0" algn="r" eaLnBrk="1" hangingPunct="1">
              <a:buNone/>
              <a:defRPr/>
            </a:pPr>
            <a:r>
              <a:rPr lang="ar-EG" sz="2800" b="1" dirty="0" smtClean="0"/>
              <a:t>= ترتيب الأفكار</a:t>
            </a:r>
          </a:p>
          <a:p>
            <a:pPr marL="0" indent="0" algn="r" eaLnBrk="1" hangingPunct="1">
              <a:buNone/>
              <a:defRPr/>
            </a:pPr>
            <a:r>
              <a:rPr lang="ar-EG" sz="2800" b="1" dirty="0" smtClean="0"/>
              <a:t>= التمييز بين الأصوات</a:t>
            </a:r>
          </a:p>
          <a:p>
            <a:pPr marL="0" indent="0" algn="r" eaLnBrk="1" hangingPunct="1">
              <a:buNone/>
              <a:defRPr/>
            </a:pPr>
            <a:r>
              <a:rPr lang="ar-EG" sz="2800" b="1" dirty="0" smtClean="0"/>
              <a:t>= يتعرف وجهة نظر المتحدث</a:t>
            </a:r>
          </a:p>
          <a:p>
            <a:pPr marL="0" indent="0" algn="r" eaLnBrk="1" hangingPunct="1">
              <a:buNone/>
              <a:defRPr/>
            </a:pPr>
            <a:r>
              <a:rPr lang="ar-EG" sz="2800" b="1" dirty="0" smtClean="0"/>
              <a:t>= ينفعل بموضوع الحديث</a:t>
            </a:r>
          </a:p>
          <a:p>
            <a:pPr marL="0" indent="0" algn="r" eaLnBrk="1" hangingPunct="1">
              <a:buNone/>
              <a:defRPr/>
            </a:pPr>
            <a:r>
              <a:rPr lang="ar-EG" sz="2800" b="1" dirty="0" smtClean="0"/>
              <a:t>= يختار المعنى المناسب لسياق الحديث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81396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ar-EG" sz="5400" dirty="0" smtClean="0"/>
              <a:t>ما يجب مراعاته في تعليم المكفوف</a:t>
            </a:r>
            <a:endParaRPr lang="en-US" sz="5400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95275" y="1489074"/>
            <a:ext cx="8772525" cy="5064125"/>
          </a:xfrm>
        </p:spPr>
        <p:txBody>
          <a:bodyPr/>
          <a:lstStyle/>
          <a:p>
            <a:pPr marL="0" indent="0" algn="r" eaLnBrk="1" hangingPunct="1">
              <a:lnSpc>
                <a:spcPct val="90000"/>
              </a:lnSpc>
              <a:buNone/>
              <a:defRPr/>
            </a:pPr>
            <a:r>
              <a:rPr lang="ar-EG" sz="3200" dirty="0" smtClean="0"/>
              <a:t>= التركيز على مهارات العناية بالنفس و التفاعل الاجتماعي</a:t>
            </a:r>
          </a:p>
          <a:p>
            <a:pPr marL="0" indent="0" algn="r" eaLnBrk="1" hangingPunct="1">
              <a:lnSpc>
                <a:spcPct val="90000"/>
              </a:lnSpc>
              <a:buNone/>
              <a:defRPr/>
            </a:pPr>
            <a:r>
              <a:rPr lang="ar-EG" sz="3200" dirty="0" smtClean="0"/>
              <a:t>= توفير الأدوات السمعية و اللمسية والنماذج المعينة</a:t>
            </a:r>
          </a:p>
          <a:p>
            <a:pPr marL="0" indent="0" algn="r" eaLnBrk="1" hangingPunct="1">
              <a:lnSpc>
                <a:spcPct val="90000"/>
              </a:lnSpc>
              <a:buNone/>
              <a:defRPr/>
            </a:pPr>
            <a:r>
              <a:rPr lang="ar-EG" sz="3200" dirty="0" smtClean="0"/>
              <a:t>= تعريض المكفوف لخبرات بيئية مباشرة</a:t>
            </a:r>
          </a:p>
          <a:p>
            <a:pPr marL="0" indent="0" algn="r" eaLnBrk="1" hangingPunct="1">
              <a:lnSpc>
                <a:spcPct val="90000"/>
              </a:lnSpc>
              <a:buNone/>
              <a:defRPr/>
            </a:pPr>
            <a:r>
              <a:rPr lang="ar-EG" sz="3200" dirty="0" smtClean="0"/>
              <a:t>= الاهتمام بالأنشطة البدنية الترويحية (الحركة والتوجيه)</a:t>
            </a:r>
          </a:p>
          <a:p>
            <a:pPr marL="0" indent="0" algn="r" eaLnBrk="1" hangingPunct="1">
              <a:lnSpc>
                <a:spcPct val="90000"/>
              </a:lnSpc>
              <a:buNone/>
              <a:defRPr/>
            </a:pPr>
            <a:r>
              <a:rPr lang="ar-EG" sz="3200" dirty="0" smtClean="0"/>
              <a:t>= الاهتمام بالأنشطة الأدبية والاجتماعية و الزيارات الميدانية(مهارات اجتماعية)</a:t>
            </a:r>
          </a:p>
          <a:p>
            <a:pPr marL="0" indent="0" algn="r" eaLnBrk="1" hangingPunct="1">
              <a:lnSpc>
                <a:spcPct val="90000"/>
              </a:lnSpc>
              <a:buNone/>
              <a:defRPr/>
            </a:pPr>
            <a:r>
              <a:rPr lang="ar-EG" sz="3200" dirty="0" smtClean="0"/>
              <a:t>= تهيئة المبنى المدرسي (تقليل العوائق-ارشادات لمسية )</a:t>
            </a:r>
          </a:p>
          <a:p>
            <a:pPr marL="0" indent="0" algn="r" eaLnBrk="1" hangingPunct="1">
              <a:lnSpc>
                <a:spcPct val="90000"/>
              </a:lnSpc>
              <a:buNone/>
              <a:defRPr/>
            </a:pPr>
            <a:r>
              <a:rPr lang="ar-EG" sz="3200" dirty="0" smtClean="0"/>
              <a:t>= تقليل عدد الطلاب في الفصل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67451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ar-EG" sz="4400" dirty="0" smtClean="0"/>
              <a:t>ما يجب مراعاته في تعليم ضعاف البصر</a:t>
            </a:r>
            <a:endParaRPr lang="en-US" sz="44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95275" y="1489075"/>
            <a:ext cx="8524875" cy="4925172"/>
          </a:xfrm>
        </p:spPr>
        <p:txBody>
          <a:bodyPr/>
          <a:lstStyle/>
          <a:p>
            <a:pPr marL="0" indent="0" algn="r" eaLnBrk="1" hangingPunct="1">
              <a:buNone/>
              <a:defRPr/>
            </a:pPr>
            <a:r>
              <a:rPr lang="ar-EG" sz="3200" dirty="0" smtClean="0"/>
              <a:t>= التدريب على الانتفاع ببقايا البصر</a:t>
            </a:r>
          </a:p>
          <a:p>
            <a:pPr marL="0" indent="0" algn="r" eaLnBrk="1" hangingPunct="1">
              <a:buNone/>
              <a:defRPr/>
            </a:pPr>
            <a:r>
              <a:rPr lang="ar-EG" sz="3200" dirty="0" smtClean="0"/>
              <a:t>= التدريب على استخدام العين في القراءة</a:t>
            </a:r>
          </a:p>
          <a:p>
            <a:pPr marL="0" indent="0" algn="r" eaLnBrk="1" hangingPunct="1">
              <a:buNone/>
              <a:defRPr/>
            </a:pPr>
            <a:r>
              <a:rPr lang="ar-EG" sz="3200" dirty="0" smtClean="0"/>
              <a:t>= تجنب الألوان المزعجة</a:t>
            </a:r>
          </a:p>
          <a:p>
            <a:pPr marL="0" indent="0" algn="r" eaLnBrk="1" hangingPunct="1">
              <a:buNone/>
              <a:defRPr/>
            </a:pPr>
            <a:r>
              <a:rPr lang="ar-EG" sz="3200" dirty="0" smtClean="0"/>
              <a:t>= توفير المعينات البصرية المناسبة</a:t>
            </a:r>
          </a:p>
          <a:p>
            <a:pPr marL="0" indent="0" algn="r" eaLnBrk="1" hangingPunct="1">
              <a:buNone/>
              <a:defRPr/>
            </a:pPr>
            <a:r>
              <a:rPr lang="ar-EG" sz="3200" dirty="0" smtClean="0"/>
              <a:t>= توفير مواد تعليمية خاصة (حروف كبيرة ألوان واضحة في الرسومات)</a:t>
            </a:r>
          </a:p>
          <a:p>
            <a:pPr marL="0" indent="0" algn="r" eaLnBrk="1" hangingPunct="1">
              <a:buNone/>
              <a:defRPr/>
            </a:pPr>
            <a:r>
              <a:rPr lang="ar-EG" sz="3200" dirty="0" smtClean="0"/>
              <a:t>= توفير الاضاءة الجيدة بالفصول</a:t>
            </a:r>
          </a:p>
          <a:p>
            <a:pPr algn="r" eaLnBrk="1" hangingPunct="1">
              <a:defRPr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36651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sz="4200" dirty="0" smtClean="0">
                <a:solidFill>
                  <a:schemeClr val="hlink"/>
                </a:solidFill>
              </a:rPr>
              <a:t>مهارات معلم ذوي الإعاقة البصرية</a:t>
            </a:r>
            <a:endParaRPr lang="en-US" sz="4200" dirty="0" smtClean="0">
              <a:solidFill>
                <a:schemeClr val="hlink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90000"/>
              </a:lnSpc>
            </a:pPr>
            <a:r>
              <a:rPr lang="ar-EG" sz="3200" b="1" dirty="0" smtClean="0"/>
              <a:t>يعي خصائص ذوي الإعاقة البصرية واحتياجاتهم وكيفية التعامل معهم</a:t>
            </a:r>
          </a:p>
          <a:p>
            <a:pPr algn="r" rtl="1">
              <a:lnSpc>
                <a:spcPct val="90000"/>
              </a:lnSpc>
            </a:pPr>
            <a:r>
              <a:rPr lang="ar-EG" sz="3200" b="1" dirty="0" smtClean="0"/>
              <a:t>يساعد المكفوفين على تكوين اتجاهات إيجابية نحو الذات</a:t>
            </a:r>
          </a:p>
          <a:p>
            <a:pPr algn="r" rtl="1">
              <a:lnSpc>
                <a:spcPct val="90000"/>
              </a:lnSpc>
            </a:pPr>
            <a:r>
              <a:rPr lang="ar-EG" sz="3200" b="1" dirty="0" smtClean="0"/>
              <a:t>تنمية مهارات التعرف على البيئة المحيطة عند المكفوفين</a:t>
            </a:r>
          </a:p>
          <a:p>
            <a:pPr algn="r" rtl="1">
              <a:lnSpc>
                <a:spcPct val="90000"/>
              </a:lnSpc>
            </a:pPr>
            <a:r>
              <a:rPr lang="ar-EG" sz="3200" b="1" dirty="0" smtClean="0"/>
              <a:t>يوفر النماذج  و المجسمات المعينة للمكفوفين</a:t>
            </a:r>
          </a:p>
          <a:p>
            <a:pPr algn="r" rtl="1">
              <a:lnSpc>
                <a:spcPct val="90000"/>
              </a:lnSpc>
            </a:pPr>
            <a:r>
              <a:rPr lang="ar-EG" sz="3200" b="1" dirty="0" smtClean="0"/>
              <a:t>يكثر من التوضيحات اللفظية و التلميحات الصوتية</a:t>
            </a:r>
          </a:p>
          <a:p>
            <a:pPr algn="r" rtl="1">
              <a:lnSpc>
                <a:spcPct val="90000"/>
              </a:lnSpc>
            </a:pPr>
            <a:r>
              <a:rPr lang="ar-EG" sz="3200" b="1" dirty="0" smtClean="0"/>
              <a:t>يعرف طريقة برايل في الكتابة</a:t>
            </a:r>
          </a:p>
          <a:p>
            <a:pPr algn="r" rtl="1">
              <a:lnSpc>
                <a:spcPct val="90000"/>
              </a:lnSpc>
            </a:pP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54664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EG" sz="4000" b="1" dirty="0" smtClean="0"/>
              <a:t>ذوو الإعاقة </a:t>
            </a:r>
            <a:r>
              <a:rPr lang="ar-EG" sz="4000" b="1" dirty="0" smtClean="0"/>
              <a:t>البصرية</a:t>
            </a:r>
            <a:r>
              <a:rPr lang="ar-EG" sz="4000" dirty="0" smtClean="0"/>
              <a:t> </a:t>
            </a:r>
            <a:r>
              <a:rPr lang="ar-EG" sz="4000" dirty="0" smtClean="0"/>
              <a:t/>
            </a:r>
            <a:br>
              <a:rPr lang="ar-EG" sz="4000" dirty="0" smtClean="0"/>
            </a:br>
            <a:r>
              <a:rPr lang="en-US" sz="4000" dirty="0" smtClean="0"/>
              <a:t>Students with visual impairments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95275" y="1489074"/>
            <a:ext cx="8524875" cy="5368925"/>
          </a:xfrm>
        </p:spPr>
        <p:txBody>
          <a:bodyPr/>
          <a:lstStyle/>
          <a:p>
            <a:pPr algn="r" eaLnBrk="1" hangingPunct="1"/>
            <a:r>
              <a:rPr lang="ar-EG" sz="3200" dirty="0" smtClean="0"/>
              <a:t>حالة من العجز يفقد فيها الفرد القدرة على استخدام حاسة البصر كلياً أو جزيئاً مما يؤثر سلباً على أدائه ونموه</a:t>
            </a:r>
          </a:p>
          <a:p>
            <a:pPr algn="r" eaLnBrk="1" hangingPunct="1"/>
            <a:r>
              <a:rPr lang="ar-EG" sz="3200" dirty="0" smtClean="0"/>
              <a:t>أي أن المعاقون بصرياً نوعان </a:t>
            </a:r>
            <a:endParaRPr lang="en-US" sz="3200" dirty="0" smtClean="0"/>
          </a:p>
          <a:p>
            <a:pPr algn="r" eaLnBrk="1" hangingPunct="1">
              <a:buFont typeface="Wingdings" pitchFamily="2" charset="2"/>
              <a:buNone/>
            </a:pPr>
            <a:r>
              <a:rPr lang="ar-EG" sz="3200" dirty="0" smtClean="0"/>
              <a:t> </a:t>
            </a:r>
            <a:endParaRPr lang="en-US" sz="3200" dirty="0" smtClean="0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3007659" y="2971800"/>
            <a:ext cx="3505200" cy="1981200"/>
          </a:xfrm>
          <a:custGeom>
            <a:avLst/>
            <a:gdLst>
              <a:gd name="T0" fmla="*/ 284408012 w 21600"/>
              <a:gd name="T1" fmla="*/ 0 h 21600"/>
              <a:gd name="T2" fmla="*/ 0 w 21600"/>
              <a:gd name="T3" fmla="*/ 62213547 h 21600"/>
              <a:gd name="T4" fmla="*/ 284408012 w 21600"/>
              <a:gd name="T5" fmla="*/ 74653081 h 21600"/>
              <a:gd name="T6" fmla="*/ 568816023 w 21600"/>
              <a:gd name="T7" fmla="*/ 622135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160 w 21600"/>
              <a:gd name="T13" fmla="*/ 12343 h 21600"/>
              <a:gd name="T14" fmla="*/ 19440 w 21600"/>
              <a:gd name="T15" fmla="*/ 185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ar-EG" smtClean="0">
              <a:solidFill>
                <a:srgbClr val="000000"/>
              </a:solidFill>
            </a:endParaRPr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6629400" y="3848100"/>
            <a:ext cx="21336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2400" b="1" smtClean="0">
                <a:solidFill>
                  <a:srgbClr val="000000"/>
                </a:solidFill>
              </a:rPr>
              <a:t>المكفوفون </a:t>
            </a:r>
            <a:endParaRPr lang="en-US" sz="2400" b="1" smtClean="0">
              <a:solidFill>
                <a:srgbClr val="000000"/>
              </a:solidFill>
            </a:endParaRPr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609600" y="4000500"/>
            <a:ext cx="21336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2400" b="1" smtClean="0">
                <a:solidFill>
                  <a:srgbClr val="000000"/>
                </a:solidFill>
              </a:rPr>
              <a:t>ضعاف البصر</a:t>
            </a:r>
            <a:endParaRPr lang="en-US" sz="2400" b="1" smtClean="0">
              <a:solidFill>
                <a:srgbClr val="000000"/>
              </a:solidFill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6396318" y="4953000"/>
            <a:ext cx="24384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b="1" dirty="0" smtClean="0">
                <a:solidFill>
                  <a:srgbClr val="000000"/>
                </a:solidFill>
              </a:rPr>
              <a:t>هم الذين فقدوا البصر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b="1" dirty="0" smtClean="0">
                <a:solidFill>
                  <a:srgbClr val="000000"/>
                </a:solidFill>
              </a:rPr>
              <a:t> بدرجة لاتمكنهم من 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b="1" dirty="0" smtClean="0">
                <a:solidFill>
                  <a:srgbClr val="000000"/>
                </a:solidFill>
              </a:rPr>
              <a:t>التعامل البصري مع 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b="1" dirty="0" smtClean="0">
                <a:solidFill>
                  <a:srgbClr val="000000"/>
                </a:solidFill>
              </a:rPr>
              <a:t>متطلبات الحياة اليومية</a:t>
            </a:r>
            <a:r>
              <a:rPr lang="ar-EG" dirty="0" smtClean="0">
                <a:solidFill>
                  <a:srgbClr val="000000"/>
                </a:solidFill>
              </a:rPr>
              <a:t> 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419100" y="4876800"/>
            <a:ext cx="2705100" cy="175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endParaRPr lang="ar-EG" dirty="0" smtClean="0">
              <a:solidFill>
                <a:srgbClr val="000000"/>
              </a:solidFill>
            </a:endParaRP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b="1" dirty="0" smtClean="0">
                <a:solidFill>
                  <a:srgbClr val="000000"/>
                </a:solidFill>
              </a:rPr>
              <a:t>هم الذين فقدوا البصر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b="1" dirty="0" smtClean="0">
                <a:solidFill>
                  <a:srgbClr val="000000"/>
                </a:solidFill>
              </a:rPr>
              <a:t> بدرجة لاتمكنهم من 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b="1" dirty="0" smtClean="0">
                <a:solidFill>
                  <a:srgbClr val="000000"/>
                </a:solidFill>
              </a:rPr>
              <a:t>متابعة الدراسة العادية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b="1" dirty="0" smtClean="0">
                <a:solidFill>
                  <a:srgbClr val="000000"/>
                </a:solidFill>
              </a:rPr>
              <a:t>ولكن يمكنهم استخدام أساليب 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b="1" dirty="0" smtClean="0">
                <a:solidFill>
                  <a:srgbClr val="000000"/>
                </a:solidFill>
              </a:rPr>
              <a:t>خاصة تساعدهم على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b="1" dirty="0" smtClean="0">
                <a:solidFill>
                  <a:srgbClr val="000000"/>
                </a:solidFill>
              </a:rPr>
              <a:t> استخدام البصر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dirty="0" smtClean="0">
                <a:solidFill>
                  <a:srgbClr val="000000"/>
                </a:solidFill>
              </a:rPr>
              <a:t> 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225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 animBg="1"/>
      <p:bldP spid="41990" grpId="0" animBg="1"/>
      <p:bldP spid="41991" grpId="0" animBg="1"/>
      <p:bldP spid="419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EG" sz="4800" b="1" dirty="0" smtClean="0"/>
              <a:t>السمات الأكاديمية لذوي الإعاقة البصرية</a:t>
            </a:r>
            <a:endParaRPr lang="en-US" sz="4800" b="1" dirty="0" smtClean="0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990600" y="2209800"/>
            <a:ext cx="68580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600" b="1" dirty="0" smtClean="0">
                <a:solidFill>
                  <a:srgbClr val="000000"/>
                </a:solidFill>
              </a:rPr>
              <a:t>بطء معدل القراءة </a:t>
            </a:r>
            <a:endParaRPr lang="en-US" sz="3600" b="1" dirty="0" smtClean="0">
              <a:solidFill>
                <a:srgbClr val="000000"/>
              </a:solidFill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990600" y="3733800"/>
            <a:ext cx="68580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انخفاض مستوى التحصيل بسبب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 العجز عن الإكتشاف وجمع الخبرات التعليمية</a:t>
            </a:r>
            <a:endParaRPr lang="en-US" sz="3200" b="1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911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2" grpId="0" animBg="1"/>
      <p:bldP spid="430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EG" sz="4400" b="1" dirty="0" smtClean="0"/>
              <a:t>السمات اللغوية لذوي الإعاقة البصرية</a:t>
            </a:r>
            <a:endParaRPr lang="en-US" sz="4400" b="1" dirty="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209800"/>
            <a:ext cx="8382000" cy="4114800"/>
          </a:xfrm>
        </p:spPr>
        <p:txBody>
          <a:bodyPr/>
          <a:lstStyle/>
          <a:p>
            <a:pPr marL="0" indent="0" algn="r" eaLnBrk="1" hangingPunct="1">
              <a:buNone/>
            </a:pPr>
            <a:r>
              <a:rPr lang="ar-EG" sz="3200" b="1" dirty="0" smtClean="0"/>
              <a:t>قصور واضطرابات في استقبال اللغة وتعلمها يرجع إلى : </a:t>
            </a:r>
          </a:p>
          <a:p>
            <a:pPr algn="r" eaLnBrk="1" hangingPunct="1">
              <a:buFont typeface="Wingdings" pitchFamily="2" charset="2"/>
              <a:buNone/>
            </a:pPr>
            <a:endParaRPr lang="en-US" sz="3200" b="1" dirty="0" smtClean="0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1524000" y="2971800"/>
            <a:ext cx="72390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الإعتماد على حاسة السمع و اللمس في 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التعرف على مدلول الأشياء</a:t>
            </a:r>
            <a:endParaRPr lang="en-US" sz="3200" b="1" smtClean="0">
              <a:solidFill>
                <a:srgbClr val="000000"/>
              </a:solidFill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1524000" y="4572000"/>
            <a:ext cx="72390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العجز عن ملاحظة ما يصدر عن المتحدث 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من إيماءات و إشارات</a:t>
            </a:r>
            <a:endParaRPr lang="en-US" sz="3200" b="1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919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6" grpId="0" animBg="1"/>
      <p:bldP spid="440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0038" y="411162"/>
            <a:ext cx="8520112" cy="1265237"/>
          </a:xfrm>
        </p:spPr>
        <p:txBody>
          <a:bodyPr/>
          <a:lstStyle/>
          <a:p>
            <a:pPr algn="ctr" eaLnBrk="1" hangingPunct="1"/>
            <a:r>
              <a:rPr lang="ar-EG" sz="4400" b="1" dirty="0" smtClean="0"/>
              <a:t>السمات الاجتماعية والإنفعالية</a:t>
            </a:r>
            <a:br>
              <a:rPr lang="ar-EG" sz="4400" b="1" dirty="0" smtClean="0"/>
            </a:br>
            <a:r>
              <a:rPr lang="ar-EG" sz="4400" b="1" dirty="0" smtClean="0"/>
              <a:t> لذوي الإعاقة البصرية</a:t>
            </a:r>
            <a:endParaRPr lang="en-US" sz="4400" b="1" dirty="0" smtClean="0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066800" y="2209800"/>
            <a:ext cx="7239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dirty="0" smtClean="0">
                <a:solidFill>
                  <a:srgbClr val="000000"/>
                </a:solidFill>
              </a:rPr>
              <a:t>ضآلة خبرة المكفوف عن العالم الخارجي</a:t>
            </a:r>
            <a:endParaRPr lang="en-US" sz="3200" b="1" dirty="0" smtClean="0">
              <a:solidFill>
                <a:srgbClr val="000000"/>
              </a:solidFill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1066800" y="3581400"/>
            <a:ext cx="7239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الشعور بضعف الكفاءة وعدم الاستقلالية</a:t>
            </a:r>
            <a:endParaRPr lang="en-US" sz="3200" b="1" smtClean="0">
              <a:solidFill>
                <a:srgbClr val="000000"/>
              </a:solidFill>
            </a:endParaRP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990600" y="5105400"/>
            <a:ext cx="7239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قلة الفهم للبيئة المحيطة</a:t>
            </a:r>
            <a:endParaRPr lang="en-US" sz="3200" b="1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737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60" grpId="0" animBg="1"/>
      <p:bldP spid="45061" grpId="0" animBg="1"/>
      <p:bldP spid="4506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EG" sz="4400" b="1" dirty="0" smtClean="0"/>
              <a:t>السمات العقلية لذوي الإعاقة البصرية</a:t>
            </a:r>
            <a:endParaRPr lang="en-US" sz="4400" b="1" dirty="0" smtClean="0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1066800" y="2209800"/>
            <a:ext cx="7543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لا يوجد تأثير على القدرات العقلية</a:t>
            </a:r>
            <a:endParaRPr lang="en-US" sz="3200" b="1" smtClean="0">
              <a:solidFill>
                <a:srgbClr val="000000"/>
              </a:solidFill>
            </a:endParaRP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1066800" y="3657600"/>
            <a:ext cx="7543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عدم إدراك الألوان</a:t>
            </a:r>
            <a:endParaRPr lang="en-US" sz="3200" b="1" smtClean="0">
              <a:solidFill>
                <a:srgbClr val="000000"/>
              </a:solidFill>
            </a:endParaRP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1066800" y="5181600"/>
            <a:ext cx="7696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dirty="0" smtClean="0">
                <a:solidFill>
                  <a:srgbClr val="000000"/>
                </a:solidFill>
              </a:rPr>
              <a:t> ما يبدعه من صور بصرية في ذهنة  لا تقابل الواقع المرئي </a:t>
            </a:r>
            <a:endParaRPr lang="en-US" sz="32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915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8" grpId="0" animBg="1"/>
      <p:bldP spid="46089" grpId="0" animBg="1"/>
      <p:bldP spid="4609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14313"/>
            <a:ext cx="7793038" cy="1462087"/>
          </a:xfrm>
        </p:spPr>
        <p:txBody>
          <a:bodyPr/>
          <a:lstStyle/>
          <a:p>
            <a:pPr algn="ctr" eaLnBrk="1" hangingPunct="1"/>
            <a:r>
              <a:rPr lang="ar-EG" sz="4800" b="1" dirty="0" smtClean="0"/>
              <a:t>السمات النفسية لذوي الإعاقة البِصرية</a:t>
            </a:r>
            <a:endParaRPr lang="en-US" sz="4800" b="1" dirty="0" smtClean="0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733425" y="2286000"/>
            <a:ext cx="8001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dirty="0" smtClean="0">
                <a:solidFill>
                  <a:srgbClr val="000000"/>
                </a:solidFill>
              </a:rPr>
              <a:t>يشعر المكفوف أنه يعيش في عالم ضيق لأنه يعتمد على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dirty="0" smtClean="0">
                <a:solidFill>
                  <a:srgbClr val="000000"/>
                </a:solidFill>
              </a:rPr>
              <a:t> أربعة حواس فقط وهي السمع واللمس و </a:t>
            </a:r>
            <a:r>
              <a:rPr lang="ar-EG" sz="3200" b="1" dirty="0" smtClean="0">
                <a:solidFill>
                  <a:srgbClr val="000000"/>
                </a:solidFill>
              </a:rPr>
              <a:t>التذوق </a:t>
            </a:r>
            <a:r>
              <a:rPr lang="ar-EG" sz="3200" b="1" dirty="0" smtClean="0">
                <a:solidFill>
                  <a:srgbClr val="000000"/>
                </a:solidFill>
              </a:rPr>
              <a:t>و الشم </a:t>
            </a:r>
            <a:endParaRPr lang="en-US" sz="3200" b="1" dirty="0" smtClean="0">
              <a:solidFill>
                <a:srgbClr val="000000"/>
              </a:solidFill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733425" y="3429000"/>
            <a:ext cx="8001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ضعف الثقة بالنفس أثناء الحركة وممارسة ألوان 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النشاط المختلفة و الحيطة والحذر الشديدين</a:t>
            </a:r>
            <a:endParaRPr lang="en-US" sz="3200" b="1" smtClean="0">
              <a:solidFill>
                <a:srgbClr val="000000"/>
              </a:solidFill>
            </a:endParaRP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733425" y="4572000"/>
            <a:ext cx="8001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عدم الرغبة في خوض مغامرات استطلاعية خوفاً من الحرج</a:t>
            </a:r>
            <a:endParaRPr lang="en-US" sz="3200" b="1" smtClean="0">
              <a:solidFill>
                <a:srgbClr val="000000"/>
              </a:solidFill>
            </a:endParaRP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733425" y="5638800"/>
            <a:ext cx="8001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ردود فعله تجاه مواقف الآخرين منه تتسم بالحساسية المفرطة</a:t>
            </a:r>
            <a:endParaRPr lang="en-US" sz="3200" b="1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02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8" grpId="0" animBg="1"/>
      <p:bldP spid="47109" grpId="0" animBg="1"/>
      <p:bldP spid="47110" grpId="0" animBg="1"/>
      <p:bldP spid="471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762000" y="5334000"/>
            <a:ext cx="8001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صراعات داخلية بين الرغبة في التمتع بالحياة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 والرغبة في الإنزواء طلباً للأمان</a:t>
            </a:r>
            <a:endParaRPr lang="en-US" sz="3200" b="1" smtClean="0">
              <a:solidFill>
                <a:srgbClr val="000000"/>
              </a:solidFill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762000" y="3733800"/>
            <a:ext cx="8001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احتمال ظهورأعراض الإتكالية بسبب عطف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 الآخرين وشفقتهم عليه </a:t>
            </a:r>
            <a:endParaRPr lang="en-US" sz="3200" b="1" smtClean="0">
              <a:solidFill>
                <a:srgbClr val="000000"/>
              </a:solidFill>
            </a:endParaRPr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838200" y="2286000"/>
            <a:ext cx="8001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EG" sz="3200" b="1" smtClean="0">
                <a:solidFill>
                  <a:srgbClr val="000000"/>
                </a:solidFill>
              </a:rPr>
              <a:t>الرهبة من المدركات التي تعتمد على الحركة بسبب غموضها</a:t>
            </a:r>
            <a:endParaRPr lang="en-US" sz="3200" b="1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50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nimBg="1"/>
      <p:bldP spid="48133" grpId="0" animBg="1"/>
      <p:bldP spid="481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05800" cy="914400"/>
          </a:xfrm>
        </p:spPr>
        <p:txBody>
          <a:bodyPr/>
          <a:lstStyle/>
          <a:p>
            <a:pPr eaLnBrk="1" hangingPunct="1">
              <a:defRPr/>
            </a:pPr>
            <a:r>
              <a:rPr lang="ar-EG" sz="3800" dirty="0" smtClean="0"/>
              <a:t>الاحتياجات التعليمية لذوي الإعاقة البصرية </a:t>
            </a:r>
            <a:endParaRPr lang="en-US" sz="3800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/>
          <a:lstStyle/>
          <a:p>
            <a:pPr marL="0" indent="0" algn="r" eaLnBrk="1" hangingPunct="1">
              <a:buNone/>
              <a:defRPr/>
            </a:pPr>
            <a:r>
              <a:rPr lang="ar-EG" sz="2800" b="1" dirty="0" smtClean="0"/>
              <a:t>يتضمن برنامج تعليم ذوى الإعاقة البصرية عدة مهارات أساسية لتدريب المعاقين عليها هذه المهارات هى : 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ar-EG" sz="2800" b="1" dirty="0" smtClean="0"/>
              <a:t>1- مهارة القراءة و الكتابة (طريقة </a:t>
            </a:r>
            <a:r>
              <a:rPr lang="ar-EG" sz="2800" b="1" dirty="0" smtClean="0"/>
              <a:t>برايل </a:t>
            </a:r>
            <a:r>
              <a:rPr lang="ar-EG" sz="2800" b="1" dirty="0" smtClean="0"/>
              <a:t>والتي تحول الحروف إلى بديل حسي ملموس من النقاط البارزة)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ar-EG" sz="2800" b="1" dirty="0" smtClean="0"/>
              <a:t>2- إجراء العمليات الحسابية ويتم ذلك من خلال (العداد الحسابي – الآلة الحاسبة </a:t>
            </a:r>
            <a:r>
              <a:rPr lang="ar-EG" sz="2800" b="1" dirty="0" smtClean="0"/>
              <a:t>الناطقة التى </a:t>
            </a:r>
            <a:r>
              <a:rPr lang="ar-EG" sz="2800" b="1" dirty="0" smtClean="0"/>
              <a:t>تسجل العمليات الحسابية وتنطقها فورا)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ar-EG" sz="2800" b="1" dirty="0" smtClean="0"/>
              <a:t>3- الحركة والتوجيه حتى يستطيع المعاق بصريا التحرك معتمدا على نفسه ، وقضاء بعض حاجاته فلابد من تدريبه على فن الحركة والتوجيه (والتوجيه يتم عن طريق استخدام </a:t>
            </a:r>
            <a:r>
              <a:rPr lang="ar-EG" sz="2800" b="1" dirty="0" smtClean="0"/>
              <a:t>الحواس لتمكين المعاق  اما </a:t>
            </a:r>
            <a:r>
              <a:rPr lang="ar-EG" sz="2800" b="1" dirty="0" smtClean="0"/>
              <a:t>الحركة </a:t>
            </a:r>
            <a:r>
              <a:rPr lang="ar-EG" sz="2800" b="1" dirty="0" smtClean="0"/>
              <a:t>فهى استعداد المعاق بصريا وقدرته على التنقل فى بيئته</a:t>
            </a:r>
            <a:endParaRPr lang="ar-EG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656234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theme/theme1.xml><?xml version="1.0" encoding="utf-8"?>
<a:theme xmlns:a="http://schemas.openxmlformats.org/drawingml/2006/main" name="Standarddesig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8A058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5914F"/>
        </a:accent6>
        <a:hlink>
          <a:srgbClr val="C40505"/>
        </a:hlink>
        <a:folHlink>
          <a:srgbClr val="91919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709</Words>
  <Application>Microsoft Office PowerPoint</Application>
  <PresentationFormat>On-screen Show (4:3)</PresentationFormat>
  <Paragraphs>93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Standarddesign</vt:lpstr>
      <vt:lpstr>الاعاقة البصرية</vt:lpstr>
      <vt:lpstr>ذوو الإعاقة البصرية  Students with visual impairments</vt:lpstr>
      <vt:lpstr>السمات الأكاديمية لذوي الإعاقة البصرية</vt:lpstr>
      <vt:lpstr>السمات اللغوية لذوي الإعاقة البصرية</vt:lpstr>
      <vt:lpstr>السمات الاجتماعية والإنفعالية  لذوي الإعاقة البصرية</vt:lpstr>
      <vt:lpstr>السمات العقلية لذوي الإعاقة البصرية</vt:lpstr>
      <vt:lpstr>السمات النفسية لذوي الإعاقة البِصرية</vt:lpstr>
      <vt:lpstr>PowerPoint Presentation</vt:lpstr>
      <vt:lpstr>الاحتياجات التعليمية لذوي الإعاقة البصرية </vt:lpstr>
      <vt:lpstr>PowerPoint Presentation</vt:lpstr>
      <vt:lpstr>8- تنمية مهارات الاستماع :تعد حاسة السمع الحاسة الاساسية التى يعتمد عليها المعاق بصريا فى تحصيل المعرفة والتعرف على العالم المحيط به   </vt:lpstr>
      <vt:lpstr>ما يجب مراعاته في تعليم المكفوف</vt:lpstr>
      <vt:lpstr>ما يجب مراعاته في تعليم ضعاف البصر</vt:lpstr>
      <vt:lpstr>مهارات معلم ذوي الإعاقة البصرية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Antr</dc:creator>
  <cp:lastModifiedBy>Antr</cp:lastModifiedBy>
  <cp:revision>20</cp:revision>
  <dcterms:created xsi:type="dcterms:W3CDTF">2006-08-16T00:00:00Z</dcterms:created>
  <dcterms:modified xsi:type="dcterms:W3CDTF">2016-03-11T12:33:49Z</dcterms:modified>
</cp:coreProperties>
</file>