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24" r:id="rId5"/>
    <p:sldMasterId id="2147483737" r:id="rId6"/>
    <p:sldMasterId id="214748375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5" r:id="rId20"/>
    <p:sldId id="269" r:id="rId21"/>
    <p:sldId id="271" r:id="rId22"/>
    <p:sldId id="272" r:id="rId23"/>
    <p:sldId id="273" r:id="rId24"/>
    <p:sldId id="270" r:id="rId25"/>
    <p:sldId id="279" r:id="rId26"/>
    <p:sldId id="280" r:id="rId27"/>
    <p:sldId id="284" r:id="rId28"/>
    <p:sldId id="275" r:id="rId29"/>
    <p:sldId id="281" r:id="rId30"/>
    <p:sldId id="285" r:id="rId31"/>
    <p:sldId id="278" r:id="rId32"/>
    <p:sldId id="282" r:id="rId33"/>
    <p:sldId id="286" r:id="rId34"/>
    <p:sldId id="287" r:id="rId35"/>
    <p:sldId id="277" r:id="rId36"/>
    <p:sldId id="283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02932-CA03-4131-ABF8-B572166AD1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69F2D7C-F501-4FAA-823E-5F1E69256EF8}">
      <dgm:prSet phldrT="[Text]"/>
      <dgm:spPr/>
      <dgm:t>
        <a:bodyPr/>
        <a:lstStyle/>
        <a:p>
          <a:pPr rtl="1"/>
          <a:r>
            <a:rPr lang="ar-EG" dirty="0" smtClean="0"/>
            <a:t>المفهوم الحديث واثاره</a:t>
          </a:r>
          <a:endParaRPr lang="ar-EG" dirty="0"/>
        </a:p>
      </dgm:t>
    </dgm:pt>
    <dgm:pt modelId="{E0961131-10C5-4BDD-9499-B1B2B7EEDD94}" type="parTrans" cxnId="{7A2F80FE-FEA7-47DF-B293-57604579A710}">
      <dgm:prSet/>
      <dgm:spPr/>
      <dgm:t>
        <a:bodyPr/>
        <a:lstStyle/>
        <a:p>
          <a:pPr rtl="1"/>
          <a:endParaRPr lang="ar-EG"/>
        </a:p>
      </dgm:t>
    </dgm:pt>
    <dgm:pt modelId="{4B2688ED-87E2-4D64-97DB-43E1FE5B068B}" type="sibTrans" cxnId="{7A2F80FE-FEA7-47DF-B293-57604579A710}">
      <dgm:prSet/>
      <dgm:spPr/>
      <dgm:t>
        <a:bodyPr/>
        <a:lstStyle/>
        <a:p>
          <a:pPr rtl="1"/>
          <a:endParaRPr lang="ar-EG"/>
        </a:p>
      </dgm:t>
    </dgm:pt>
    <dgm:pt modelId="{DD705EDE-E23C-48B3-A826-2823DEEF0CF4}">
      <dgm:prSet phldrT="[Text]"/>
      <dgm:spPr/>
      <dgm:t>
        <a:bodyPr/>
        <a:lstStyle/>
        <a:p>
          <a:pPr rtl="1"/>
          <a:r>
            <a:rPr lang="ar-EG" dirty="0" smtClean="0"/>
            <a:t>المفهوم التقليدى واثاره</a:t>
          </a:r>
          <a:endParaRPr lang="ar-EG" dirty="0"/>
        </a:p>
      </dgm:t>
    </dgm:pt>
    <dgm:pt modelId="{9A0FFFDE-8AD8-42E6-894C-13139130B1B0}" type="parTrans" cxnId="{E80F08C5-E25C-4EE0-A3B9-32506F4C23BF}">
      <dgm:prSet/>
      <dgm:spPr/>
      <dgm:t>
        <a:bodyPr/>
        <a:lstStyle/>
        <a:p>
          <a:pPr rtl="1"/>
          <a:endParaRPr lang="ar-EG"/>
        </a:p>
      </dgm:t>
    </dgm:pt>
    <dgm:pt modelId="{523C20A3-06B8-44BD-88F0-B559AE46CAB3}" type="sibTrans" cxnId="{E80F08C5-E25C-4EE0-A3B9-32506F4C23BF}">
      <dgm:prSet/>
      <dgm:spPr/>
      <dgm:t>
        <a:bodyPr/>
        <a:lstStyle/>
        <a:p>
          <a:pPr rtl="1"/>
          <a:endParaRPr lang="ar-EG"/>
        </a:p>
      </dgm:t>
    </dgm:pt>
    <dgm:pt modelId="{622C718C-EA13-46A8-A254-4334AC61C232}">
      <dgm:prSet phldrT="[Text]"/>
      <dgm:spPr/>
      <dgm:t>
        <a:bodyPr/>
        <a:lstStyle/>
        <a:p>
          <a:pPr rtl="1"/>
          <a:r>
            <a:rPr lang="ar-EG" dirty="0" smtClean="0"/>
            <a:t>التطور التاريخى لمفهوم المنهج</a:t>
          </a:r>
          <a:endParaRPr lang="ar-EG" dirty="0"/>
        </a:p>
      </dgm:t>
    </dgm:pt>
    <dgm:pt modelId="{4309B970-346A-4DF4-8693-0AD34E3C5E09}" type="parTrans" cxnId="{743E3302-36B6-4BDC-AFF0-A23C91E8B46E}">
      <dgm:prSet/>
      <dgm:spPr/>
      <dgm:t>
        <a:bodyPr/>
        <a:lstStyle/>
        <a:p>
          <a:pPr rtl="1"/>
          <a:endParaRPr lang="ar-EG"/>
        </a:p>
      </dgm:t>
    </dgm:pt>
    <dgm:pt modelId="{8C6F6C87-10B3-4285-9045-0F4ED19D44F0}" type="sibTrans" cxnId="{743E3302-36B6-4BDC-AFF0-A23C91E8B46E}">
      <dgm:prSet/>
      <dgm:spPr/>
      <dgm:t>
        <a:bodyPr/>
        <a:lstStyle/>
        <a:p>
          <a:pPr rtl="1"/>
          <a:endParaRPr lang="ar-EG"/>
        </a:p>
      </dgm:t>
    </dgm:pt>
    <dgm:pt modelId="{B25C3A9E-E9DC-4088-8FCD-720C947AB4E0}">
      <dgm:prSet phldrT="[Text]"/>
      <dgm:spPr/>
      <dgm:t>
        <a:bodyPr/>
        <a:lstStyle/>
        <a:p>
          <a:pPr rtl="1"/>
          <a:r>
            <a:rPr lang="ar-EG" dirty="0" smtClean="0"/>
            <a:t>انواع المناهج</a:t>
          </a:r>
          <a:endParaRPr lang="ar-EG" dirty="0"/>
        </a:p>
      </dgm:t>
    </dgm:pt>
    <dgm:pt modelId="{74CC2268-CC3C-4A53-B7F2-E77DD91A614A}" type="parTrans" cxnId="{185A868E-ACDA-4F17-B60D-768E6E2559E9}">
      <dgm:prSet/>
      <dgm:spPr/>
      <dgm:t>
        <a:bodyPr/>
        <a:lstStyle/>
        <a:p>
          <a:pPr rtl="1"/>
          <a:endParaRPr lang="ar-EG"/>
        </a:p>
      </dgm:t>
    </dgm:pt>
    <dgm:pt modelId="{4F0D4668-20D9-497B-B0E9-860DC30D38EF}" type="sibTrans" cxnId="{185A868E-ACDA-4F17-B60D-768E6E2559E9}">
      <dgm:prSet/>
      <dgm:spPr/>
      <dgm:t>
        <a:bodyPr/>
        <a:lstStyle/>
        <a:p>
          <a:pPr rtl="1"/>
          <a:endParaRPr lang="ar-EG"/>
        </a:p>
      </dgm:t>
    </dgm:pt>
    <dgm:pt modelId="{6E1298B7-FC89-4842-B6D3-5E6DBF6ECC44}">
      <dgm:prSet phldrT="[Text]"/>
      <dgm:spPr/>
      <dgm:t>
        <a:bodyPr/>
        <a:lstStyle/>
        <a:p>
          <a:pPr rtl="1"/>
          <a:r>
            <a:rPr lang="ar-EG" dirty="0" smtClean="0"/>
            <a:t>الفرق بين الخطة والمنهج</a:t>
          </a:r>
          <a:endParaRPr lang="ar-EG" dirty="0"/>
        </a:p>
      </dgm:t>
    </dgm:pt>
    <dgm:pt modelId="{71661F16-3F59-418B-B660-0D39C8F1B7A9}" type="parTrans" cxnId="{51DC30DC-D6CB-4D84-9CCA-2B50EA812474}">
      <dgm:prSet/>
      <dgm:spPr/>
      <dgm:t>
        <a:bodyPr/>
        <a:lstStyle/>
        <a:p>
          <a:pPr rtl="1"/>
          <a:endParaRPr lang="ar-EG"/>
        </a:p>
      </dgm:t>
    </dgm:pt>
    <dgm:pt modelId="{1E5754A5-0221-48F0-807F-F1E229B4B1F5}" type="sibTrans" cxnId="{51DC30DC-D6CB-4D84-9CCA-2B50EA812474}">
      <dgm:prSet/>
      <dgm:spPr/>
      <dgm:t>
        <a:bodyPr/>
        <a:lstStyle/>
        <a:p>
          <a:pPr rtl="1"/>
          <a:endParaRPr lang="ar-EG"/>
        </a:p>
      </dgm:t>
    </dgm:pt>
    <dgm:pt modelId="{436E2C9D-1EE3-480E-9E19-2FA7E0E960A8}" type="pres">
      <dgm:prSet presAssocID="{FC302932-CA03-4131-ABF8-B572166AD1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2FAD7B11-94B0-4FCB-816F-5787F39F2430}" type="pres">
      <dgm:prSet presAssocID="{A69F2D7C-F501-4FAA-823E-5F1E69256EF8}" presName="node" presStyleLbl="node1" presStyleIdx="0" presStyleCnt="5" custLinFactY="23663" custLinFactNeighborX="56296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97F5E4A-2AAE-46CA-ACA9-E278CB43D7E3}" type="pres">
      <dgm:prSet presAssocID="{4B2688ED-87E2-4D64-97DB-43E1FE5B068B}" presName="sibTrans" presStyleCnt="0"/>
      <dgm:spPr/>
    </dgm:pt>
    <dgm:pt modelId="{840C711D-9CD8-4182-8D87-89799972DC86}" type="pres">
      <dgm:prSet presAssocID="{DD705EDE-E23C-48B3-A826-2823DEEF0CF4}" presName="node" presStyleLbl="node1" presStyleIdx="1" presStyleCnt="5" custLinFactNeighborX="-53704" custLinFactNeighborY="-473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EE8E0C1-EE16-4831-8E16-79102BF3A47A}" type="pres">
      <dgm:prSet presAssocID="{523C20A3-06B8-44BD-88F0-B559AE46CAB3}" presName="sibTrans" presStyleCnt="0"/>
      <dgm:spPr/>
    </dgm:pt>
    <dgm:pt modelId="{FA037818-964B-4AE3-918C-479F7B4D7230}" type="pres">
      <dgm:prSet presAssocID="{622C718C-EA13-46A8-A254-4334AC61C2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90B8121-1117-45AF-8E7B-566FF74A4F9B}" type="pres">
      <dgm:prSet presAssocID="{8C6F6C87-10B3-4285-9045-0F4ED19D44F0}" presName="sibTrans" presStyleCnt="0"/>
      <dgm:spPr/>
    </dgm:pt>
    <dgm:pt modelId="{15BC80DB-B1D9-4464-8AFD-9B8A67A5B3B8}" type="pres">
      <dgm:prSet presAssocID="{B25C3A9E-E9DC-4088-8FCD-720C947AB4E0}" presName="node" presStyleLbl="node1" presStyleIdx="3" presStyleCnt="5" custLinFactX="64259" custLinFactY="-16461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BB6841C-1B43-48DF-8EF0-EC8503B7E6AE}" type="pres">
      <dgm:prSet presAssocID="{4F0D4668-20D9-497B-B0E9-860DC30D38EF}" presName="sibTrans" presStyleCnt="0"/>
      <dgm:spPr/>
    </dgm:pt>
    <dgm:pt modelId="{3B760453-29FD-4032-A947-EA7631D2D62F}" type="pres">
      <dgm:prSet presAssocID="{6E1298B7-FC89-4842-B6D3-5E6DBF6ECC44}" presName="node" presStyleLbl="node1" presStyleIdx="4" presStyleCnt="5" custLinFactNeighborX="51296" custLinFactNeighborY="699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B163A56E-3735-4455-8677-D21FFC5EB249}" type="presOf" srcId="{B25C3A9E-E9DC-4088-8FCD-720C947AB4E0}" destId="{15BC80DB-B1D9-4464-8AFD-9B8A67A5B3B8}" srcOrd="0" destOrd="0" presId="urn:microsoft.com/office/officeart/2005/8/layout/default"/>
    <dgm:cxn modelId="{E56C8ADF-EF1A-48AA-8A5F-E5A826E1A66A}" type="presOf" srcId="{6E1298B7-FC89-4842-B6D3-5E6DBF6ECC44}" destId="{3B760453-29FD-4032-A947-EA7631D2D62F}" srcOrd="0" destOrd="0" presId="urn:microsoft.com/office/officeart/2005/8/layout/default"/>
    <dgm:cxn modelId="{2A6738B0-5D71-4555-93ED-4F5D2840E56E}" type="presOf" srcId="{FC302932-CA03-4131-ABF8-B572166AD155}" destId="{436E2C9D-1EE3-480E-9E19-2FA7E0E960A8}" srcOrd="0" destOrd="0" presId="urn:microsoft.com/office/officeart/2005/8/layout/default"/>
    <dgm:cxn modelId="{51DC30DC-D6CB-4D84-9CCA-2B50EA812474}" srcId="{FC302932-CA03-4131-ABF8-B572166AD155}" destId="{6E1298B7-FC89-4842-B6D3-5E6DBF6ECC44}" srcOrd="4" destOrd="0" parTransId="{71661F16-3F59-418B-B660-0D39C8F1B7A9}" sibTransId="{1E5754A5-0221-48F0-807F-F1E229B4B1F5}"/>
    <dgm:cxn modelId="{B843A5AC-F7E4-4778-BFFE-12ECC5279892}" type="presOf" srcId="{A69F2D7C-F501-4FAA-823E-5F1E69256EF8}" destId="{2FAD7B11-94B0-4FCB-816F-5787F39F2430}" srcOrd="0" destOrd="0" presId="urn:microsoft.com/office/officeart/2005/8/layout/default"/>
    <dgm:cxn modelId="{68CBD44B-058C-4574-8C6B-BA167E68374B}" type="presOf" srcId="{622C718C-EA13-46A8-A254-4334AC61C232}" destId="{FA037818-964B-4AE3-918C-479F7B4D7230}" srcOrd="0" destOrd="0" presId="urn:microsoft.com/office/officeart/2005/8/layout/default"/>
    <dgm:cxn modelId="{E80F08C5-E25C-4EE0-A3B9-32506F4C23BF}" srcId="{FC302932-CA03-4131-ABF8-B572166AD155}" destId="{DD705EDE-E23C-48B3-A826-2823DEEF0CF4}" srcOrd="1" destOrd="0" parTransId="{9A0FFFDE-8AD8-42E6-894C-13139130B1B0}" sibTransId="{523C20A3-06B8-44BD-88F0-B559AE46CAB3}"/>
    <dgm:cxn modelId="{80915F0F-59DF-4C06-8CAA-8687E73CFEB6}" type="presOf" srcId="{DD705EDE-E23C-48B3-A826-2823DEEF0CF4}" destId="{840C711D-9CD8-4182-8D87-89799972DC86}" srcOrd="0" destOrd="0" presId="urn:microsoft.com/office/officeart/2005/8/layout/default"/>
    <dgm:cxn modelId="{7A2F80FE-FEA7-47DF-B293-57604579A710}" srcId="{FC302932-CA03-4131-ABF8-B572166AD155}" destId="{A69F2D7C-F501-4FAA-823E-5F1E69256EF8}" srcOrd="0" destOrd="0" parTransId="{E0961131-10C5-4BDD-9499-B1B2B7EEDD94}" sibTransId="{4B2688ED-87E2-4D64-97DB-43E1FE5B068B}"/>
    <dgm:cxn modelId="{743E3302-36B6-4BDC-AFF0-A23C91E8B46E}" srcId="{FC302932-CA03-4131-ABF8-B572166AD155}" destId="{622C718C-EA13-46A8-A254-4334AC61C232}" srcOrd="2" destOrd="0" parTransId="{4309B970-346A-4DF4-8693-0AD34E3C5E09}" sibTransId="{8C6F6C87-10B3-4285-9045-0F4ED19D44F0}"/>
    <dgm:cxn modelId="{185A868E-ACDA-4F17-B60D-768E6E2559E9}" srcId="{FC302932-CA03-4131-ABF8-B572166AD155}" destId="{B25C3A9E-E9DC-4088-8FCD-720C947AB4E0}" srcOrd="3" destOrd="0" parTransId="{74CC2268-CC3C-4A53-B7F2-E77DD91A614A}" sibTransId="{4F0D4668-20D9-497B-B0E9-860DC30D38EF}"/>
    <dgm:cxn modelId="{BC9DDCF6-7372-4F77-B8CB-6308781D5733}" type="presParOf" srcId="{436E2C9D-1EE3-480E-9E19-2FA7E0E960A8}" destId="{2FAD7B11-94B0-4FCB-816F-5787F39F2430}" srcOrd="0" destOrd="0" presId="urn:microsoft.com/office/officeart/2005/8/layout/default"/>
    <dgm:cxn modelId="{9009650A-C4EB-4BF5-8F65-BAD2E97A728E}" type="presParOf" srcId="{436E2C9D-1EE3-480E-9E19-2FA7E0E960A8}" destId="{997F5E4A-2AAE-46CA-ACA9-E278CB43D7E3}" srcOrd="1" destOrd="0" presId="urn:microsoft.com/office/officeart/2005/8/layout/default"/>
    <dgm:cxn modelId="{377EA8D7-3830-485F-97F8-085F8A6E8035}" type="presParOf" srcId="{436E2C9D-1EE3-480E-9E19-2FA7E0E960A8}" destId="{840C711D-9CD8-4182-8D87-89799972DC86}" srcOrd="2" destOrd="0" presId="urn:microsoft.com/office/officeart/2005/8/layout/default"/>
    <dgm:cxn modelId="{D5970047-2CB1-4649-B3DE-5217423B5CB2}" type="presParOf" srcId="{436E2C9D-1EE3-480E-9E19-2FA7E0E960A8}" destId="{BEE8E0C1-EE16-4831-8E16-79102BF3A47A}" srcOrd="3" destOrd="0" presId="urn:microsoft.com/office/officeart/2005/8/layout/default"/>
    <dgm:cxn modelId="{977F09D7-16A5-4625-9807-73A8E60651DF}" type="presParOf" srcId="{436E2C9D-1EE3-480E-9E19-2FA7E0E960A8}" destId="{FA037818-964B-4AE3-918C-479F7B4D7230}" srcOrd="4" destOrd="0" presId="urn:microsoft.com/office/officeart/2005/8/layout/default"/>
    <dgm:cxn modelId="{0849DC64-99FC-4FC3-BABE-C4729422C6F7}" type="presParOf" srcId="{436E2C9D-1EE3-480E-9E19-2FA7E0E960A8}" destId="{B90B8121-1117-45AF-8E7B-566FF74A4F9B}" srcOrd="5" destOrd="0" presId="urn:microsoft.com/office/officeart/2005/8/layout/default"/>
    <dgm:cxn modelId="{1E4330CE-CBDA-4680-AC2E-9744192356C4}" type="presParOf" srcId="{436E2C9D-1EE3-480E-9E19-2FA7E0E960A8}" destId="{15BC80DB-B1D9-4464-8AFD-9B8A67A5B3B8}" srcOrd="6" destOrd="0" presId="urn:microsoft.com/office/officeart/2005/8/layout/default"/>
    <dgm:cxn modelId="{53A3CD63-EB2C-46B8-8BE7-9FF051B1CD44}" type="presParOf" srcId="{436E2C9D-1EE3-480E-9E19-2FA7E0E960A8}" destId="{4BB6841C-1B43-48DF-8EF0-EC8503B7E6AE}" srcOrd="7" destOrd="0" presId="urn:microsoft.com/office/officeart/2005/8/layout/default"/>
    <dgm:cxn modelId="{7A816624-2EA4-4425-8D17-885E142B6606}" type="presParOf" srcId="{436E2C9D-1EE3-480E-9E19-2FA7E0E960A8}" destId="{3B760453-29FD-4032-A947-EA7631D2D6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18E31-0157-41FA-82EA-6B0AEC4165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6341F0AC-BE86-4F81-8892-EDFC6572E62F}">
      <dgm:prSet phldrT="[Text]"/>
      <dgm:spPr/>
      <dgm:t>
        <a:bodyPr/>
        <a:lstStyle/>
        <a:p>
          <a:pPr rtl="1"/>
          <a:r>
            <a:rPr lang="ar-EG" dirty="0" smtClean="0"/>
            <a:t>المنفذ</a:t>
          </a:r>
          <a:endParaRPr lang="ar-EG" dirty="0"/>
        </a:p>
      </dgm:t>
    </dgm:pt>
    <dgm:pt modelId="{E512E130-49D4-45AF-8D6B-875D5887005E}" type="parTrans" cxnId="{85ED0219-831A-48A4-9E97-D581B276BFD5}">
      <dgm:prSet/>
      <dgm:spPr/>
      <dgm:t>
        <a:bodyPr/>
        <a:lstStyle/>
        <a:p>
          <a:pPr rtl="1"/>
          <a:endParaRPr lang="ar-EG"/>
        </a:p>
      </dgm:t>
    </dgm:pt>
    <dgm:pt modelId="{B9351111-31A4-4644-881A-78A5959E3E29}" type="sibTrans" cxnId="{85ED0219-831A-48A4-9E97-D581B276BFD5}">
      <dgm:prSet/>
      <dgm:spPr/>
      <dgm:t>
        <a:bodyPr/>
        <a:lstStyle/>
        <a:p>
          <a:pPr rtl="1"/>
          <a:endParaRPr lang="ar-EG"/>
        </a:p>
      </dgm:t>
    </dgm:pt>
    <dgm:pt modelId="{2F301F0D-B266-4F05-8DDB-9B449A0C17F1}">
      <dgm:prSet phldrT="[Text]"/>
      <dgm:spPr/>
      <dgm:t>
        <a:bodyPr/>
        <a:lstStyle/>
        <a:p>
          <a:pPr rtl="1"/>
          <a:r>
            <a:rPr lang="ar-EG" dirty="0" smtClean="0"/>
            <a:t>المكتوب</a:t>
          </a:r>
          <a:endParaRPr lang="ar-EG" dirty="0"/>
        </a:p>
      </dgm:t>
    </dgm:pt>
    <dgm:pt modelId="{CA592C8F-C5F0-43B5-AD22-93F2830B946A}" type="parTrans" cxnId="{BB12C0C5-6A87-4CDD-ABDE-BDA3DF3EAF4E}">
      <dgm:prSet/>
      <dgm:spPr/>
      <dgm:t>
        <a:bodyPr/>
        <a:lstStyle/>
        <a:p>
          <a:pPr rtl="1"/>
          <a:endParaRPr lang="ar-EG"/>
        </a:p>
      </dgm:t>
    </dgm:pt>
    <dgm:pt modelId="{F74FEE8C-6F28-4AFB-811C-D54DCB0131D2}" type="sibTrans" cxnId="{BB12C0C5-6A87-4CDD-ABDE-BDA3DF3EAF4E}">
      <dgm:prSet/>
      <dgm:spPr/>
      <dgm:t>
        <a:bodyPr/>
        <a:lstStyle/>
        <a:p>
          <a:pPr rtl="1"/>
          <a:endParaRPr lang="ar-EG"/>
        </a:p>
      </dgm:t>
    </dgm:pt>
    <dgm:pt modelId="{D4912F52-05A5-40EB-A307-3AA215D20E8E}">
      <dgm:prSet phldrT="[Text]"/>
      <dgm:spPr/>
      <dgm:t>
        <a:bodyPr/>
        <a:lstStyle/>
        <a:p>
          <a:pPr rtl="1"/>
          <a:r>
            <a:rPr lang="ar-EG" dirty="0" smtClean="0"/>
            <a:t>المأمول</a:t>
          </a:r>
          <a:endParaRPr lang="ar-EG" dirty="0"/>
        </a:p>
      </dgm:t>
    </dgm:pt>
    <dgm:pt modelId="{6B1FA2B5-4CF8-4F32-9008-AFCC6ACF0096}" type="parTrans" cxnId="{9BFF6AA0-0455-4F6F-A3A7-827193D9EAE8}">
      <dgm:prSet/>
      <dgm:spPr/>
      <dgm:t>
        <a:bodyPr/>
        <a:lstStyle/>
        <a:p>
          <a:pPr rtl="1"/>
          <a:endParaRPr lang="ar-EG"/>
        </a:p>
      </dgm:t>
    </dgm:pt>
    <dgm:pt modelId="{468152F0-9065-45AF-98AD-C8D3630EAC0A}" type="sibTrans" cxnId="{9BFF6AA0-0455-4F6F-A3A7-827193D9EAE8}">
      <dgm:prSet/>
      <dgm:spPr/>
      <dgm:t>
        <a:bodyPr/>
        <a:lstStyle/>
        <a:p>
          <a:pPr rtl="1"/>
          <a:endParaRPr lang="ar-EG"/>
        </a:p>
      </dgm:t>
    </dgm:pt>
    <dgm:pt modelId="{0677E51F-4C5F-4000-AD69-CFA97FCE8230}">
      <dgm:prSet phldrT="[Text]"/>
      <dgm:spPr/>
      <dgm:t>
        <a:bodyPr/>
        <a:lstStyle/>
        <a:p>
          <a:pPr rtl="1"/>
          <a:r>
            <a:rPr lang="ar-EG" dirty="0" smtClean="0"/>
            <a:t>الذى يقيسه الامتحان</a:t>
          </a:r>
          <a:endParaRPr lang="ar-EG" dirty="0"/>
        </a:p>
      </dgm:t>
    </dgm:pt>
    <dgm:pt modelId="{8241C1DA-8A80-4473-B16F-71C903D45329}" type="parTrans" cxnId="{13526E4A-B34B-4A83-8A3F-4EC9C51E2F71}">
      <dgm:prSet/>
      <dgm:spPr/>
      <dgm:t>
        <a:bodyPr/>
        <a:lstStyle/>
        <a:p>
          <a:pPr rtl="1"/>
          <a:endParaRPr lang="ar-EG"/>
        </a:p>
      </dgm:t>
    </dgm:pt>
    <dgm:pt modelId="{4F4BB75C-39B3-4254-BBAF-0AE3C3E8881E}" type="sibTrans" cxnId="{13526E4A-B34B-4A83-8A3F-4EC9C51E2F71}">
      <dgm:prSet/>
      <dgm:spPr/>
      <dgm:t>
        <a:bodyPr/>
        <a:lstStyle/>
        <a:p>
          <a:pPr rtl="1"/>
          <a:endParaRPr lang="ar-EG"/>
        </a:p>
      </dgm:t>
    </dgm:pt>
    <dgm:pt modelId="{923F420B-B0B3-434B-8307-DC7FEB989063}">
      <dgm:prSet phldrT="[Text]"/>
      <dgm:spPr/>
      <dgm:t>
        <a:bodyPr/>
        <a:lstStyle/>
        <a:p>
          <a:pPr rtl="1"/>
          <a:r>
            <a:rPr lang="ar-EG" dirty="0" smtClean="0"/>
            <a:t>الذى يتعلمه الطالب</a:t>
          </a:r>
          <a:endParaRPr lang="ar-EG" dirty="0"/>
        </a:p>
      </dgm:t>
    </dgm:pt>
    <dgm:pt modelId="{E0703245-E4FF-413E-BF66-8DABA0723A21}" type="parTrans" cxnId="{A2AA438B-E4E5-450B-BACF-ED487085E9E1}">
      <dgm:prSet/>
      <dgm:spPr/>
      <dgm:t>
        <a:bodyPr/>
        <a:lstStyle/>
        <a:p>
          <a:pPr rtl="1"/>
          <a:endParaRPr lang="ar-EG"/>
        </a:p>
      </dgm:t>
    </dgm:pt>
    <dgm:pt modelId="{B5F36FA1-8052-4E08-84DA-84BA131F55BF}" type="sibTrans" cxnId="{A2AA438B-E4E5-450B-BACF-ED487085E9E1}">
      <dgm:prSet/>
      <dgm:spPr/>
      <dgm:t>
        <a:bodyPr/>
        <a:lstStyle/>
        <a:p>
          <a:pPr rtl="1"/>
          <a:endParaRPr lang="ar-EG"/>
        </a:p>
      </dgm:t>
    </dgm:pt>
    <dgm:pt modelId="{14DD043E-0F73-4A29-A974-6B9AD97D23C9}" type="pres">
      <dgm:prSet presAssocID="{74C18E31-0157-41FA-82EA-6B0AEC4165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FDD83971-EC06-4FB9-B61F-6999C815E6C4}" type="pres">
      <dgm:prSet presAssocID="{6341F0AC-BE86-4F81-8892-EDFC6572E6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9C802CC-15D4-45D2-9689-A7116933DF29}" type="pres">
      <dgm:prSet presAssocID="{B9351111-31A4-4644-881A-78A5959E3E29}" presName="sibTrans" presStyleCnt="0"/>
      <dgm:spPr/>
    </dgm:pt>
    <dgm:pt modelId="{1D9BB656-6FD1-42B6-9867-4E72A8E8A6E7}" type="pres">
      <dgm:prSet presAssocID="{2F301F0D-B266-4F05-8DDB-9B449A0C17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8D9F86F-2CA8-4DBA-8702-3E8EFA64A162}" type="pres">
      <dgm:prSet presAssocID="{F74FEE8C-6F28-4AFB-811C-D54DCB0131D2}" presName="sibTrans" presStyleCnt="0"/>
      <dgm:spPr/>
    </dgm:pt>
    <dgm:pt modelId="{F288DEAA-6202-49B7-9C9B-D7DBA6F5136E}" type="pres">
      <dgm:prSet presAssocID="{D4912F52-05A5-40EB-A307-3AA215D20E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EFAF268-31A5-4F9D-9374-68C508045047}" type="pres">
      <dgm:prSet presAssocID="{468152F0-9065-45AF-98AD-C8D3630EAC0A}" presName="sibTrans" presStyleCnt="0"/>
      <dgm:spPr/>
    </dgm:pt>
    <dgm:pt modelId="{059AB39D-F808-4660-8171-C9C9E7774EDF}" type="pres">
      <dgm:prSet presAssocID="{0677E51F-4C5F-4000-AD69-CFA97FCE82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BE9489B-EF80-45FE-A32D-E01758E0867E}" type="pres">
      <dgm:prSet presAssocID="{4F4BB75C-39B3-4254-BBAF-0AE3C3E8881E}" presName="sibTrans" presStyleCnt="0"/>
      <dgm:spPr/>
    </dgm:pt>
    <dgm:pt modelId="{2504021D-F222-43E1-B034-B43C2498D97E}" type="pres">
      <dgm:prSet presAssocID="{923F420B-B0B3-434B-8307-DC7FEB9890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BE9F9AD-3471-4637-B93D-EB0136A38D67}" type="presOf" srcId="{D4912F52-05A5-40EB-A307-3AA215D20E8E}" destId="{F288DEAA-6202-49B7-9C9B-D7DBA6F5136E}" srcOrd="0" destOrd="0" presId="urn:microsoft.com/office/officeart/2005/8/layout/default"/>
    <dgm:cxn modelId="{AD32CD3E-5FAC-44C0-ADAD-9987E7A8D9D8}" type="presOf" srcId="{0677E51F-4C5F-4000-AD69-CFA97FCE8230}" destId="{059AB39D-F808-4660-8171-C9C9E7774EDF}" srcOrd="0" destOrd="0" presId="urn:microsoft.com/office/officeart/2005/8/layout/default"/>
    <dgm:cxn modelId="{1EAB7920-57B1-4319-BBB3-D8716486CB73}" type="presOf" srcId="{6341F0AC-BE86-4F81-8892-EDFC6572E62F}" destId="{FDD83971-EC06-4FB9-B61F-6999C815E6C4}" srcOrd="0" destOrd="0" presId="urn:microsoft.com/office/officeart/2005/8/layout/default"/>
    <dgm:cxn modelId="{8EE911AD-4AF4-4E54-94C4-20FB81EAA28D}" type="presOf" srcId="{74C18E31-0157-41FA-82EA-6B0AEC4165D4}" destId="{14DD043E-0F73-4A29-A974-6B9AD97D23C9}" srcOrd="0" destOrd="0" presId="urn:microsoft.com/office/officeart/2005/8/layout/default"/>
    <dgm:cxn modelId="{BB12C0C5-6A87-4CDD-ABDE-BDA3DF3EAF4E}" srcId="{74C18E31-0157-41FA-82EA-6B0AEC4165D4}" destId="{2F301F0D-B266-4F05-8DDB-9B449A0C17F1}" srcOrd="1" destOrd="0" parTransId="{CA592C8F-C5F0-43B5-AD22-93F2830B946A}" sibTransId="{F74FEE8C-6F28-4AFB-811C-D54DCB0131D2}"/>
    <dgm:cxn modelId="{9BFF6AA0-0455-4F6F-A3A7-827193D9EAE8}" srcId="{74C18E31-0157-41FA-82EA-6B0AEC4165D4}" destId="{D4912F52-05A5-40EB-A307-3AA215D20E8E}" srcOrd="2" destOrd="0" parTransId="{6B1FA2B5-4CF8-4F32-9008-AFCC6ACF0096}" sibTransId="{468152F0-9065-45AF-98AD-C8D3630EAC0A}"/>
    <dgm:cxn modelId="{13526E4A-B34B-4A83-8A3F-4EC9C51E2F71}" srcId="{74C18E31-0157-41FA-82EA-6B0AEC4165D4}" destId="{0677E51F-4C5F-4000-AD69-CFA97FCE8230}" srcOrd="3" destOrd="0" parTransId="{8241C1DA-8A80-4473-B16F-71C903D45329}" sibTransId="{4F4BB75C-39B3-4254-BBAF-0AE3C3E8881E}"/>
    <dgm:cxn modelId="{7ABBB30F-EAB2-4A68-9741-AADD020A0FDD}" type="presOf" srcId="{2F301F0D-B266-4F05-8DDB-9B449A0C17F1}" destId="{1D9BB656-6FD1-42B6-9867-4E72A8E8A6E7}" srcOrd="0" destOrd="0" presId="urn:microsoft.com/office/officeart/2005/8/layout/default"/>
    <dgm:cxn modelId="{E80BA166-C505-4BC6-9AEC-6062FB03C9E4}" type="presOf" srcId="{923F420B-B0B3-434B-8307-DC7FEB989063}" destId="{2504021D-F222-43E1-B034-B43C2498D97E}" srcOrd="0" destOrd="0" presId="urn:microsoft.com/office/officeart/2005/8/layout/default"/>
    <dgm:cxn modelId="{A2AA438B-E4E5-450B-BACF-ED487085E9E1}" srcId="{74C18E31-0157-41FA-82EA-6B0AEC4165D4}" destId="{923F420B-B0B3-434B-8307-DC7FEB989063}" srcOrd="4" destOrd="0" parTransId="{E0703245-E4FF-413E-BF66-8DABA0723A21}" sibTransId="{B5F36FA1-8052-4E08-84DA-84BA131F55BF}"/>
    <dgm:cxn modelId="{85ED0219-831A-48A4-9E97-D581B276BFD5}" srcId="{74C18E31-0157-41FA-82EA-6B0AEC4165D4}" destId="{6341F0AC-BE86-4F81-8892-EDFC6572E62F}" srcOrd="0" destOrd="0" parTransId="{E512E130-49D4-45AF-8D6B-875D5887005E}" sibTransId="{B9351111-31A4-4644-881A-78A5959E3E29}"/>
    <dgm:cxn modelId="{1E756277-C5EA-437A-8BFD-35CFF308ED95}" type="presParOf" srcId="{14DD043E-0F73-4A29-A974-6B9AD97D23C9}" destId="{FDD83971-EC06-4FB9-B61F-6999C815E6C4}" srcOrd="0" destOrd="0" presId="urn:microsoft.com/office/officeart/2005/8/layout/default"/>
    <dgm:cxn modelId="{57B330A6-7158-4E57-9EC6-CA2B9E95AFE5}" type="presParOf" srcId="{14DD043E-0F73-4A29-A974-6B9AD97D23C9}" destId="{59C802CC-15D4-45D2-9689-A7116933DF29}" srcOrd="1" destOrd="0" presId="urn:microsoft.com/office/officeart/2005/8/layout/default"/>
    <dgm:cxn modelId="{A3E079C5-6917-44A7-8B75-1302367CDACD}" type="presParOf" srcId="{14DD043E-0F73-4A29-A974-6B9AD97D23C9}" destId="{1D9BB656-6FD1-42B6-9867-4E72A8E8A6E7}" srcOrd="2" destOrd="0" presId="urn:microsoft.com/office/officeart/2005/8/layout/default"/>
    <dgm:cxn modelId="{CA94E37E-1CFB-4098-BAC7-FC7790AE24E8}" type="presParOf" srcId="{14DD043E-0F73-4A29-A974-6B9AD97D23C9}" destId="{28D9F86F-2CA8-4DBA-8702-3E8EFA64A162}" srcOrd="3" destOrd="0" presId="urn:microsoft.com/office/officeart/2005/8/layout/default"/>
    <dgm:cxn modelId="{62B7BA60-6A73-4572-ACB9-B36404A38C30}" type="presParOf" srcId="{14DD043E-0F73-4A29-A974-6B9AD97D23C9}" destId="{F288DEAA-6202-49B7-9C9B-D7DBA6F5136E}" srcOrd="4" destOrd="0" presId="urn:microsoft.com/office/officeart/2005/8/layout/default"/>
    <dgm:cxn modelId="{AFA68250-4EC9-4D37-80F5-494CDAFDCBD1}" type="presParOf" srcId="{14DD043E-0F73-4A29-A974-6B9AD97D23C9}" destId="{BEFAF268-31A5-4F9D-9374-68C508045047}" srcOrd="5" destOrd="0" presId="urn:microsoft.com/office/officeart/2005/8/layout/default"/>
    <dgm:cxn modelId="{8F04A164-CA78-437E-B7E4-0674A7BD8DF0}" type="presParOf" srcId="{14DD043E-0F73-4A29-A974-6B9AD97D23C9}" destId="{059AB39D-F808-4660-8171-C9C9E7774EDF}" srcOrd="6" destOrd="0" presId="urn:microsoft.com/office/officeart/2005/8/layout/default"/>
    <dgm:cxn modelId="{F954861C-8FC8-48AA-A5C6-50A2BC0E5F00}" type="presParOf" srcId="{14DD043E-0F73-4A29-A974-6B9AD97D23C9}" destId="{1BE9489B-EF80-45FE-A32D-E01758E0867E}" srcOrd="7" destOrd="0" presId="urn:microsoft.com/office/officeart/2005/8/layout/default"/>
    <dgm:cxn modelId="{D3160537-BA65-476D-A945-0AFE1D216348}" type="presParOf" srcId="{14DD043E-0F73-4A29-A974-6B9AD97D23C9}" destId="{2504021D-F222-43E1-B034-B43C2498D97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191834-1297-419F-A5BD-C4D708B297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D33B4B7B-578E-490B-B894-4B6FFD2E6306}">
      <dgm:prSet phldrT="[Text]"/>
      <dgm:spPr/>
      <dgm:t>
        <a:bodyPr/>
        <a:lstStyle/>
        <a:p>
          <a:pPr rtl="1"/>
          <a:r>
            <a:rPr lang="ar-EG" dirty="0" smtClean="0"/>
            <a:t>المدرسة </a:t>
          </a:r>
          <a:endParaRPr lang="ar-EG" dirty="0"/>
        </a:p>
      </dgm:t>
    </dgm:pt>
    <dgm:pt modelId="{153EF553-BE1F-47B5-9B85-380D2CED8937}" type="parTrans" cxnId="{4A58F040-1799-4EE6-B154-00EACFAD21A5}">
      <dgm:prSet/>
      <dgm:spPr/>
      <dgm:t>
        <a:bodyPr/>
        <a:lstStyle/>
        <a:p>
          <a:pPr rtl="1"/>
          <a:endParaRPr lang="ar-EG"/>
        </a:p>
      </dgm:t>
    </dgm:pt>
    <dgm:pt modelId="{E24250BC-B654-46F2-9973-69BA52864154}" type="sibTrans" cxnId="{4A58F040-1799-4EE6-B154-00EACFAD21A5}">
      <dgm:prSet/>
      <dgm:spPr/>
      <dgm:t>
        <a:bodyPr/>
        <a:lstStyle/>
        <a:p>
          <a:pPr rtl="1"/>
          <a:endParaRPr lang="ar-EG"/>
        </a:p>
      </dgm:t>
    </dgm:pt>
    <dgm:pt modelId="{BF0205AD-7CC1-4A29-82A4-5291793AE21A}">
      <dgm:prSet phldrT="[Text]"/>
      <dgm:spPr/>
      <dgm:t>
        <a:bodyPr/>
        <a:lstStyle/>
        <a:p>
          <a:pPr rtl="1"/>
          <a:r>
            <a:rPr lang="ar-EG" dirty="0" smtClean="0"/>
            <a:t>المعلم</a:t>
          </a:r>
          <a:endParaRPr lang="ar-EG" dirty="0"/>
        </a:p>
      </dgm:t>
    </dgm:pt>
    <dgm:pt modelId="{49FA7E08-6460-4E67-9F44-C7CB63ECAE52}" type="parTrans" cxnId="{1EDFC500-5E49-4650-8588-210EADD9E341}">
      <dgm:prSet/>
      <dgm:spPr/>
      <dgm:t>
        <a:bodyPr/>
        <a:lstStyle/>
        <a:p>
          <a:pPr rtl="1"/>
          <a:endParaRPr lang="ar-EG"/>
        </a:p>
      </dgm:t>
    </dgm:pt>
    <dgm:pt modelId="{521DE9D8-9414-4F46-8213-D39B94CD4B6F}" type="sibTrans" cxnId="{1EDFC500-5E49-4650-8588-210EADD9E341}">
      <dgm:prSet/>
      <dgm:spPr/>
      <dgm:t>
        <a:bodyPr/>
        <a:lstStyle/>
        <a:p>
          <a:pPr rtl="1"/>
          <a:endParaRPr lang="ar-EG"/>
        </a:p>
      </dgm:t>
    </dgm:pt>
    <dgm:pt modelId="{8DAA960A-4309-452D-A7E0-749A07D86146}">
      <dgm:prSet phldrT="[Text]"/>
      <dgm:spPr/>
      <dgm:t>
        <a:bodyPr/>
        <a:lstStyle/>
        <a:p>
          <a:pPr rtl="1"/>
          <a:r>
            <a:rPr lang="ar-EG" dirty="0" smtClean="0"/>
            <a:t>التلاميذ</a:t>
          </a:r>
          <a:endParaRPr lang="ar-EG" dirty="0"/>
        </a:p>
      </dgm:t>
    </dgm:pt>
    <dgm:pt modelId="{B090475B-FBEF-4019-9860-5049CBC303D3}" type="parTrans" cxnId="{D57460E3-B549-4EC9-B148-CCCF3E75B8A2}">
      <dgm:prSet/>
      <dgm:spPr/>
      <dgm:t>
        <a:bodyPr/>
        <a:lstStyle/>
        <a:p>
          <a:pPr rtl="1"/>
          <a:endParaRPr lang="ar-EG"/>
        </a:p>
      </dgm:t>
    </dgm:pt>
    <dgm:pt modelId="{57362487-7D75-4D25-A5C4-F1F25E44A2E7}" type="sibTrans" cxnId="{D57460E3-B549-4EC9-B148-CCCF3E75B8A2}">
      <dgm:prSet/>
      <dgm:spPr/>
      <dgm:t>
        <a:bodyPr/>
        <a:lstStyle/>
        <a:p>
          <a:pPr rtl="1"/>
          <a:endParaRPr lang="ar-EG"/>
        </a:p>
      </dgm:t>
    </dgm:pt>
    <dgm:pt modelId="{42DB3372-E6EA-44B7-B807-ADD6F0C8333E}">
      <dgm:prSet phldrT="[Text]"/>
      <dgm:spPr/>
      <dgm:t>
        <a:bodyPr/>
        <a:lstStyle/>
        <a:p>
          <a:pPr rtl="1"/>
          <a:r>
            <a:rPr lang="ar-EG" dirty="0" smtClean="0"/>
            <a:t>المادة الدراسية</a:t>
          </a:r>
          <a:endParaRPr lang="ar-EG" dirty="0"/>
        </a:p>
      </dgm:t>
    </dgm:pt>
    <dgm:pt modelId="{13337D32-A30A-4EF8-93E7-FDE08474ADEA}" type="parTrans" cxnId="{178F66E0-3BE2-4FD8-A249-CCFE1804E2EA}">
      <dgm:prSet/>
      <dgm:spPr/>
      <dgm:t>
        <a:bodyPr/>
        <a:lstStyle/>
        <a:p>
          <a:pPr rtl="1"/>
          <a:endParaRPr lang="ar-EG"/>
        </a:p>
      </dgm:t>
    </dgm:pt>
    <dgm:pt modelId="{7DB9AC2B-8A3D-4CC6-8F1F-746AB6FEFCE0}" type="sibTrans" cxnId="{178F66E0-3BE2-4FD8-A249-CCFE1804E2EA}">
      <dgm:prSet/>
      <dgm:spPr/>
      <dgm:t>
        <a:bodyPr/>
        <a:lstStyle/>
        <a:p>
          <a:pPr rtl="1"/>
          <a:endParaRPr lang="ar-EG"/>
        </a:p>
      </dgm:t>
    </dgm:pt>
    <dgm:pt modelId="{FD9407DD-DF5C-4C0C-9F16-519FA8F1E1DD}">
      <dgm:prSet phldrT="[Text]"/>
      <dgm:spPr/>
      <dgm:t>
        <a:bodyPr/>
        <a:lstStyle/>
        <a:p>
          <a:pPr rtl="1"/>
          <a:r>
            <a:rPr lang="ar-EG" dirty="0" smtClean="0"/>
            <a:t>البيئة المحلية </a:t>
          </a:r>
          <a:endParaRPr lang="ar-EG" dirty="0"/>
        </a:p>
      </dgm:t>
    </dgm:pt>
    <dgm:pt modelId="{2C98E4CC-4CC1-4871-90A3-DB380A0409CF}" type="parTrans" cxnId="{A939884B-5BF1-48C2-BA36-C91821D3472E}">
      <dgm:prSet/>
      <dgm:spPr/>
      <dgm:t>
        <a:bodyPr/>
        <a:lstStyle/>
        <a:p>
          <a:pPr rtl="1"/>
          <a:endParaRPr lang="ar-EG"/>
        </a:p>
      </dgm:t>
    </dgm:pt>
    <dgm:pt modelId="{BAB3445C-59DE-4A03-8112-A6AA92F87E3C}" type="sibTrans" cxnId="{A939884B-5BF1-48C2-BA36-C91821D3472E}">
      <dgm:prSet/>
      <dgm:spPr/>
      <dgm:t>
        <a:bodyPr/>
        <a:lstStyle/>
        <a:p>
          <a:pPr rtl="1"/>
          <a:endParaRPr lang="ar-EG"/>
        </a:p>
      </dgm:t>
    </dgm:pt>
    <dgm:pt modelId="{B935339C-EA4D-43EB-BB4C-275B8ECB8660}" type="pres">
      <dgm:prSet presAssocID="{C8191834-1297-419F-A5BD-C4D708B297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AD7F8C04-44D3-4751-B307-B81EF2E2F945}" type="pres">
      <dgm:prSet presAssocID="{D33B4B7B-578E-490B-B894-4B6FFD2E63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DB5B6A1-1D40-4878-89EA-7F09BEC2C26F}" type="pres">
      <dgm:prSet presAssocID="{E24250BC-B654-46F2-9973-69BA52864154}" presName="sibTrans" presStyleCnt="0"/>
      <dgm:spPr/>
    </dgm:pt>
    <dgm:pt modelId="{2103DC33-E65E-4286-B634-09FC31514827}" type="pres">
      <dgm:prSet presAssocID="{BF0205AD-7CC1-4A29-82A4-5291793AE2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667E050-1B25-4BE7-803E-535C697C3893}" type="pres">
      <dgm:prSet presAssocID="{521DE9D8-9414-4F46-8213-D39B94CD4B6F}" presName="sibTrans" presStyleCnt="0"/>
      <dgm:spPr/>
    </dgm:pt>
    <dgm:pt modelId="{859A6167-B8E1-41BF-9401-995DAA742788}" type="pres">
      <dgm:prSet presAssocID="{8DAA960A-4309-452D-A7E0-749A07D861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4C81E76-78DF-48E8-99DD-9934B1EE25DC}" type="pres">
      <dgm:prSet presAssocID="{57362487-7D75-4D25-A5C4-F1F25E44A2E7}" presName="sibTrans" presStyleCnt="0"/>
      <dgm:spPr/>
    </dgm:pt>
    <dgm:pt modelId="{4E7B7E7D-1C05-4186-B704-7CE9490CF4CF}" type="pres">
      <dgm:prSet presAssocID="{42DB3372-E6EA-44B7-B807-ADD6F0C833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35F143C-0D34-4B62-9C47-737E5ED89E77}" type="pres">
      <dgm:prSet presAssocID="{7DB9AC2B-8A3D-4CC6-8F1F-746AB6FEFCE0}" presName="sibTrans" presStyleCnt="0"/>
      <dgm:spPr/>
    </dgm:pt>
    <dgm:pt modelId="{22F26E0A-F4BA-4DE3-B883-17A57D25CE3E}" type="pres">
      <dgm:prSet presAssocID="{FD9407DD-DF5C-4C0C-9F16-519FA8F1E1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EDFC500-5E49-4650-8588-210EADD9E341}" srcId="{C8191834-1297-419F-A5BD-C4D708B29782}" destId="{BF0205AD-7CC1-4A29-82A4-5291793AE21A}" srcOrd="1" destOrd="0" parTransId="{49FA7E08-6460-4E67-9F44-C7CB63ECAE52}" sibTransId="{521DE9D8-9414-4F46-8213-D39B94CD4B6F}"/>
    <dgm:cxn modelId="{B65AE1AF-E1BC-4A51-8B96-B150BB637E94}" type="presOf" srcId="{FD9407DD-DF5C-4C0C-9F16-519FA8F1E1DD}" destId="{22F26E0A-F4BA-4DE3-B883-17A57D25CE3E}" srcOrd="0" destOrd="0" presId="urn:microsoft.com/office/officeart/2005/8/layout/default"/>
    <dgm:cxn modelId="{A939884B-5BF1-48C2-BA36-C91821D3472E}" srcId="{C8191834-1297-419F-A5BD-C4D708B29782}" destId="{FD9407DD-DF5C-4C0C-9F16-519FA8F1E1DD}" srcOrd="4" destOrd="0" parTransId="{2C98E4CC-4CC1-4871-90A3-DB380A0409CF}" sibTransId="{BAB3445C-59DE-4A03-8112-A6AA92F87E3C}"/>
    <dgm:cxn modelId="{9D379A75-BC31-4333-900E-A0C95F63FB97}" type="presOf" srcId="{42DB3372-E6EA-44B7-B807-ADD6F0C8333E}" destId="{4E7B7E7D-1C05-4186-B704-7CE9490CF4CF}" srcOrd="0" destOrd="0" presId="urn:microsoft.com/office/officeart/2005/8/layout/default"/>
    <dgm:cxn modelId="{178F66E0-3BE2-4FD8-A249-CCFE1804E2EA}" srcId="{C8191834-1297-419F-A5BD-C4D708B29782}" destId="{42DB3372-E6EA-44B7-B807-ADD6F0C8333E}" srcOrd="3" destOrd="0" parTransId="{13337D32-A30A-4EF8-93E7-FDE08474ADEA}" sibTransId="{7DB9AC2B-8A3D-4CC6-8F1F-746AB6FEFCE0}"/>
    <dgm:cxn modelId="{37283597-D79F-47CD-A09B-81E8369A078A}" type="presOf" srcId="{BF0205AD-7CC1-4A29-82A4-5291793AE21A}" destId="{2103DC33-E65E-4286-B634-09FC31514827}" srcOrd="0" destOrd="0" presId="urn:microsoft.com/office/officeart/2005/8/layout/default"/>
    <dgm:cxn modelId="{E35B3423-BD91-40D2-AE6B-ADE1BEC1DAF3}" type="presOf" srcId="{D33B4B7B-578E-490B-B894-4B6FFD2E6306}" destId="{AD7F8C04-44D3-4751-B307-B81EF2E2F945}" srcOrd="0" destOrd="0" presId="urn:microsoft.com/office/officeart/2005/8/layout/default"/>
    <dgm:cxn modelId="{4A58F040-1799-4EE6-B154-00EACFAD21A5}" srcId="{C8191834-1297-419F-A5BD-C4D708B29782}" destId="{D33B4B7B-578E-490B-B894-4B6FFD2E6306}" srcOrd="0" destOrd="0" parTransId="{153EF553-BE1F-47B5-9B85-380D2CED8937}" sibTransId="{E24250BC-B654-46F2-9973-69BA52864154}"/>
    <dgm:cxn modelId="{15EF6588-A1EF-48F4-A071-4F1ECA4DA3B5}" type="presOf" srcId="{C8191834-1297-419F-A5BD-C4D708B29782}" destId="{B935339C-EA4D-43EB-BB4C-275B8ECB8660}" srcOrd="0" destOrd="0" presId="urn:microsoft.com/office/officeart/2005/8/layout/default"/>
    <dgm:cxn modelId="{3B6F5945-0719-43DE-814A-F5A3F0731425}" type="presOf" srcId="{8DAA960A-4309-452D-A7E0-749A07D86146}" destId="{859A6167-B8E1-41BF-9401-995DAA742788}" srcOrd="0" destOrd="0" presId="urn:microsoft.com/office/officeart/2005/8/layout/default"/>
    <dgm:cxn modelId="{D57460E3-B549-4EC9-B148-CCCF3E75B8A2}" srcId="{C8191834-1297-419F-A5BD-C4D708B29782}" destId="{8DAA960A-4309-452D-A7E0-749A07D86146}" srcOrd="2" destOrd="0" parTransId="{B090475B-FBEF-4019-9860-5049CBC303D3}" sibTransId="{57362487-7D75-4D25-A5C4-F1F25E44A2E7}"/>
    <dgm:cxn modelId="{2A26792E-0215-4B42-AF92-2B5196C2F2A2}" type="presParOf" srcId="{B935339C-EA4D-43EB-BB4C-275B8ECB8660}" destId="{AD7F8C04-44D3-4751-B307-B81EF2E2F945}" srcOrd="0" destOrd="0" presId="urn:microsoft.com/office/officeart/2005/8/layout/default"/>
    <dgm:cxn modelId="{4BAB7117-A5AE-42F6-B0DB-2F93E4927E98}" type="presParOf" srcId="{B935339C-EA4D-43EB-BB4C-275B8ECB8660}" destId="{6DB5B6A1-1D40-4878-89EA-7F09BEC2C26F}" srcOrd="1" destOrd="0" presId="urn:microsoft.com/office/officeart/2005/8/layout/default"/>
    <dgm:cxn modelId="{B245062A-257A-43F3-89DF-7D4F576805F5}" type="presParOf" srcId="{B935339C-EA4D-43EB-BB4C-275B8ECB8660}" destId="{2103DC33-E65E-4286-B634-09FC31514827}" srcOrd="2" destOrd="0" presId="urn:microsoft.com/office/officeart/2005/8/layout/default"/>
    <dgm:cxn modelId="{BE87E9E4-3BDF-4806-AFB0-3DD3DE07097A}" type="presParOf" srcId="{B935339C-EA4D-43EB-BB4C-275B8ECB8660}" destId="{F667E050-1B25-4BE7-803E-535C697C3893}" srcOrd="3" destOrd="0" presId="urn:microsoft.com/office/officeart/2005/8/layout/default"/>
    <dgm:cxn modelId="{35195401-9AE4-4CA8-919B-CEBF14A0C408}" type="presParOf" srcId="{B935339C-EA4D-43EB-BB4C-275B8ECB8660}" destId="{859A6167-B8E1-41BF-9401-995DAA742788}" srcOrd="4" destOrd="0" presId="urn:microsoft.com/office/officeart/2005/8/layout/default"/>
    <dgm:cxn modelId="{C14DD263-E294-4AA7-9750-8CE1CC86F5F3}" type="presParOf" srcId="{B935339C-EA4D-43EB-BB4C-275B8ECB8660}" destId="{C4C81E76-78DF-48E8-99DD-9934B1EE25DC}" srcOrd="5" destOrd="0" presId="urn:microsoft.com/office/officeart/2005/8/layout/default"/>
    <dgm:cxn modelId="{65CAA5C4-9D0D-4136-8B97-560EC0147475}" type="presParOf" srcId="{B935339C-EA4D-43EB-BB4C-275B8ECB8660}" destId="{4E7B7E7D-1C05-4186-B704-7CE9490CF4CF}" srcOrd="6" destOrd="0" presId="urn:microsoft.com/office/officeart/2005/8/layout/default"/>
    <dgm:cxn modelId="{765F2333-C006-4AAB-A46F-CD6A050A75FC}" type="presParOf" srcId="{B935339C-EA4D-43EB-BB4C-275B8ECB8660}" destId="{335F143C-0D34-4B62-9C47-737E5ED89E77}" srcOrd="7" destOrd="0" presId="urn:microsoft.com/office/officeart/2005/8/layout/default"/>
    <dgm:cxn modelId="{91D6FEC1-8799-4747-804C-883A57B88AF5}" type="presParOf" srcId="{B935339C-EA4D-43EB-BB4C-275B8ECB8660}" destId="{22F26E0A-F4BA-4DE3-B883-17A57D25CE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191834-1297-419F-A5BD-C4D708B297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D33B4B7B-578E-490B-B894-4B6FFD2E6306}">
      <dgm:prSet phldrT="[Text]"/>
      <dgm:spPr/>
      <dgm:t>
        <a:bodyPr/>
        <a:lstStyle/>
        <a:p>
          <a:pPr rtl="1"/>
          <a:r>
            <a:rPr lang="ar-EG" dirty="0" smtClean="0"/>
            <a:t>المدرسة </a:t>
          </a:r>
          <a:endParaRPr lang="ar-EG" dirty="0"/>
        </a:p>
      </dgm:t>
    </dgm:pt>
    <dgm:pt modelId="{153EF553-BE1F-47B5-9B85-380D2CED8937}" type="parTrans" cxnId="{4A58F040-1799-4EE6-B154-00EACFAD21A5}">
      <dgm:prSet/>
      <dgm:spPr/>
      <dgm:t>
        <a:bodyPr/>
        <a:lstStyle/>
        <a:p>
          <a:pPr rtl="1"/>
          <a:endParaRPr lang="ar-EG"/>
        </a:p>
      </dgm:t>
    </dgm:pt>
    <dgm:pt modelId="{E24250BC-B654-46F2-9973-69BA52864154}" type="sibTrans" cxnId="{4A58F040-1799-4EE6-B154-00EACFAD21A5}">
      <dgm:prSet/>
      <dgm:spPr/>
      <dgm:t>
        <a:bodyPr/>
        <a:lstStyle/>
        <a:p>
          <a:pPr rtl="1"/>
          <a:endParaRPr lang="ar-EG"/>
        </a:p>
      </dgm:t>
    </dgm:pt>
    <dgm:pt modelId="{BF0205AD-7CC1-4A29-82A4-5291793AE21A}">
      <dgm:prSet phldrT="[Text]"/>
      <dgm:spPr/>
      <dgm:t>
        <a:bodyPr/>
        <a:lstStyle/>
        <a:p>
          <a:pPr rtl="1"/>
          <a:r>
            <a:rPr lang="ar-EG" dirty="0" smtClean="0"/>
            <a:t>المعلم</a:t>
          </a:r>
          <a:endParaRPr lang="ar-EG" dirty="0"/>
        </a:p>
      </dgm:t>
    </dgm:pt>
    <dgm:pt modelId="{49FA7E08-6460-4E67-9F44-C7CB63ECAE52}" type="parTrans" cxnId="{1EDFC500-5E49-4650-8588-210EADD9E341}">
      <dgm:prSet/>
      <dgm:spPr/>
      <dgm:t>
        <a:bodyPr/>
        <a:lstStyle/>
        <a:p>
          <a:pPr rtl="1"/>
          <a:endParaRPr lang="ar-EG"/>
        </a:p>
      </dgm:t>
    </dgm:pt>
    <dgm:pt modelId="{521DE9D8-9414-4F46-8213-D39B94CD4B6F}" type="sibTrans" cxnId="{1EDFC500-5E49-4650-8588-210EADD9E341}">
      <dgm:prSet/>
      <dgm:spPr/>
      <dgm:t>
        <a:bodyPr/>
        <a:lstStyle/>
        <a:p>
          <a:pPr rtl="1"/>
          <a:endParaRPr lang="ar-EG"/>
        </a:p>
      </dgm:t>
    </dgm:pt>
    <dgm:pt modelId="{8DAA960A-4309-452D-A7E0-749A07D86146}">
      <dgm:prSet phldrT="[Text]"/>
      <dgm:spPr/>
      <dgm:t>
        <a:bodyPr/>
        <a:lstStyle/>
        <a:p>
          <a:pPr rtl="1"/>
          <a:r>
            <a:rPr lang="ar-EG" dirty="0" smtClean="0"/>
            <a:t>التلاميذ</a:t>
          </a:r>
          <a:endParaRPr lang="ar-EG" dirty="0"/>
        </a:p>
      </dgm:t>
    </dgm:pt>
    <dgm:pt modelId="{B090475B-FBEF-4019-9860-5049CBC303D3}" type="parTrans" cxnId="{D57460E3-B549-4EC9-B148-CCCF3E75B8A2}">
      <dgm:prSet/>
      <dgm:spPr/>
      <dgm:t>
        <a:bodyPr/>
        <a:lstStyle/>
        <a:p>
          <a:pPr rtl="1"/>
          <a:endParaRPr lang="ar-EG"/>
        </a:p>
      </dgm:t>
    </dgm:pt>
    <dgm:pt modelId="{57362487-7D75-4D25-A5C4-F1F25E44A2E7}" type="sibTrans" cxnId="{D57460E3-B549-4EC9-B148-CCCF3E75B8A2}">
      <dgm:prSet/>
      <dgm:spPr/>
      <dgm:t>
        <a:bodyPr/>
        <a:lstStyle/>
        <a:p>
          <a:pPr rtl="1"/>
          <a:endParaRPr lang="ar-EG"/>
        </a:p>
      </dgm:t>
    </dgm:pt>
    <dgm:pt modelId="{42DB3372-E6EA-44B7-B807-ADD6F0C8333E}">
      <dgm:prSet phldrT="[Text]"/>
      <dgm:spPr/>
      <dgm:t>
        <a:bodyPr/>
        <a:lstStyle/>
        <a:p>
          <a:pPr rtl="1"/>
          <a:r>
            <a:rPr lang="ar-EG" dirty="0" smtClean="0"/>
            <a:t>المادة الدراسية</a:t>
          </a:r>
          <a:endParaRPr lang="ar-EG" dirty="0"/>
        </a:p>
      </dgm:t>
    </dgm:pt>
    <dgm:pt modelId="{13337D32-A30A-4EF8-93E7-FDE08474ADEA}" type="parTrans" cxnId="{178F66E0-3BE2-4FD8-A249-CCFE1804E2EA}">
      <dgm:prSet/>
      <dgm:spPr/>
      <dgm:t>
        <a:bodyPr/>
        <a:lstStyle/>
        <a:p>
          <a:pPr rtl="1"/>
          <a:endParaRPr lang="ar-EG"/>
        </a:p>
      </dgm:t>
    </dgm:pt>
    <dgm:pt modelId="{7DB9AC2B-8A3D-4CC6-8F1F-746AB6FEFCE0}" type="sibTrans" cxnId="{178F66E0-3BE2-4FD8-A249-CCFE1804E2EA}">
      <dgm:prSet/>
      <dgm:spPr/>
      <dgm:t>
        <a:bodyPr/>
        <a:lstStyle/>
        <a:p>
          <a:pPr rtl="1"/>
          <a:endParaRPr lang="ar-EG"/>
        </a:p>
      </dgm:t>
    </dgm:pt>
    <dgm:pt modelId="{FD9407DD-DF5C-4C0C-9F16-519FA8F1E1DD}">
      <dgm:prSet phldrT="[Text]"/>
      <dgm:spPr/>
      <dgm:t>
        <a:bodyPr/>
        <a:lstStyle/>
        <a:p>
          <a:pPr rtl="1"/>
          <a:r>
            <a:rPr lang="ar-EG" dirty="0" smtClean="0"/>
            <a:t>البيئة المحلية </a:t>
          </a:r>
          <a:endParaRPr lang="ar-EG" dirty="0"/>
        </a:p>
      </dgm:t>
    </dgm:pt>
    <dgm:pt modelId="{2C98E4CC-4CC1-4871-90A3-DB380A0409CF}" type="parTrans" cxnId="{A939884B-5BF1-48C2-BA36-C91821D3472E}">
      <dgm:prSet/>
      <dgm:spPr/>
      <dgm:t>
        <a:bodyPr/>
        <a:lstStyle/>
        <a:p>
          <a:pPr rtl="1"/>
          <a:endParaRPr lang="ar-EG"/>
        </a:p>
      </dgm:t>
    </dgm:pt>
    <dgm:pt modelId="{BAB3445C-59DE-4A03-8112-A6AA92F87E3C}" type="sibTrans" cxnId="{A939884B-5BF1-48C2-BA36-C91821D3472E}">
      <dgm:prSet/>
      <dgm:spPr/>
      <dgm:t>
        <a:bodyPr/>
        <a:lstStyle/>
        <a:p>
          <a:pPr rtl="1"/>
          <a:endParaRPr lang="ar-EG"/>
        </a:p>
      </dgm:t>
    </dgm:pt>
    <dgm:pt modelId="{B935339C-EA4D-43EB-BB4C-275B8ECB8660}" type="pres">
      <dgm:prSet presAssocID="{C8191834-1297-419F-A5BD-C4D708B297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AD7F8C04-44D3-4751-B307-B81EF2E2F945}" type="pres">
      <dgm:prSet presAssocID="{D33B4B7B-578E-490B-B894-4B6FFD2E63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DB5B6A1-1D40-4878-89EA-7F09BEC2C26F}" type="pres">
      <dgm:prSet presAssocID="{E24250BC-B654-46F2-9973-69BA52864154}" presName="sibTrans" presStyleCnt="0"/>
      <dgm:spPr/>
    </dgm:pt>
    <dgm:pt modelId="{2103DC33-E65E-4286-B634-09FC31514827}" type="pres">
      <dgm:prSet presAssocID="{BF0205AD-7CC1-4A29-82A4-5291793AE2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667E050-1B25-4BE7-803E-535C697C3893}" type="pres">
      <dgm:prSet presAssocID="{521DE9D8-9414-4F46-8213-D39B94CD4B6F}" presName="sibTrans" presStyleCnt="0"/>
      <dgm:spPr/>
    </dgm:pt>
    <dgm:pt modelId="{859A6167-B8E1-41BF-9401-995DAA742788}" type="pres">
      <dgm:prSet presAssocID="{8DAA960A-4309-452D-A7E0-749A07D861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4C81E76-78DF-48E8-99DD-9934B1EE25DC}" type="pres">
      <dgm:prSet presAssocID="{57362487-7D75-4D25-A5C4-F1F25E44A2E7}" presName="sibTrans" presStyleCnt="0"/>
      <dgm:spPr/>
    </dgm:pt>
    <dgm:pt modelId="{4E7B7E7D-1C05-4186-B704-7CE9490CF4CF}" type="pres">
      <dgm:prSet presAssocID="{42DB3372-E6EA-44B7-B807-ADD6F0C833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35F143C-0D34-4B62-9C47-737E5ED89E77}" type="pres">
      <dgm:prSet presAssocID="{7DB9AC2B-8A3D-4CC6-8F1F-746AB6FEFCE0}" presName="sibTrans" presStyleCnt="0"/>
      <dgm:spPr/>
    </dgm:pt>
    <dgm:pt modelId="{22F26E0A-F4BA-4DE3-B883-17A57D25CE3E}" type="pres">
      <dgm:prSet presAssocID="{FD9407DD-DF5C-4C0C-9F16-519FA8F1E1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EDFC500-5E49-4650-8588-210EADD9E341}" srcId="{C8191834-1297-419F-A5BD-C4D708B29782}" destId="{BF0205AD-7CC1-4A29-82A4-5291793AE21A}" srcOrd="1" destOrd="0" parTransId="{49FA7E08-6460-4E67-9F44-C7CB63ECAE52}" sibTransId="{521DE9D8-9414-4F46-8213-D39B94CD4B6F}"/>
    <dgm:cxn modelId="{8363FE06-3F1A-43ED-BB1C-6DC6506CC3E2}" type="presOf" srcId="{D33B4B7B-578E-490B-B894-4B6FFD2E6306}" destId="{AD7F8C04-44D3-4751-B307-B81EF2E2F945}" srcOrd="0" destOrd="0" presId="urn:microsoft.com/office/officeart/2005/8/layout/default"/>
    <dgm:cxn modelId="{A939884B-5BF1-48C2-BA36-C91821D3472E}" srcId="{C8191834-1297-419F-A5BD-C4D708B29782}" destId="{FD9407DD-DF5C-4C0C-9F16-519FA8F1E1DD}" srcOrd="4" destOrd="0" parTransId="{2C98E4CC-4CC1-4871-90A3-DB380A0409CF}" sibTransId="{BAB3445C-59DE-4A03-8112-A6AA92F87E3C}"/>
    <dgm:cxn modelId="{A7511EBA-B7EA-4B7D-9F22-1DDC08609D97}" type="presOf" srcId="{FD9407DD-DF5C-4C0C-9F16-519FA8F1E1DD}" destId="{22F26E0A-F4BA-4DE3-B883-17A57D25CE3E}" srcOrd="0" destOrd="0" presId="urn:microsoft.com/office/officeart/2005/8/layout/default"/>
    <dgm:cxn modelId="{1240B12F-2A4C-4EFB-B765-E814D176DCA3}" type="presOf" srcId="{C8191834-1297-419F-A5BD-C4D708B29782}" destId="{B935339C-EA4D-43EB-BB4C-275B8ECB8660}" srcOrd="0" destOrd="0" presId="urn:microsoft.com/office/officeart/2005/8/layout/default"/>
    <dgm:cxn modelId="{178F66E0-3BE2-4FD8-A249-CCFE1804E2EA}" srcId="{C8191834-1297-419F-A5BD-C4D708B29782}" destId="{42DB3372-E6EA-44B7-B807-ADD6F0C8333E}" srcOrd="3" destOrd="0" parTransId="{13337D32-A30A-4EF8-93E7-FDE08474ADEA}" sibTransId="{7DB9AC2B-8A3D-4CC6-8F1F-746AB6FEFCE0}"/>
    <dgm:cxn modelId="{BA4990AF-0AF5-4F89-B9C6-BFBA07BADB36}" type="presOf" srcId="{8DAA960A-4309-452D-A7E0-749A07D86146}" destId="{859A6167-B8E1-41BF-9401-995DAA742788}" srcOrd="0" destOrd="0" presId="urn:microsoft.com/office/officeart/2005/8/layout/default"/>
    <dgm:cxn modelId="{4566F136-4766-426B-B13C-508A7717E45B}" type="presOf" srcId="{42DB3372-E6EA-44B7-B807-ADD6F0C8333E}" destId="{4E7B7E7D-1C05-4186-B704-7CE9490CF4CF}" srcOrd="0" destOrd="0" presId="urn:microsoft.com/office/officeart/2005/8/layout/default"/>
    <dgm:cxn modelId="{4A58F040-1799-4EE6-B154-00EACFAD21A5}" srcId="{C8191834-1297-419F-A5BD-C4D708B29782}" destId="{D33B4B7B-578E-490B-B894-4B6FFD2E6306}" srcOrd="0" destOrd="0" parTransId="{153EF553-BE1F-47B5-9B85-380D2CED8937}" sibTransId="{E24250BC-B654-46F2-9973-69BA52864154}"/>
    <dgm:cxn modelId="{DDC7635A-E06F-41F9-A553-AEA761C80ACA}" type="presOf" srcId="{BF0205AD-7CC1-4A29-82A4-5291793AE21A}" destId="{2103DC33-E65E-4286-B634-09FC31514827}" srcOrd="0" destOrd="0" presId="urn:microsoft.com/office/officeart/2005/8/layout/default"/>
    <dgm:cxn modelId="{D57460E3-B549-4EC9-B148-CCCF3E75B8A2}" srcId="{C8191834-1297-419F-A5BD-C4D708B29782}" destId="{8DAA960A-4309-452D-A7E0-749A07D86146}" srcOrd="2" destOrd="0" parTransId="{B090475B-FBEF-4019-9860-5049CBC303D3}" sibTransId="{57362487-7D75-4D25-A5C4-F1F25E44A2E7}"/>
    <dgm:cxn modelId="{FB96AC3D-D612-49A2-A6C9-7DBBF238FCE1}" type="presParOf" srcId="{B935339C-EA4D-43EB-BB4C-275B8ECB8660}" destId="{AD7F8C04-44D3-4751-B307-B81EF2E2F945}" srcOrd="0" destOrd="0" presId="urn:microsoft.com/office/officeart/2005/8/layout/default"/>
    <dgm:cxn modelId="{85770DA3-A82F-4164-B013-D1DD32BAB3CD}" type="presParOf" srcId="{B935339C-EA4D-43EB-BB4C-275B8ECB8660}" destId="{6DB5B6A1-1D40-4878-89EA-7F09BEC2C26F}" srcOrd="1" destOrd="0" presId="urn:microsoft.com/office/officeart/2005/8/layout/default"/>
    <dgm:cxn modelId="{B26B0859-569F-4653-95DB-743861BBDD11}" type="presParOf" srcId="{B935339C-EA4D-43EB-BB4C-275B8ECB8660}" destId="{2103DC33-E65E-4286-B634-09FC31514827}" srcOrd="2" destOrd="0" presId="urn:microsoft.com/office/officeart/2005/8/layout/default"/>
    <dgm:cxn modelId="{DEB1049C-248B-42F2-ACF2-74592496F7AC}" type="presParOf" srcId="{B935339C-EA4D-43EB-BB4C-275B8ECB8660}" destId="{F667E050-1B25-4BE7-803E-535C697C3893}" srcOrd="3" destOrd="0" presId="urn:microsoft.com/office/officeart/2005/8/layout/default"/>
    <dgm:cxn modelId="{D8C72C52-920B-4B43-BBF7-FDBB6B3B8744}" type="presParOf" srcId="{B935339C-EA4D-43EB-BB4C-275B8ECB8660}" destId="{859A6167-B8E1-41BF-9401-995DAA742788}" srcOrd="4" destOrd="0" presId="urn:microsoft.com/office/officeart/2005/8/layout/default"/>
    <dgm:cxn modelId="{BFD1FF2F-BF2E-4285-8BBC-F20E2522602E}" type="presParOf" srcId="{B935339C-EA4D-43EB-BB4C-275B8ECB8660}" destId="{C4C81E76-78DF-48E8-99DD-9934B1EE25DC}" srcOrd="5" destOrd="0" presId="urn:microsoft.com/office/officeart/2005/8/layout/default"/>
    <dgm:cxn modelId="{923CE656-1471-4F1D-8495-D228AB30D229}" type="presParOf" srcId="{B935339C-EA4D-43EB-BB4C-275B8ECB8660}" destId="{4E7B7E7D-1C05-4186-B704-7CE9490CF4CF}" srcOrd="6" destOrd="0" presId="urn:microsoft.com/office/officeart/2005/8/layout/default"/>
    <dgm:cxn modelId="{AB12FAE8-198D-4B04-BE85-E13C5B4D6A68}" type="presParOf" srcId="{B935339C-EA4D-43EB-BB4C-275B8ECB8660}" destId="{335F143C-0D34-4B62-9C47-737E5ED89E77}" srcOrd="7" destOrd="0" presId="urn:microsoft.com/office/officeart/2005/8/layout/default"/>
    <dgm:cxn modelId="{CEC25BE0-F5B9-433A-8EB5-9B8257F79443}" type="presParOf" srcId="{B935339C-EA4D-43EB-BB4C-275B8ECB8660}" destId="{22F26E0A-F4BA-4DE3-B883-17A57D25CE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7B11-94B0-4FCB-816F-5787F39F2430}">
      <dsp:nvSpPr>
        <dsp:cNvPr id="0" name=""/>
        <dsp:cNvSpPr/>
      </dsp:nvSpPr>
      <dsp:spPr>
        <a:xfrm>
          <a:off x="1447792" y="2590806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dirty="0" smtClean="0"/>
            <a:t>المفهوم الحديث واثاره</a:t>
          </a:r>
          <a:endParaRPr lang="ar-EG" sz="3500" kern="1200" dirty="0"/>
        </a:p>
      </dsp:txBody>
      <dsp:txXfrm>
        <a:off x="1447792" y="2590806"/>
        <a:ext cx="2571749" cy="1543050"/>
      </dsp:txXfrm>
    </dsp:sp>
    <dsp:sp modelId="{840C711D-9CD8-4182-8D87-89799972DC86}">
      <dsp:nvSpPr>
        <dsp:cNvPr id="0" name=""/>
        <dsp:cNvSpPr/>
      </dsp:nvSpPr>
      <dsp:spPr>
        <a:xfrm>
          <a:off x="1447792" y="60960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dirty="0" smtClean="0"/>
            <a:t>المفهوم التقليدى واثاره</a:t>
          </a:r>
          <a:endParaRPr lang="ar-EG" sz="3500" kern="1200" dirty="0"/>
        </a:p>
      </dsp:txBody>
      <dsp:txXfrm>
        <a:off x="1447792" y="609607"/>
        <a:ext cx="2571749" cy="1543050"/>
      </dsp:txXfrm>
    </dsp:sp>
    <dsp:sp modelId="{FA037818-964B-4AE3-918C-479F7B4D7230}">
      <dsp:nvSpPr>
        <dsp:cNvPr id="0" name=""/>
        <dsp:cNvSpPr/>
      </dsp:nvSpPr>
      <dsp:spPr>
        <a:xfrm>
          <a:off x="5657849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dirty="0" smtClean="0"/>
            <a:t>التطور التاريخى لمفهوم المنهج</a:t>
          </a:r>
          <a:endParaRPr lang="ar-EG" sz="3500" kern="1200" dirty="0"/>
        </a:p>
      </dsp:txBody>
      <dsp:txXfrm>
        <a:off x="5657849" y="682624"/>
        <a:ext cx="2571749" cy="1543050"/>
      </dsp:txXfrm>
    </dsp:sp>
    <dsp:sp modelId="{15BC80DB-B1D9-4464-8AFD-9B8A67A5B3B8}">
      <dsp:nvSpPr>
        <dsp:cNvPr id="0" name=""/>
        <dsp:cNvSpPr/>
      </dsp:nvSpPr>
      <dsp:spPr>
        <a:xfrm>
          <a:off x="5638793" y="68579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dirty="0" smtClean="0"/>
            <a:t>انواع المناهج</a:t>
          </a:r>
          <a:endParaRPr lang="ar-EG" sz="3500" kern="1200" dirty="0"/>
        </a:p>
      </dsp:txBody>
      <dsp:txXfrm>
        <a:off x="5638793" y="685798"/>
        <a:ext cx="2571749" cy="1543050"/>
      </dsp:txXfrm>
    </dsp:sp>
    <dsp:sp modelId="{3B760453-29FD-4032-A947-EA7631D2D62F}">
      <dsp:nvSpPr>
        <dsp:cNvPr id="0" name=""/>
        <dsp:cNvSpPr/>
      </dsp:nvSpPr>
      <dsp:spPr>
        <a:xfrm>
          <a:off x="5562592" y="2590801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dirty="0" smtClean="0"/>
            <a:t>الفرق بين الخطة والمنهج</a:t>
          </a:r>
          <a:endParaRPr lang="ar-EG" sz="3500" kern="1200" dirty="0"/>
        </a:p>
      </dsp:txBody>
      <dsp:txXfrm>
        <a:off x="5562592" y="2590801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83971-EC06-4FB9-B61F-6999C815E6C4}">
      <dsp:nvSpPr>
        <dsp:cNvPr id="0" name=""/>
        <dsp:cNvSpPr/>
      </dsp:nvSpPr>
      <dsp:spPr>
        <a:xfrm>
          <a:off x="0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المنفذ</a:t>
          </a:r>
          <a:endParaRPr lang="ar-EG" sz="4500" kern="1200" dirty="0"/>
        </a:p>
      </dsp:txBody>
      <dsp:txXfrm>
        <a:off x="0" y="682624"/>
        <a:ext cx="2571749" cy="1543050"/>
      </dsp:txXfrm>
    </dsp:sp>
    <dsp:sp modelId="{1D9BB656-6FD1-42B6-9867-4E72A8E8A6E7}">
      <dsp:nvSpPr>
        <dsp:cNvPr id="0" name=""/>
        <dsp:cNvSpPr/>
      </dsp:nvSpPr>
      <dsp:spPr>
        <a:xfrm>
          <a:off x="2828925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المكتوب</a:t>
          </a:r>
          <a:endParaRPr lang="ar-EG" sz="4500" kern="1200" dirty="0"/>
        </a:p>
      </dsp:txBody>
      <dsp:txXfrm>
        <a:off x="2828925" y="682624"/>
        <a:ext cx="2571749" cy="1543050"/>
      </dsp:txXfrm>
    </dsp:sp>
    <dsp:sp modelId="{F288DEAA-6202-49B7-9C9B-D7DBA6F5136E}">
      <dsp:nvSpPr>
        <dsp:cNvPr id="0" name=""/>
        <dsp:cNvSpPr/>
      </dsp:nvSpPr>
      <dsp:spPr>
        <a:xfrm>
          <a:off x="5657849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المأمول</a:t>
          </a:r>
          <a:endParaRPr lang="ar-EG" sz="4500" kern="1200" dirty="0"/>
        </a:p>
      </dsp:txBody>
      <dsp:txXfrm>
        <a:off x="5657849" y="682624"/>
        <a:ext cx="2571749" cy="1543050"/>
      </dsp:txXfrm>
    </dsp:sp>
    <dsp:sp modelId="{059AB39D-F808-4660-8171-C9C9E7774EDF}">
      <dsp:nvSpPr>
        <dsp:cNvPr id="0" name=""/>
        <dsp:cNvSpPr/>
      </dsp:nvSpPr>
      <dsp:spPr>
        <a:xfrm>
          <a:off x="1414462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الذى يقيسه الامتحان</a:t>
          </a:r>
          <a:endParaRPr lang="ar-EG" sz="4500" kern="1200" dirty="0"/>
        </a:p>
      </dsp:txBody>
      <dsp:txXfrm>
        <a:off x="1414462" y="2482850"/>
        <a:ext cx="2571749" cy="1543050"/>
      </dsp:txXfrm>
    </dsp:sp>
    <dsp:sp modelId="{2504021D-F222-43E1-B034-B43C2498D97E}">
      <dsp:nvSpPr>
        <dsp:cNvPr id="0" name=""/>
        <dsp:cNvSpPr/>
      </dsp:nvSpPr>
      <dsp:spPr>
        <a:xfrm>
          <a:off x="4243387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الذى يتعلمه الطالب</a:t>
          </a:r>
          <a:endParaRPr lang="ar-EG" sz="4500" kern="1200" dirty="0"/>
        </a:p>
      </dsp:txBody>
      <dsp:txXfrm>
        <a:off x="4243387" y="2482850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8C04-44D3-4751-B307-B81EF2E2F945}">
      <dsp:nvSpPr>
        <dsp:cNvPr id="0" name=""/>
        <dsp:cNvSpPr/>
      </dsp:nvSpPr>
      <dsp:spPr>
        <a:xfrm>
          <a:off x="0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المدرسة </a:t>
          </a:r>
          <a:endParaRPr lang="ar-EG" sz="4500" kern="1200" dirty="0"/>
        </a:p>
      </dsp:txBody>
      <dsp:txXfrm>
        <a:off x="0" y="682624"/>
        <a:ext cx="2571749" cy="1543050"/>
      </dsp:txXfrm>
    </dsp:sp>
    <dsp:sp modelId="{2103DC33-E65E-4286-B634-09FC31514827}">
      <dsp:nvSpPr>
        <dsp:cNvPr id="0" name=""/>
        <dsp:cNvSpPr/>
      </dsp:nvSpPr>
      <dsp:spPr>
        <a:xfrm>
          <a:off x="2828925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المعلم</a:t>
          </a:r>
          <a:endParaRPr lang="ar-EG" sz="4500" kern="1200" dirty="0"/>
        </a:p>
      </dsp:txBody>
      <dsp:txXfrm>
        <a:off x="2828925" y="682624"/>
        <a:ext cx="2571749" cy="1543050"/>
      </dsp:txXfrm>
    </dsp:sp>
    <dsp:sp modelId="{859A6167-B8E1-41BF-9401-995DAA742788}">
      <dsp:nvSpPr>
        <dsp:cNvPr id="0" name=""/>
        <dsp:cNvSpPr/>
      </dsp:nvSpPr>
      <dsp:spPr>
        <a:xfrm>
          <a:off x="5657849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التلاميذ</a:t>
          </a:r>
          <a:endParaRPr lang="ar-EG" sz="4500" kern="1200" dirty="0"/>
        </a:p>
      </dsp:txBody>
      <dsp:txXfrm>
        <a:off x="5657849" y="682624"/>
        <a:ext cx="2571749" cy="1543050"/>
      </dsp:txXfrm>
    </dsp:sp>
    <dsp:sp modelId="{4E7B7E7D-1C05-4186-B704-7CE9490CF4CF}">
      <dsp:nvSpPr>
        <dsp:cNvPr id="0" name=""/>
        <dsp:cNvSpPr/>
      </dsp:nvSpPr>
      <dsp:spPr>
        <a:xfrm>
          <a:off x="1414462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المادة الدراسية</a:t>
          </a:r>
          <a:endParaRPr lang="ar-EG" sz="4500" kern="1200" dirty="0"/>
        </a:p>
      </dsp:txBody>
      <dsp:txXfrm>
        <a:off x="1414462" y="2482850"/>
        <a:ext cx="2571749" cy="1543050"/>
      </dsp:txXfrm>
    </dsp:sp>
    <dsp:sp modelId="{22F26E0A-F4BA-4DE3-B883-17A57D25CE3E}">
      <dsp:nvSpPr>
        <dsp:cNvPr id="0" name=""/>
        <dsp:cNvSpPr/>
      </dsp:nvSpPr>
      <dsp:spPr>
        <a:xfrm>
          <a:off x="4243387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البيئة المحلية </a:t>
          </a:r>
          <a:endParaRPr lang="ar-EG" sz="4500" kern="1200" dirty="0"/>
        </a:p>
      </dsp:txBody>
      <dsp:txXfrm>
        <a:off x="4243387" y="2482850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8C04-44D3-4751-B307-B81EF2E2F945}">
      <dsp:nvSpPr>
        <dsp:cNvPr id="0" name=""/>
        <dsp:cNvSpPr/>
      </dsp:nvSpPr>
      <dsp:spPr>
        <a:xfrm>
          <a:off x="0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المدرسة </a:t>
          </a:r>
          <a:endParaRPr lang="ar-EG" sz="4500" kern="1200" dirty="0"/>
        </a:p>
      </dsp:txBody>
      <dsp:txXfrm>
        <a:off x="0" y="682624"/>
        <a:ext cx="2571749" cy="1543050"/>
      </dsp:txXfrm>
    </dsp:sp>
    <dsp:sp modelId="{2103DC33-E65E-4286-B634-09FC31514827}">
      <dsp:nvSpPr>
        <dsp:cNvPr id="0" name=""/>
        <dsp:cNvSpPr/>
      </dsp:nvSpPr>
      <dsp:spPr>
        <a:xfrm>
          <a:off x="2828925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المعلم</a:t>
          </a:r>
          <a:endParaRPr lang="ar-EG" sz="4500" kern="1200" dirty="0"/>
        </a:p>
      </dsp:txBody>
      <dsp:txXfrm>
        <a:off x="2828925" y="682624"/>
        <a:ext cx="2571749" cy="1543050"/>
      </dsp:txXfrm>
    </dsp:sp>
    <dsp:sp modelId="{859A6167-B8E1-41BF-9401-995DAA742788}">
      <dsp:nvSpPr>
        <dsp:cNvPr id="0" name=""/>
        <dsp:cNvSpPr/>
      </dsp:nvSpPr>
      <dsp:spPr>
        <a:xfrm>
          <a:off x="5657849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التلاميذ</a:t>
          </a:r>
          <a:endParaRPr lang="ar-EG" sz="4500" kern="1200" dirty="0"/>
        </a:p>
      </dsp:txBody>
      <dsp:txXfrm>
        <a:off x="5657849" y="682624"/>
        <a:ext cx="2571749" cy="1543050"/>
      </dsp:txXfrm>
    </dsp:sp>
    <dsp:sp modelId="{4E7B7E7D-1C05-4186-B704-7CE9490CF4CF}">
      <dsp:nvSpPr>
        <dsp:cNvPr id="0" name=""/>
        <dsp:cNvSpPr/>
      </dsp:nvSpPr>
      <dsp:spPr>
        <a:xfrm>
          <a:off x="1414462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المادة الدراسية</a:t>
          </a:r>
          <a:endParaRPr lang="ar-EG" sz="4500" kern="1200" dirty="0"/>
        </a:p>
      </dsp:txBody>
      <dsp:txXfrm>
        <a:off x="1414462" y="2482850"/>
        <a:ext cx="2571749" cy="1543050"/>
      </dsp:txXfrm>
    </dsp:sp>
    <dsp:sp modelId="{22F26E0A-F4BA-4DE3-B883-17A57D25CE3E}">
      <dsp:nvSpPr>
        <dsp:cNvPr id="0" name=""/>
        <dsp:cNvSpPr/>
      </dsp:nvSpPr>
      <dsp:spPr>
        <a:xfrm>
          <a:off x="4243387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500" kern="1200" dirty="0" smtClean="0"/>
            <a:t>البيئة المحلية </a:t>
          </a:r>
          <a:endParaRPr lang="ar-EG" sz="4500" kern="1200" dirty="0"/>
        </a:p>
      </dsp:txBody>
      <dsp:txXfrm>
        <a:off x="4243387" y="2482850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2748D49-9926-4A6F-ADC4-AEE35279EA5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prstClr val="white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F6FC6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AF24-723A-48D4-9843-084C2B6EC38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0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A6E17-758C-4C98-AF56-418D4C4DE0E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7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FE885-03B0-4533-BB35-215F9FCECAE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4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F3A3F-8E4B-4662-AEA2-5D2524C11EF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9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F3A2-7479-43DD-B762-408570EBEF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65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8E9D-4659-42B8-BEB8-13F8824795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1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3B0F-8D53-40C2-BD91-E1502862481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4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7590F-BCE8-4238-AD87-2F8F2844024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19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6B373-75DA-4F61-94C3-EB43BA018C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9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AE67F-6CFF-4827-BEE1-2A17C95A30C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21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ar-SA" smtClean="0"/>
              <a:t>انقر فوق الرمز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B57EFDE-9993-408B-B5D8-69A08FF0B2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92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2748D49-9926-4A6F-ADC4-AEE35279EA5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prstClr val="white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F6FC6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23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AF24-723A-48D4-9843-084C2B6EC38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0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A6E17-758C-4C98-AF56-418D4C4DE0E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9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FE885-03B0-4533-BB35-215F9FCECAE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00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F3A3F-8E4B-4662-AEA2-5D2524C11EF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0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F3A2-7479-43DD-B762-408570EBEF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8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8E9D-4659-42B8-BEB8-13F8824795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0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3B0F-8D53-40C2-BD91-E1502862481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42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7590F-BCE8-4238-AD87-2F8F2844024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07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6B373-75DA-4F61-94C3-EB43BA018C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31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AE67F-6CFF-4827-BEE1-2A17C95A30C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02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ar-SA" smtClean="0"/>
              <a:t>انقر فوق الرمز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B57EFDE-9993-408B-B5D8-69A08FF0B2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45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2748D49-9926-4A6F-ADC4-AEE35279EA5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prstClr val="white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F6FC6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5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AF24-723A-48D4-9843-084C2B6EC38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1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A6E17-758C-4C98-AF56-418D4C4DE0E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6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FE885-03B0-4533-BB35-215F9FCECAE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6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F3A3F-8E4B-4662-AEA2-5D2524C11EF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13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F3A2-7479-43DD-B762-408570EBEF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23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8E9D-4659-42B8-BEB8-13F8824795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7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3B0F-8D53-40C2-BD91-E1502862481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34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7590F-BCE8-4238-AD87-2F8F2844024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14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6B373-75DA-4F61-94C3-EB43BA018C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23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AE67F-6CFF-4827-BEE1-2A17C95A30C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90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ar-SA" smtClean="0"/>
              <a:t>انقر فوق الرمز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B57EFDE-9993-408B-B5D8-69A08FF0B2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45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2748D49-9926-4A6F-ADC4-AEE35279EA5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prstClr val="white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F6FC6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73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AF24-723A-48D4-9843-084C2B6EC38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2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A6E17-758C-4C98-AF56-418D4C4DE0E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51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FE885-03B0-4533-BB35-215F9FCECAE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54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F3A3F-8E4B-4662-AEA2-5D2524C11EF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89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F3A2-7479-43DD-B762-408570EBEF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54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8E9D-4659-42B8-BEB8-13F8824795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01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3B0F-8D53-40C2-BD91-E1502862481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87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7590F-BCE8-4238-AD87-2F8F2844024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60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6B373-75DA-4F61-94C3-EB43BA018C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73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AE67F-6CFF-4827-BEE1-2A17C95A30C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55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ar-SA" smtClean="0"/>
              <a:t>انقر فوق الرمز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B57EFDE-9993-408B-B5D8-69A08FF0B2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6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2748D49-9926-4A6F-ADC4-AEE35279EA5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prstClr val="white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F6FC6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5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AF24-723A-48D4-9843-084C2B6EC38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71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A6E17-758C-4C98-AF56-418D4C4DE0E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128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FE885-03B0-4533-BB35-215F9FCECAE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628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F3A3F-8E4B-4662-AEA2-5D2524C11EF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75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F3A2-7479-43DD-B762-408570EBEF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44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8E9D-4659-42B8-BEB8-13F8824795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80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3B0F-8D53-40C2-BD91-E1502862481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57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7590F-BCE8-4238-AD87-2F8F2844024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6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6B373-75DA-4F61-94C3-EB43BA018C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9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AE67F-6CFF-4827-BEE1-2A17C95A30C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341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ar-SA" smtClean="0"/>
              <a:t>انقر فوق الرمز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B57EFDE-9993-408B-B5D8-69A08FF0B2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111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2748D49-9926-4A6F-ADC4-AEE35279EA5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prstClr val="white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F6FC6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02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AF24-723A-48D4-9843-084C2B6EC38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743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A6E17-758C-4C98-AF56-418D4C4DE0E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50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FE885-03B0-4533-BB35-215F9FCECAE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40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F3A3F-8E4B-4662-AEA2-5D2524C11EF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70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F3A2-7479-43DD-B762-408570EBEFB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628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8E9D-4659-42B8-BEB8-13F8824795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147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3B0F-8D53-40C2-BD91-E1502862481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7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7590F-BCE8-4238-AD87-2F8F2844024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008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6B373-75DA-4F61-94C3-EB43BA018C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996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AE67F-6CFF-4827-BEE1-2A17C95A30C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33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ar-SA" smtClean="0"/>
              <a:t>انقر فوق الرمز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B57EFDE-9993-408B-B5D8-69A08FF0B2B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2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vmlDrawing" Target="../drawings/vmlDrawing3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vmlDrawing" Target="../drawings/vmlDrawing4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vmlDrawing" Target="../drawings/vmlDrawing5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vmlDrawing" Target="../drawings/vmlDrawing6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Image" r:id="rId15" imgW="8698413" imgH="1104372" progId="">
                  <p:embed/>
                </p:oleObj>
              </mc:Choice>
              <mc:Fallback>
                <p:oleObj name="Image" r:id="rId15" imgW="8698413" imgH="11043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D13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DA037-7E9D-4411-B2AA-28BDE173E20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21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Image" r:id="rId15" imgW="8698413" imgH="1104372" progId="">
                  <p:embed/>
                </p:oleObj>
              </mc:Choice>
              <mc:Fallback>
                <p:oleObj name="Image" r:id="rId15" imgW="8698413" imgH="11043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D13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DA037-7E9D-4411-B2AA-28BDE173E20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877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Image" r:id="rId15" imgW="8698413" imgH="1104372" progId="">
                  <p:embed/>
                </p:oleObj>
              </mc:Choice>
              <mc:Fallback>
                <p:oleObj name="Image" r:id="rId15" imgW="8698413" imgH="11043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D13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DA037-7E9D-4411-B2AA-28BDE173E20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027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Image" r:id="rId15" imgW="8698413" imgH="1104372" progId="">
                  <p:embed/>
                </p:oleObj>
              </mc:Choice>
              <mc:Fallback>
                <p:oleObj name="Image" r:id="rId15" imgW="8698413" imgH="11043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D13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DA037-7E9D-4411-B2AA-28BDE173E20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371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Image" r:id="rId15" imgW="8698413" imgH="1104372" progId="">
                  <p:embed/>
                </p:oleObj>
              </mc:Choice>
              <mc:Fallback>
                <p:oleObj name="Image" r:id="rId15" imgW="8698413" imgH="11043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D13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DA037-7E9D-4411-B2AA-28BDE173E20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5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Image" r:id="rId15" imgW="8698413" imgH="1104372" progId="">
                  <p:embed/>
                </p:oleObj>
              </mc:Choice>
              <mc:Fallback>
                <p:oleObj name="Image" r:id="rId15" imgW="8698413" imgH="11043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D13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DA037-7E9D-4411-B2AA-28BDE173E20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39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>
                <a:solidFill>
                  <a:srgbClr val="FFFF00"/>
                </a:solidFill>
              </a:rPr>
              <a:t>مناهج التعليم الإبتدائى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ar-EG" sz="4800" dirty="0" smtClean="0">
                <a:solidFill>
                  <a:srgbClr val="FFFF00"/>
                </a:solidFill>
              </a:rPr>
              <a:t>اعداد </a:t>
            </a:r>
          </a:p>
          <a:p>
            <a:pPr marL="137160" indent="0" algn="ctr">
              <a:buNone/>
            </a:pPr>
            <a:r>
              <a:rPr lang="ar-EG" sz="4800" dirty="0" smtClean="0">
                <a:solidFill>
                  <a:srgbClr val="FFFF00"/>
                </a:solidFill>
              </a:rPr>
              <a:t>د/ فايزة فاروق بسيونى</a:t>
            </a:r>
            <a:endParaRPr lang="ar-EG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8991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3600" dirty="0"/>
              <a:t>يتبين لنا من </a:t>
            </a:r>
            <a:r>
              <a:rPr lang="ar-EG" sz="3600" dirty="0" smtClean="0"/>
              <a:t>هذا </a:t>
            </a:r>
            <a:r>
              <a:rPr lang="ar-EG" sz="3600" dirty="0"/>
              <a:t>العرض أن المنهج بمفهومه التقليدي </a:t>
            </a:r>
            <a:r>
              <a:rPr lang="ar-EG" sz="3600" dirty="0" smtClean="0"/>
              <a:t>ركز </a:t>
            </a:r>
            <a:r>
              <a:rPr lang="ar-EG" sz="3600" dirty="0"/>
              <a:t>جل</a:t>
            </a:r>
          </a:p>
          <a:p>
            <a:pPr algn="r"/>
            <a:r>
              <a:rPr lang="ar-EG" sz="3600" dirty="0"/>
              <a:t>اهتماماته على المعلومات في صورة </a:t>
            </a:r>
            <a:r>
              <a:rPr lang="ar-EG" sz="3600" dirty="0" smtClean="0"/>
              <a:t>مقررات دراسية</a:t>
            </a:r>
            <a:r>
              <a:rPr lang="ar-EG" sz="3600" dirty="0"/>
              <a:t>، </a:t>
            </a:r>
            <a:r>
              <a:rPr lang="en-US" sz="3600" dirty="0" smtClean="0"/>
              <a:t>:</a:t>
            </a:r>
            <a:r>
              <a:rPr lang="ar-EG" sz="3600" dirty="0" smtClean="0"/>
              <a:t>وتمثلت </a:t>
            </a:r>
            <a:r>
              <a:rPr lang="ar-EG" sz="5400" dirty="0" smtClean="0"/>
              <a:t>عيوبه</a:t>
            </a:r>
            <a:r>
              <a:rPr lang="ar-EG" sz="3600" dirty="0" smtClean="0"/>
              <a:t> فيما يلي</a:t>
            </a:r>
            <a:endParaRPr lang="ar-EG" sz="3600" dirty="0"/>
          </a:p>
          <a:p>
            <a:pPr algn="r"/>
            <a:r>
              <a:rPr lang="ar-EG" sz="3600" dirty="0" smtClean="0"/>
              <a:t>1- التركيز </a:t>
            </a:r>
            <a:r>
              <a:rPr lang="ar-EG" sz="3600" dirty="0"/>
              <a:t>والاهتمام بالناحية العقلية في نمو </a:t>
            </a:r>
            <a:r>
              <a:rPr lang="ar-EG" sz="3600" dirty="0" smtClean="0"/>
              <a:t>التلاميذ</a:t>
            </a:r>
          </a:p>
          <a:p>
            <a:pPr algn="r"/>
            <a:r>
              <a:rPr lang="ar-EG" sz="3600" dirty="0" smtClean="0"/>
              <a:t>2-  </a:t>
            </a:r>
            <a:r>
              <a:rPr lang="ar-EG" sz="3600" dirty="0"/>
              <a:t>عدم ربط المواد </a:t>
            </a:r>
            <a:r>
              <a:rPr lang="ar-EG" sz="3600" dirty="0" smtClean="0"/>
              <a:t>الدراسية </a:t>
            </a:r>
            <a:r>
              <a:rPr lang="ar-EG" sz="3600" dirty="0"/>
              <a:t>بعضها ببعض.</a:t>
            </a:r>
          </a:p>
          <a:p>
            <a:pPr algn="r"/>
            <a:r>
              <a:rPr lang="ar-EG" sz="3600" dirty="0" smtClean="0"/>
              <a:t>3 -  </a:t>
            </a:r>
            <a:r>
              <a:rPr lang="ar-EG" sz="3600" dirty="0"/>
              <a:t>إنقاص دور المعلم من كونه مرشد وموجه للتلميذ إلى كونه ملقن </a:t>
            </a:r>
            <a:r>
              <a:rPr lang="ar-EG" sz="3600" dirty="0" smtClean="0"/>
              <a:t>للتلميذ لاجتياز الاختبارات</a:t>
            </a:r>
            <a:r>
              <a:rPr lang="ar-EG" sz="3600" dirty="0"/>
              <a:t>.</a:t>
            </a:r>
          </a:p>
          <a:p>
            <a:pPr algn="r"/>
            <a:r>
              <a:rPr lang="ar-EG" sz="3600" dirty="0" smtClean="0"/>
              <a:t>4 - </a:t>
            </a:r>
            <a:r>
              <a:rPr lang="ar-EG" sz="3600" dirty="0"/>
              <a:t>إهمال جميع جوانب نمو التلميذ غير الجانب العقلي مثل الجانب </a:t>
            </a:r>
            <a:r>
              <a:rPr lang="ar-EG" sz="3600" dirty="0" smtClean="0"/>
              <a:t>البدني والجانب </a:t>
            </a:r>
            <a:r>
              <a:rPr lang="ar-EG" sz="3600" dirty="0"/>
              <a:t>الروحي والجانب الاجتماعي والجانب </a:t>
            </a:r>
            <a:endParaRPr lang="en-US" sz="3600" dirty="0" smtClean="0"/>
          </a:p>
          <a:p>
            <a:pPr algn="r"/>
            <a:r>
              <a:rPr lang="ar-EG" sz="3600" dirty="0" smtClean="0"/>
              <a:t>الفني والجمال</a:t>
            </a:r>
          </a:p>
          <a:p>
            <a:pPr algn="r"/>
            <a:r>
              <a:rPr lang="ar-EG" sz="3600" dirty="0" smtClean="0"/>
              <a:t>5- اهمال العلاقة بين المدرسة والبيئة المحلية</a:t>
            </a: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25002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مفهوم المنهج الحديث</a:t>
            </a:r>
            <a:endParaRPr lang="ar-E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تعددت تعريفات المنهج الحديث ولكن اشملها</a:t>
            </a:r>
          </a:p>
          <a:p>
            <a:r>
              <a:rPr lang="ar-EG" sz="4800" dirty="0"/>
              <a:t>جماع </a:t>
            </a:r>
            <a:r>
              <a:rPr lang="ar-EG" sz="4800" dirty="0" smtClean="0"/>
              <a:t>الخبرات </a:t>
            </a:r>
            <a:r>
              <a:rPr lang="ar-EG" sz="4800" dirty="0"/>
              <a:t>التي تهيأ للمتعلم والتي تستهدف مساعدته على </a:t>
            </a:r>
            <a:r>
              <a:rPr lang="ar-EG" sz="4800" dirty="0" smtClean="0"/>
              <a:t>النمو الشامل </a:t>
            </a:r>
            <a:r>
              <a:rPr lang="ar-EG" sz="4800" dirty="0"/>
              <a:t>المتكامل لكي يكون أكثر قدرة على التكيف مع ذاته ومع الآخرين</a:t>
            </a:r>
          </a:p>
        </p:txBody>
      </p:sp>
    </p:spTree>
    <p:extLst>
      <p:ext uri="{BB962C8B-B14F-4D97-AF65-F5344CB8AC3E}">
        <p14:creationId xmlns:p14="http://schemas.microsoft.com/office/powerpoint/2010/main" val="20077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dirty="0" smtClean="0">
                <a:solidFill>
                  <a:srgbClr val="FF0000"/>
                </a:solidFill>
              </a:rPr>
              <a:t>آثار المفهوم الحديث للمنهج فى :</a:t>
            </a:r>
            <a:endParaRPr lang="ar-EG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63298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8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مزايا التعريف الحديث</a:t>
            </a:r>
            <a:endParaRPr lang="ar-E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EG" sz="3200" dirty="0" smtClean="0"/>
              <a:t>1- المنهج </a:t>
            </a:r>
            <a:r>
              <a:rPr lang="ar-EG" sz="3200" dirty="0"/>
              <a:t>يوجد في </a:t>
            </a:r>
            <a:r>
              <a:rPr lang="ar-EG" sz="3200" dirty="0" smtClean="0"/>
              <a:t>خبرات </a:t>
            </a:r>
            <a:r>
              <a:rPr lang="ar-EG" sz="3200" dirty="0"/>
              <a:t>التلاميذ ولا يوجد في الكتب </a:t>
            </a:r>
            <a:r>
              <a:rPr lang="ar-EG" sz="3200" dirty="0" smtClean="0"/>
              <a:t>وكراسات الدراسة </a:t>
            </a:r>
            <a:r>
              <a:rPr lang="ar-EG" sz="3200" dirty="0"/>
              <a:t>أو </a:t>
            </a:r>
            <a:r>
              <a:rPr lang="ar-EG" sz="3200" dirty="0" smtClean="0"/>
              <a:t>الخطط والأغراض </a:t>
            </a:r>
            <a:r>
              <a:rPr lang="ar-EG" sz="3200" dirty="0"/>
              <a:t>الخاصة للمعلمين.</a:t>
            </a:r>
          </a:p>
          <a:p>
            <a:r>
              <a:rPr lang="ar-EG" sz="3200" dirty="0" smtClean="0"/>
              <a:t>2- يشمل </a:t>
            </a:r>
            <a:r>
              <a:rPr lang="ar-EG" sz="3200" dirty="0"/>
              <a:t>المنهج أكثر من المحتوى المطلوب تعلمه، فاختيار المحتوى الدقيق </a:t>
            </a:r>
            <a:r>
              <a:rPr lang="ar-EG" sz="3200" dirty="0" smtClean="0"/>
              <a:t>والمفيد </a:t>
            </a:r>
            <a:r>
              <a:rPr lang="ar-EG" sz="3200" dirty="0"/>
              <a:t>مسئولية </a:t>
            </a:r>
            <a:r>
              <a:rPr lang="ar-EG" sz="3200" dirty="0" smtClean="0"/>
              <a:t>المدرس،</a:t>
            </a:r>
          </a:p>
          <a:p>
            <a:r>
              <a:rPr lang="ar-EG" sz="3200" dirty="0" smtClean="0"/>
              <a:t> والمحتوى </a:t>
            </a:r>
            <a:r>
              <a:rPr lang="ar-EG" sz="3200" dirty="0"/>
              <a:t>لا </a:t>
            </a:r>
            <a:r>
              <a:rPr lang="ar-EG" sz="3200" dirty="0" smtClean="0"/>
              <a:t>يكون المنهج </a:t>
            </a:r>
            <a:r>
              <a:rPr lang="ar-EG" sz="3200" dirty="0"/>
              <a:t>إلا إذا كان جزءاً من خبرة التلميذ. </a:t>
            </a:r>
            <a:endParaRPr lang="ar-EG" sz="3200" dirty="0" smtClean="0"/>
          </a:p>
          <a:p>
            <a:r>
              <a:rPr lang="ar-EG" sz="3200" smtClean="0"/>
              <a:t>وكمية </a:t>
            </a:r>
            <a:r>
              <a:rPr lang="ar-EG" sz="3200" dirty="0"/>
              <a:t>المحتوى </a:t>
            </a:r>
            <a:r>
              <a:rPr lang="ar-EG" sz="3200" dirty="0" smtClean="0"/>
              <a:t>تلائم الفروق الفردية بين </a:t>
            </a:r>
            <a:r>
              <a:rPr lang="ar-EG" sz="3200" smtClean="0"/>
              <a:t>المتعلمين </a:t>
            </a:r>
          </a:p>
          <a:p>
            <a:r>
              <a:rPr lang="ar-EG" sz="3200" smtClean="0"/>
              <a:t>والعلاقات </a:t>
            </a:r>
            <a:r>
              <a:rPr lang="ar-EG" sz="3200" dirty="0"/>
              <a:t>الإنسانية في الفصل، وطريقة التدريس، وطرق </a:t>
            </a:r>
            <a:r>
              <a:rPr lang="ar-EG" sz="3200" dirty="0" smtClean="0"/>
              <a:t>التقويم المستخدمة</a:t>
            </a:r>
            <a:r>
              <a:rPr lang="ar-EG" sz="3200" dirty="0"/>
              <a:t>، فهي جميعاً جزء رئيسي من المنهج الواجب تعلمه</a:t>
            </a:r>
          </a:p>
          <a:p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41356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مزايا التعريف الحديث</a:t>
            </a:r>
            <a:endParaRPr lang="ar-E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EG" sz="3200" b="1" dirty="0" smtClean="0"/>
              <a:t>3- المنهج </a:t>
            </a:r>
            <a:r>
              <a:rPr lang="ar-EG" sz="3200" b="1" dirty="0"/>
              <a:t>المدرسي هو مشروع للحياة القائمة على التوجيه بدلاً من أن يكون واسعاً </a:t>
            </a:r>
            <a:r>
              <a:rPr lang="ar-EG" sz="3200" b="1" dirty="0" smtClean="0"/>
              <a:t>كالحياة </a:t>
            </a:r>
            <a:r>
              <a:rPr lang="ar-EG" sz="3200" b="1" dirty="0"/>
              <a:t>نفسها، فالمنهج المدرسي يمثل بيئة خاصة منظمة لغرض معين.</a:t>
            </a:r>
          </a:p>
          <a:p>
            <a:r>
              <a:rPr lang="ar-EG" sz="3200" b="1" dirty="0" smtClean="0"/>
              <a:t>4- </a:t>
            </a:r>
            <a:r>
              <a:rPr lang="ar-EG" sz="3200" b="1" dirty="0"/>
              <a:t>المنهج هو بيئة تعليمية متخصصة ومنظمة بطريقة متعمدة لتوجيه اهتمامات </a:t>
            </a:r>
            <a:r>
              <a:rPr lang="ar-EG" sz="3200" b="1" dirty="0" smtClean="0"/>
              <a:t>وقدرات </a:t>
            </a:r>
            <a:r>
              <a:rPr lang="ar-EG" sz="3200" b="1" dirty="0"/>
              <a:t>الأطفال نحو مشاركة فعالة في حياة المجموعة والأمة</a:t>
            </a:r>
            <a:r>
              <a:rPr lang="ar-EG" sz="3200" b="1" dirty="0" smtClean="0"/>
              <a:t>،.</a:t>
            </a:r>
            <a:endParaRPr lang="ar-EG" sz="3200" b="1" dirty="0"/>
          </a:p>
          <a:p>
            <a:r>
              <a:rPr lang="ar-EG" sz="3200" b="1" dirty="0"/>
              <a:t>5 </a:t>
            </a:r>
            <a:r>
              <a:rPr lang="ar-EG" sz="3200" b="1" dirty="0" smtClean="0"/>
              <a:t>- والمشكلة </a:t>
            </a:r>
            <a:r>
              <a:rPr lang="ar-EG" sz="3200" b="1" dirty="0"/>
              <a:t>التي ينصب عليها اهتمام المشتغل في مجال المنهج ليست مجرد </a:t>
            </a:r>
            <a:r>
              <a:rPr lang="ar-EG" sz="3200" b="1" dirty="0" smtClean="0"/>
              <a:t>-تحديد </a:t>
            </a:r>
            <a:r>
              <a:rPr lang="ar-EG" sz="3200" b="1" dirty="0"/>
              <a:t>الموضوعات الواجب تعلمها أو تحسين الفصل وزيادة المعرفة </a:t>
            </a:r>
            <a:r>
              <a:rPr lang="ar-EG" sz="3200" b="1" dirty="0" smtClean="0"/>
              <a:t>ولكنها مشكلة </a:t>
            </a:r>
            <a:r>
              <a:rPr lang="ar-EG" sz="3200" b="1" dirty="0"/>
              <a:t>تحسين الفرد وحياة </a:t>
            </a:r>
            <a:r>
              <a:rPr lang="ar-EG" sz="3200" b="1" dirty="0" smtClean="0"/>
              <a:t>الجماعة</a:t>
            </a:r>
          </a:p>
          <a:p>
            <a:pPr marL="137160" indent="0">
              <a:buNone/>
            </a:pPr>
            <a:endParaRPr lang="ar-EG" sz="3200" b="1" dirty="0" smtClean="0"/>
          </a:p>
          <a:p>
            <a:r>
              <a:rPr lang="ar-EG" sz="3200" b="1" dirty="0" smtClean="0"/>
              <a:t>6- النظرة </a:t>
            </a:r>
            <a:r>
              <a:rPr lang="ar-EG" sz="3200" b="1" dirty="0"/>
              <a:t>المتكاملة لكل من الفرد والمجتمع </a:t>
            </a:r>
            <a:r>
              <a:rPr lang="ar-EG" sz="3200" b="1" dirty="0" smtClean="0"/>
              <a:t>معاً، فالتربية </a:t>
            </a:r>
            <a:r>
              <a:rPr lang="ar-EG" sz="3200" b="1" dirty="0"/>
              <a:t>لم تعد قاصرة على الإعداد للحياة فقط، ولكنها هي الحياة </a:t>
            </a:r>
            <a:r>
              <a:rPr lang="ar-EG" sz="3200" b="1" dirty="0" smtClean="0"/>
              <a:t>بكامل ابعادها </a:t>
            </a:r>
            <a:r>
              <a:rPr lang="ar-EG" sz="3200" b="1" dirty="0"/>
              <a:t>والماضي </a:t>
            </a:r>
            <a:r>
              <a:rPr lang="ar-EG" sz="3200" b="1" dirty="0" smtClean="0"/>
              <a:t>بخبراته </a:t>
            </a:r>
            <a:r>
              <a:rPr lang="ar-EG" sz="3200" b="1" dirty="0"/>
              <a:t>والحاضر بمشكلاته والمستقبل بتوقعاته</a:t>
            </a:r>
          </a:p>
          <a:p>
            <a:endParaRPr lang="ar-EG" sz="3200" b="1" dirty="0" smtClean="0"/>
          </a:p>
          <a:p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42271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58200" cy="533400"/>
          </a:xfrm>
        </p:spPr>
        <p:txBody>
          <a:bodyPr/>
          <a:lstStyle/>
          <a:p>
            <a:r>
              <a:rPr lang="ar-SA" dirty="0" smtClean="0">
                <a:cs typeface="+mn-cs"/>
              </a:rPr>
              <a:t/>
            </a:r>
            <a:br>
              <a:rPr lang="ar-SA" dirty="0" smtClean="0">
                <a:cs typeface="+mn-cs"/>
              </a:rPr>
            </a:br>
            <a:r>
              <a:rPr lang="ar-SA" dirty="0" smtClean="0">
                <a:cs typeface="+mn-cs"/>
              </a:rPr>
              <a:t>مقارنة بين المنهج التقليدي والمنهج الحديث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endParaRPr lang="ar-SA" dirty="0">
              <a:cs typeface="+mn-cs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306642"/>
              </p:ext>
            </p:extLst>
          </p:nvPr>
        </p:nvGraphicFramePr>
        <p:xfrm>
          <a:off x="67235" y="981633"/>
          <a:ext cx="9076765" cy="56422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6754"/>
                <a:gridCol w="3546166"/>
                <a:gridCol w="4453845"/>
              </a:tblGrid>
              <a:tr h="56037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cs typeface="+mn-cs"/>
                        </a:rPr>
                        <a:t>المجال</a:t>
                      </a:r>
                      <a:endParaRPr lang="ar-SA" sz="2000" dirty="0"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cs typeface="+mn-cs"/>
                        </a:rPr>
                        <a:t>المنهج  التقليدي</a:t>
                      </a:r>
                      <a:endParaRPr lang="ar-SA" sz="20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cs typeface="+mn-cs"/>
                        </a:rPr>
                        <a:t>المنهج الحديث</a:t>
                      </a:r>
                      <a:endParaRPr lang="ar-SA" sz="2000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15590"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طبيعة المنهج</a:t>
                      </a:r>
                      <a:endParaRPr lang="ar-SA" sz="2000" b="1" dirty="0"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المقرر الدراسي مرادف للمنهج.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ثابت لا يقبل التعديل بسهولة.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يركز على الكم الذي يتعلمه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التلاميذ.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يركز على الجانب المعرفي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يهتم بالنمو العقلي فقط للتلاميذ.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يكيف المتعلم للمنهج.</a:t>
                      </a:r>
                      <a:endParaRPr lang="ar-SA" sz="2000" b="1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المقرر الدراسي جزء من المنهج.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مرن يقبل التعديل.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يركز على الكيف (الكيفية) التي يتعلم بها التلاميذ.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يهتم بجميع أبعاد نمو التلميذ(المعرفي،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المهاري،  الوجداني، الاجتماعي، ..الخ)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يكيف المنهج للمتعلم.</a:t>
                      </a:r>
                      <a:endParaRPr lang="ar-SA" sz="2000" b="1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57990"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تخطيط المنهج</a:t>
                      </a:r>
                      <a:endParaRPr lang="ar-SA" sz="2000" b="1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▪  يعده المتخصصون في المادة الدراسية</a:t>
                      </a:r>
                      <a:endParaRPr lang="en-US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ar-SA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▪ المعرفة هي محور المنهج</a:t>
                      </a:r>
                      <a:endParaRPr lang="ar-SA" sz="2000" b="1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▪ يشارك في إعداده جميع الأطراف (خبراء المناهج، المعلمون، أولياء الأمور، الطلاب </a:t>
                      </a:r>
                      <a:endParaRPr lang="ar-EG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SA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▪ المتعلم هو محور المنهج</a:t>
                      </a:r>
                      <a:endParaRPr lang="ar-SA" sz="2000" b="1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82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Times New Roman"/>
                          <a:ea typeface="Calibri"/>
                          <a:cs typeface="+mn-cs"/>
                        </a:rPr>
                        <a:t>المادة الدراسية</a:t>
                      </a:r>
                      <a:endParaRPr lang="en-US" sz="20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+mn-cs"/>
                        </a:rPr>
                        <a:t>(المحتوى)</a:t>
                      </a:r>
                      <a:endParaRPr lang="en-US" sz="2000" b="1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+mn-cs"/>
                        </a:rPr>
                        <a:t>▪  غاية في ذاتها</a:t>
                      </a:r>
                      <a:endParaRPr lang="en-US" sz="20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+mn-cs"/>
                        </a:rPr>
                        <a:t>▪  موحدة لجميع الطلاب</a:t>
                      </a:r>
                      <a:endParaRPr lang="en-US" sz="20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+mn-cs"/>
                        </a:rPr>
                        <a:t>▪  المواد الدراسية منفصلة</a:t>
                      </a:r>
                      <a:endParaRPr lang="en-US" sz="20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+mn-cs"/>
                        </a:rPr>
                        <a:t>▪ مصدرها الكتاب المقرر فقط</a:t>
                      </a:r>
                      <a:endParaRPr lang="en-US" sz="2000" b="1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+mn-cs"/>
                        </a:rPr>
                        <a:t>▪ وسيلة لنمو الطالب نموا متكاملا</a:t>
                      </a:r>
                      <a:endParaRPr lang="en-US" sz="20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+mn-cs"/>
                        </a:rPr>
                        <a:t>▪ تعدل حسب ظروف الطلاب واحتياجاتهم</a:t>
                      </a:r>
                      <a:endParaRPr lang="en-US" sz="20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+mn-cs"/>
                        </a:rPr>
                        <a:t>▪ المواد الدراسية متكاملة ومترابطة</a:t>
                      </a:r>
                      <a:endParaRPr lang="en-US" sz="20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Calibri"/>
                          <a:cs typeface="+mn-cs"/>
                        </a:rPr>
                        <a:t>▪ مصادرها متعددة</a:t>
                      </a:r>
                      <a:endParaRPr lang="en-US" sz="2000" b="1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0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499493"/>
              </p:ext>
            </p:extLst>
          </p:nvPr>
        </p:nvGraphicFramePr>
        <p:xfrm>
          <a:off x="31376" y="609601"/>
          <a:ext cx="8991600" cy="6248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4936"/>
                <a:gridCol w="3638589"/>
                <a:gridCol w="4058075"/>
              </a:tblGrid>
              <a:tr h="39560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kern="0" dirty="0">
                          <a:latin typeface="Calibri"/>
                          <a:cs typeface="+mn-cs"/>
                        </a:rPr>
                        <a:t>المجال</a:t>
                      </a:r>
                      <a:endParaRPr lang="en-US" sz="2400" b="1" kern="0" dirty="0">
                        <a:latin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المنهج التقليدي</a:t>
                      </a:r>
                      <a:endParaRPr lang="en-US" sz="2400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المنهج الحديث</a:t>
                      </a:r>
                      <a:endParaRPr lang="en-US" sz="2400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5093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latin typeface="Times New Roman"/>
                          <a:ea typeface="Calibri"/>
                          <a:cs typeface="+mn-cs"/>
                        </a:rPr>
                        <a:t>طرق </a:t>
                      </a: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التدريس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 تقوم على الإلقاء والتلقين المباشر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 تسير على نمط واحد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 لا تهتم بالأنشطة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 تغفل استخدام الوسائل التعليمية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 تقوم </a:t>
                      </a:r>
                      <a:r>
                        <a:rPr lang="ar-SA" sz="2400" b="1" dirty="0" err="1">
                          <a:latin typeface="Times New Roman"/>
                          <a:ea typeface="Calibri"/>
                          <a:cs typeface="+mn-cs"/>
                        </a:rPr>
                        <a:t>و</a:t>
                      </a: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 تؤكد على مشاركة وتفاعل التلاميذ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 لها أنماط متعددة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 تهتم بالنشاطات بأنواعها.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 تستخدم وسائل تعليمية متنوعة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1705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التلميذ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▪سلبي غير مشارك.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▪يحكم عليه بمدى نجاحه في امتحانات المواد الدراسية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▪إيجابي مشارك نشط ومتفاعل.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▪يحكم عليه بمدى تقدمه نحو الأهداف المنشودة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3130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latin typeface="Times New Roman"/>
                          <a:ea typeface="Calibri"/>
                          <a:cs typeface="+mn-cs"/>
                        </a:rPr>
                        <a:t> 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المعلم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Calibri"/>
                          <a:cs typeface="+mn-cs"/>
                        </a:rPr>
                        <a:t>▪دور المعلم ثابت قائم على التلقين</a:t>
                      </a:r>
                      <a:endParaRPr lang="en-US" sz="2400" b="1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Calibri"/>
                          <a:cs typeface="+mn-cs"/>
                        </a:rPr>
                        <a:t>▪علاقته تسلطية مع التلاميذ</a:t>
                      </a:r>
                      <a:endParaRPr lang="en-US" sz="2400" b="1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Calibri"/>
                          <a:cs typeface="+mn-cs"/>
                        </a:rPr>
                        <a:t>▪لايهتم بمراعاة الفروق الفردية بين التلاميذ</a:t>
                      </a:r>
                      <a:endParaRPr lang="en-US" sz="2400" b="1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Calibri"/>
                          <a:cs typeface="+mn-cs"/>
                        </a:rPr>
                        <a:t>▪يشجع على تنافس التلاميذ في حفظ المادة</a:t>
                      </a:r>
                      <a:endParaRPr lang="en-US" sz="2400" b="1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▪دور المعلم مرن قائم على التخطيط والتوجيه والقيادة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▪علاقته تقوم على الانفتاح والثقة والاحترام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 يهتم ويراعي الفروق الفردية بينهم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+mn-cs"/>
                        </a:rPr>
                        <a:t>▪يشجع التلاميذ على التعاون في اختيار الأنشطة وطرق ممارستها</a:t>
                      </a:r>
                      <a:endParaRPr lang="en-US" sz="2400" b="1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374898"/>
              </p:ext>
            </p:extLst>
          </p:nvPr>
        </p:nvGraphicFramePr>
        <p:xfrm>
          <a:off x="1" y="1143000"/>
          <a:ext cx="9144000" cy="563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75573"/>
                <a:gridCol w="3871709"/>
                <a:gridCol w="3296718"/>
              </a:tblGrid>
              <a:tr h="51261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kern="0" dirty="0">
                          <a:latin typeface="Calibri"/>
                          <a:cs typeface="+mn-cs"/>
                        </a:rPr>
                        <a:t>المجال</a:t>
                      </a:r>
                      <a:endParaRPr lang="en-US" sz="2800" b="1" kern="0" dirty="0">
                        <a:latin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Times New Roman"/>
                          <a:ea typeface="Calibri"/>
                          <a:cs typeface="+mn-cs"/>
                        </a:rPr>
                        <a:t>المنهج التقليدي</a:t>
                      </a:r>
                      <a:endParaRPr lang="en-US" sz="2800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Times New Roman"/>
                          <a:ea typeface="Calibri"/>
                          <a:cs typeface="+mn-cs"/>
                        </a:rPr>
                        <a:t>المنهج الحديث</a:t>
                      </a:r>
                      <a:endParaRPr lang="en-US" sz="2800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07570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Times New Roman"/>
                          <a:ea typeface="Calibri"/>
                          <a:cs typeface="+mn-cs"/>
                        </a:rPr>
                        <a:t>التقويم</a:t>
                      </a:r>
                      <a:endParaRPr lang="en-US" sz="2800" b="1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Times New Roman"/>
                          <a:ea typeface="Calibri"/>
                          <a:cs typeface="+mn-cs"/>
                        </a:rPr>
                        <a:t>▪  يعتمد على التقويم الختامي (في نهاية العام)</a:t>
                      </a:r>
                      <a:endParaRPr lang="en-US" sz="28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Times New Roman"/>
                          <a:ea typeface="Calibri"/>
                          <a:cs typeface="+mn-cs"/>
                        </a:rPr>
                        <a:t>▪ يعتمد على الاختبارات التحصيلية التقليدية</a:t>
                      </a:r>
                      <a:endParaRPr lang="en-US" sz="28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Times New Roman"/>
                          <a:ea typeface="Calibri"/>
                          <a:cs typeface="+mn-cs"/>
                        </a:rPr>
                        <a:t>▪ الامتحانات غاية (التعلم من اجل الامتحان)</a:t>
                      </a:r>
                      <a:endParaRPr lang="en-US" sz="2800" b="1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Times New Roman"/>
                          <a:ea typeface="Calibri"/>
                          <a:cs typeface="+mn-cs"/>
                        </a:rPr>
                        <a:t>▪ يعتمد على التقويم القبلي والبنائي المستمر والختامي </a:t>
                      </a:r>
                      <a:endParaRPr lang="en-US" sz="28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Times New Roman"/>
                          <a:ea typeface="Calibri"/>
                          <a:cs typeface="+mn-cs"/>
                        </a:rPr>
                        <a:t>▪ يوظف أساليب وأدوات تقويم عديدة</a:t>
                      </a:r>
                      <a:endParaRPr lang="en-US" sz="2800" b="1" dirty="0"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Times New Roman"/>
                          <a:ea typeface="Calibri"/>
                          <a:cs typeface="+mn-cs"/>
                        </a:rPr>
                        <a:t>▪ الامتحانات وسيلة (التعلم من اجل التعلم لا الامتحان)</a:t>
                      </a:r>
                      <a:endParaRPr lang="en-US" sz="2800" b="1" dirty="0"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50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البيئة المدرسية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▪ مملة ورتيبة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▪معزولة عن بيئة المجتمع المحلي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▪ ممتعة ومتجددة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▪ منفتحة وترتبط بعلاقة ايجابية ببيئة المجتمع المحلي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9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الخطةالدراسية والمنهج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38600" cy="533400"/>
          </a:xfrm>
        </p:spPr>
        <p:txBody>
          <a:bodyPr>
            <a:noAutofit/>
          </a:bodyPr>
          <a:lstStyle/>
          <a:p>
            <a:pPr algn="ctr"/>
            <a:r>
              <a:rPr lang="ar-EG" sz="4000" b="1" dirty="0" smtClean="0">
                <a:solidFill>
                  <a:srgbClr val="FF0000"/>
                </a:solidFill>
              </a:rPr>
              <a:t>المنهج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838201"/>
            <a:ext cx="4038600" cy="609599"/>
          </a:xfrm>
        </p:spPr>
        <p:txBody>
          <a:bodyPr>
            <a:no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</a:rPr>
              <a:t>الخطة الدراسية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1371600"/>
            <a:ext cx="4495800" cy="5334000"/>
          </a:xfrm>
        </p:spPr>
        <p:txBody>
          <a:bodyPr>
            <a:noAutofit/>
          </a:bodyPr>
          <a:lstStyle/>
          <a:p>
            <a:r>
              <a:rPr lang="ar-EG" b="1" dirty="0"/>
              <a:t>فالمنهج </a:t>
            </a:r>
            <a:r>
              <a:rPr lang="ar-EG" b="1" dirty="0" smtClean="0"/>
              <a:t>ترجمة  لكلمة </a:t>
            </a:r>
            <a:r>
              <a:rPr lang="en-US" b="1" dirty="0" smtClean="0"/>
              <a:t>Curriculum</a:t>
            </a:r>
            <a:endParaRPr lang="ar-EG" b="1" dirty="0" smtClean="0"/>
          </a:p>
          <a:p>
            <a:r>
              <a:rPr lang="ar-EG" b="1" dirty="0" smtClean="0"/>
              <a:t>بينما </a:t>
            </a:r>
            <a:r>
              <a:rPr lang="ar-EG" b="1" dirty="0"/>
              <a:t>المنهج يُعني أساساً بالطريقة والنشاط معاً وبالتالي بالتربية </a:t>
            </a:r>
            <a:r>
              <a:rPr lang="ar-EG" b="1" dirty="0" smtClean="0"/>
              <a:t>ككل فهو </a:t>
            </a:r>
            <a:r>
              <a:rPr lang="ar-EG" b="1" dirty="0"/>
              <a:t>يتكون من توجيهات تربوية يقصد بها تقديم نصائح ومقترحات </a:t>
            </a:r>
            <a:r>
              <a:rPr lang="ar-EG" b="1" dirty="0" smtClean="0"/>
              <a:t>ومعلومات تساعد </a:t>
            </a:r>
            <a:r>
              <a:rPr lang="ar-EG" b="1" dirty="0"/>
              <a:t>المعلم على تنفيذ مهمته </a:t>
            </a:r>
            <a:r>
              <a:rPr lang="ar-EG" b="1" dirty="0" smtClean="0"/>
              <a:t>بنجاح</a:t>
            </a:r>
          </a:p>
          <a:p>
            <a:r>
              <a:rPr lang="ar-EG" b="1" dirty="0" smtClean="0"/>
              <a:t>هدفه هواكتساب </a:t>
            </a:r>
            <a:r>
              <a:rPr lang="ar-EG" b="1" dirty="0"/>
              <a:t>العادات والاتجاهات التي ستحدد سلوك الأطفال وألوان النشاط افى </a:t>
            </a:r>
            <a:r>
              <a:rPr lang="ar-EG" b="1" dirty="0" smtClean="0"/>
              <a:t>المستقبل </a:t>
            </a:r>
          </a:p>
          <a:p>
            <a:r>
              <a:rPr lang="ar-EG" b="1" dirty="0" smtClean="0"/>
              <a:t>يدعو </a:t>
            </a:r>
            <a:r>
              <a:rPr lang="ar-EG" b="1" dirty="0"/>
              <a:t>إلى مبادأة أكبر من جانب </a:t>
            </a:r>
            <a:r>
              <a:rPr lang="ar-EG" b="1" dirty="0" smtClean="0"/>
              <a:t>الطفل</a:t>
            </a:r>
          </a:p>
          <a:p>
            <a:r>
              <a:rPr lang="ar-EG" b="1" dirty="0" smtClean="0"/>
              <a:t>فالمنهج أكثراتساعاً </a:t>
            </a:r>
            <a:r>
              <a:rPr lang="ar-EG" b="1" dirty="0"/>
              <a:t>من </a:t>
            </a:r>
            <a:r>
              <a:rPr lang="ar-EG" b="1" dirty="0" smtClean="0"/>
              <a:t>الخطة</a:t>
            </a:r>
          </a:p>
          <a:p>
            <a:r>
              <a:rPr lang="ar-EG" b="1" dirty="0" smtClean="0"/>
              <a:t>يقوم </a:t>
            </a:r>
            <a:r>
              <a:rPr lang="ar-EG" b="1" dirty="0"/>
              <a:t>على مفهوم التسلسل </a:t>
            </a:r>
            <a:r>
              <a:rPr lang="ar-EG" b="1" dirty="0" smtClean="0"/>
              <a:t>السيكولوجى</a:t>
            </a:r>
            <a:endParaRPr lang="ar-EG" b="1" dirty="0"/>
          </a:p>
          <a:p>
            <a:endParaRPr lang="ar-EG" b="1" dirty="0" smtClean="0"/>
          </a:p>
          <a:p>
            <a:endParaRPr lang="ar-EG" b="1" dirty="0"/>
          </a:p>
          <a:p>
            <a:endParaRPr lang="ar-EG" b="1" dirty="0"/>
          </a:p>
          <a:p>
            <a:endParaRPr lang="ar-EG" b="1" dirty="0"/>
          </a:p>
          <a:p>
            <a:endParaRPr lang="ar-EG" b="1" dirty="0"/>
          </a:p>
          <a:p>
            <a:endParaRPr lang="ar-EG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1295400"/>
            <a:ext cx="4648199" cy="5562600"/>
          </a:xfrm>
        </p:spPr>
        <p:txBody>
          <a:bodyPr>
            <a:noAutofit/>
          </a:bodyPr>
          <a:lstStyle/>
          <a:p>
            <a:r>
              <a:rPr lang="ar-EG" b="1" dirty="0"/>
              <a:t>والخطة ترجمة لكلمة </a:t>
            </a:r>
            <a:r>
              <a:rPr lang="en-US" b="1" dirty="0"/>
              <a:t>Syllabus </a:t>
            </a:r>
            <a:endParaRPr lang="en-US" b="1" dirty="0" smtClean="0"/>
          </a:p>
          <a:p>
            <a:r>
              <a:rPr lang="ar-EG" b="1" dirty="0"/>
              <a:t>تعني كمية المعلومات التي ينقلها المعلم إلى </a:t>
            </a:r>
            <a:r>
              <a:rPr lang="ar-EG" b="1" dirty="0" smtClean="0"/>
              <a:t>تلاميذه في </a:t>
            </a:r>
            <a:r>
              <a:rPr lang="ar-EG" b="1" dirty="0"/>
              <a:t>كل مادة </a:t>
            </a:r>
            <a:r>
              <a:rPr lang="ar-EG" b="1" dirty="0" smtClean="0"/>
              <a:t>دراسية </a:t>
            </a:r>
            <a:r>
              <a:rPr lang="ar-EG" b="1" dirty="0"/>
              <a:t>خلال العام </a:t>
            </a:r>
            <a:r>
              <a:rPr lang="ar-EG" b="1" dirty="0" smtClean="0"/>
              <a:t>الدراسي</a:t>
            </a:r>
            <a:r>
              <a:rPr lang="ar-EG" b="1" dirty="0"/>
              <a:t>، فهي تسجيل مضمون التدريس </a:t>
            </a:r>
            <a:r>
              <a:rPr lang="ar-EG" b="1" dirty="0" smtClean="0"/>
              <a:t>الذي يقدم </a:t>
            </a:r>
            <a:r>
              <a:rPr lang="ar-EG" b="1" dirty="0"/>
              <a:t>للمتعلم</a:t>
            </a:r>
            <a:r>
              <a:rPr lang="ar-EG" b="1" dirty="0" smtClean="0"/>
              <a:t>.</a:t>
            </a:r>
          </a:p>
          <a:p>
            <a:r>
              <a:rPr lang="ar-EG" b="1" dirty="0"/>
              <a:t>والهدف من الخطة هو التمكن من </a:t>
            </a:r>
            <a:r>
              <a:rPr lang="ar-EG" b="1" dirty="0" smtClean="0"/>
              <a:t>الحقائق</a:t>
            </a:r>
          </a:p>
          <a:p>
            <a:r>
              <a:rPr lang="ar-EG" b="1" dirty="0"/>
              <a:t>تدعو إلى مبادأة أكبر من جانب </a:t>
            </a:r>
            <a:r>
              <a:rPr lang="ar-EG" b="1" dirty="0" smtClean="0"/>
              <a:t>المعلم</a:t>
            </a:r>
            <a:endParaRPr lang="ar-EG" b="1" dirty="0"/>
          </a:p>
          <a:p>
            <a:r>
              <a:rPr lang="ar-EG" b="1" dirty="0" smtClean="0"/>
              <a:t> تعتبر </a:t>
            </a:r>
            <a:r>
              <a:rPr lang="ar-EG" b="1" dirty="0"/>
              <a:t>"كتالوج" يمكن أن يوضع في أي نظام </a:t>
            </a:r>
            <a:r>
              <a:rPr lang="ar-EG" b="1" dirty="0" smtClean="0"/>
              <a:t>تعليمي فهي </a:t>
            </a:r>
            <a:r>
              <a:rPr lang="ar-EG" b="1" dirty="0"/>
              <a:t>لا تقدم حكماً سابقاً على </a:t>
            </a:r>
            <a:r>
              <a:rPr lang="ar-EG" b="1" dirty="0" smtClean="0"/>
              <a:t>تصورات </a:t>
            </a:r>
            <a:r>
              <a:rPr lang="ar-EG" b="1" dirty="0"/>
              <a:t>التدريس ومفاهيم التعليم الذي </a:t>
            </a:r>
            <a:r>
              <a:rPr lang="ar-EG" b="1" dirty="0" smtClean="0"/>
              <a:t>تقدمه المدرسة</a:t>
            </a:r>
          </a:p>
          <a:p>
            <a:r>
              <a:rPr lang="ar-EG" b="1" dirty="0" smtClean="0"/>
              <a:t>تقوم </a:t>
            </a:r>
            <a:r>
              <a:rPr lang="ar-EG" b="1" dirty="0"/>
              <a:t>على مفهوم </a:t>
            </a:r>
            <a:r>
              <a:rPr lang="ar-EG" b="1" dirty="0" smtClean="0"/>
              <a:t>التسلسل المنطقي للمادة،</a:t>
            </a:r>
          </a:p>
          <a:p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8273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59296"/>
            <a:ext cx="8458200" cy="831304"/>
          </a:xfrm>
        </p:spPr>
        <p:txBody>
          <a:bodyPr/>
          <a:lstStyle/>
          <a:p>
            <a:r>
              <a:rPr lang="ar-SA" sz="4800" dirty="0" smtClean="0">
                <a:cs typeface="AL-Mateen" pitchFamily="2" charset="-78"/>
              </a:rPr>
              <a:t> </a:t>
            </a:r>
            <a:r>
              <a:rPr lang="ar-EG" sz="4800" dirty="0" smtClean="0">
                <a:cs typeface="AL-Mateen" pitchFamily="2" charset="-78"/>
              </a:rPr>
              <a:t>نظرية دوائر المعارف (الموسوعية)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152400" y="1066800"/>
            <a:ext cx="8839200" cy="579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تمتد جذور هذه </a:t>
            </a:r>
            <a:r>
              <a:rPr lang="ar-SA" sz="2800" b="1" dirty="0" smtClean="0">
                <a:solidFill>
                  <a:prstClr val="black"/>
                </a:solidFill>
              </a:rPr>
              <a:t>النظرية </a:t>
            </a:r>
            <a:r>
              <a:rPr lang="ar-SA" sz="2800" b="1" dirty="0">
                <a:solidFill>
                  <a:prstClr val="black"/>
                </a:solidFill>
              </a:rPr>
              <a:t>إلى "مقولات الحكمة" أو تنقية المعرفة، </a:t>
            </a:r>
            <a:r>
              <a:rPr lang="ar-SA" sz="2800" b="1" dirty="0" smtClean="0">
                <a:solidFill>
                  <a:prstClr val="black"/>
                </a:solidFill>
              </a:rPr>
              <a:t>وازدهرت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بفضل </a:t>
            </a:r>
            <a:r>
              <a:rPr lang="ar-SA" sz="2800" b="1" dirty="0">
                <a:solidFill>
                  <a:prstClr val="black"/>
                </a:solidFill>
              </a:rPr>
              <a:t>مقترحات مطالب أصحاب الدوائر </a:t>
            </a:r>
            <a:r>
              <a:rPr lang="ar-SA" sz="2800" b="1" dirty="0" smtClean="0">
                <a:solidFill>
                  <a:prstClr val="black"/>
                </a:solidFill>
              </a:rPr>
              <a:t>الفرنسية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نظرية دوائر المعارف تعد جزءًا من </a:t>
            </a:r>
            <a:r>
              <a:rPr lang="ar-EG" sz="2800" b="1" dirty="0" smtClean="0">
                <a:solidFill>
                  <a:srgbClr val="FF0000"/>
                </a:solidFill>
              </a:rPr>
              <a:t>الحركة الفكرية </a:t>
            </a:r>
            <a:r>
              <a:rPr lang="ar-EG" sz="2800" b="1" dirty="0">
                <a:solidFill>
                  <a:srgbClr val="FF0000"/>
                </a:solidFill>
              </a:rPr>
              <a:t>التي سادت في القرنين السابع عشر، والثامن عشر في أوروبا، </a:t>
            </a:r>
            <a:r>
              <a:rPr lang="ar-EG" sz="2800" b="1" dirty="0" smtClean="0">
                <a:solidFill>
                  <a:srgbClr val="FF0000"/>
                </a:solidFill>
              </a:rPr>
              <a:t>والتى تعرف </a:t>
            </a:r>
            <a:r>
              <a:rPr lang="ar-EG" sz="2800" b="1" dirty="0">
                <a:solidFill>
                  <a:srgbClr val="FF0000"/>
                </a:solidFill>
              </a:rPr>
              <a:t>"بعصر </a:t>
            </a:r>
            <a:r>
              <a:rPr lang="ar-EG" sz="2800" b="1" dirty="0" smtClean="0">
                <a:solidFill>
                  <a:srgbClr val="FF0000"/>
                </a:solidFill>
              </a:rPr>
              <a:t>العقل«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نادى أصحاب هذه النظرية بأن كل إنسان يجب أن يتعلم </a:t>
            </a:r>
            <a:r>
              <a:rPr lang="ar-EG" sz="2800" b="1" dirty="0" smtClean="0">
                <a:solidFill>
                  <a:srgbClr val="FF0000"/>
                </a:solidFill>
              </a:rPr>
              <a:t>تعلما كاملاً</a:t>
            </a:r>
            <a:r>
              <a:rPr lang="ar-EG" sz="2800" b="1" dirty="0">
                <a:solidFill>
                  <a:srgbClr val="FF0000"/>
                </a:solidFill>
              </a:rPr>
              <a:t>، ويشكل تشكيلاً صحيحًا، </a:t>
            </a:r>
            <a:r>
              <a:rPr lang="ar-EG" sz="2800" b="1" dirty="0" smtClean="0">
                <a:solidFill>
                  <a:srgbClr val="FF0000"/>
                </a:solidFill>
              </a:rPr>
              <a:t>ولهذا </a:t>
            </a:r>
            <a:r>
              <a:rPr lang="ar-EG" sz="2800" b="1" dirty="0">
                <a:solidFill>
                  <a:srgbClr val="FF0000"/>
                </a:solidFill>
              </a:rPr>
              <a:t>فإن الإنسان يجب أن يربى بجميع </a:t>
            </a:r>
            <a:r>
              <a:rPr lang="ar-EG" sz="2800" b="1" dirty="0" smtClean="0">
                <a:solidFill>
                  <a:srgbClr val="FF0000"/>
                </a:solidFill>
              </a:rPr>
              <a:t>الأساليب والوسائل </a:t>
            </a:r>
            <a:r>
              <a:rPr lang="ar-EG" sz="2800" b="1" dirty="0">
                <a:solidFill>
                  <a:srgbClr val="FF0000"/>
                </a:solidFill>
              </a:rPr>
              <a:t>لكي يستنير بالمعرفة والحكمة الحقيقية، إذ أن التنوير يحرر </a:t>
            </a:r>
            <a:r>
              <a:rPr lang="ar-EG" sz="2800" b="1" dirty="0" smtClean="0">
                <a:solidFill>
                  <a:srgbClr val="FF0000"/>
                </a:solidFill>
              </a:rPr>
              <a:t>الإنسان من </a:t>
            </a:r>
            <a:r>
              <a:rPr lang="ar-EG" sz="2800" b="1" dirty="0">
                <a:solidFill>
                  <a:srgbClr val="FF0000"/>
                </a:solidFill>
              </a:rPr>
              <a:t>الوحي أو </a:t>
            </a:r>
            <a:r>
              <a:rPr lang="ar-EG" sz="2800" b="1" dirty="0" smtClean="0">
                <a:solidFill>
                  <a:srgbClr val="FF0000"/>
                </a:solidFill>
              </a:rPr>
              <a:t>الإلهام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نادى أصحاب نظرية دوائر المعارف بسمو العقل على </a:t>
            </a:r>
            <a:r>
              <a:rPr lang="ar-EG" sz="2800" b="1" dirty="0" smtClean="0">
                <a:solidFill>
                  <a:srgbClr val="FF0000"/>
                </a:solidFill>
              </a:rPr>
              <a:t>الوحي واعتقدوا أن الدين يربط العقل بسلاسل الجهل، ولذلك فإن سعادة الإنسان لا تكمن </a:t>
            </a:r>
            <a:r>
              <a:rPr lang="ar-EG" sz="2800" b="1" dirty="0">
                <a:solidFill>
                  <a:srgbClr val="FF0000"/>
                </a:solidFill>
              </a:rPr>
              <a:t>في التسليم الأعمى بالعقيدة الدينية، ولكن في تطوير ذهنه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72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FF00"/>
                </a:solidFill>
              </a:rPr>
              <a:t>الفصل الاول مفاهيم حول المنهج</a:t>
            </a:r>
            <a:endParaRPr lang="ar-EG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77611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6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90600"/>
          </a:xfrm>
        </p:spPr>
        <p:txBody>
          <a:bodyPr/>
          <a:lstStyle/>
          <a:p>
            <a:r>
              <a:rPr lang="ar-SA" sz="4800" dirty="0">
                <a:cs typeface="AL-Mateen" pitchFamily="2" charset="-78"/>
              </a:rPr>
              <a:t> نظرية دوائر المعارف (الموسوعية)</a:t>
            </a:r>
            <a:br>
              <a:rPr lang="ar-SA" sz="4800" dirty="0">
                <a:cs typeface="AL-Mateen" pitchFamily="2" charset="-78"/>
              </a:rPr>
            </a:br>
            <a:endParaRPr lang="ar-SA" dirty="0"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152400" y="1143000"/>
            <a:ext cx="8839200" cy="5562600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نظرية المنهج الشاملة "</a:t>
            </a:r>
            <a:r>
              <a:rPr lang="ar-SA" sz="2800" b="1" dirty="0" smtClean="0">
                <a:solidFill>
                  <a:prstClr val="black"/>
                </a:solidFill>
              </a:rPr>
              <a:t>دوائر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المعارف</a:t>
            </a:r>
            <a:r>
              <a:rPr lang="ar-SA" sz="2800" b="1" dirty="0">
                <a:solidFill>
                  <a:prstClr val="black"/>
                </a:solidFill>
              </a:rPr>
              <a:t>" يمكن تلخيصها في كل معارف العالم مفيدة، </a:t>
            </a:r>
            <a:r>
              <a:rPr lang="ar-SA" sz="2800" b="1" dirty="0" smtClean="0">
                <a:solidFill>
                  <a:prstClr val="black"/>
                </a:solidFill>
              </a:rPr>
              <a:t>ويمكن </a:t>
            </a:r>
            <a:r>
              <a:rPr lang="ar-SA" sz="2800" b="1" dirty="0">
                <a:solidFill>
                  <a:prstClr val="black"/>
                </a:solidFill>
              </a:rPr>
              <a:t>أن </a:t>
            </a:r>
            <a:r>
              <a:rPr lang="ar-SA" sz="2800" b="1" dirty="0" smtClean="0">
                <a:solidFill>
                  <a:prstClr val="black"/>
                </a:solidFill>
              </a:rPr>
              <a:t>يتضمنها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المنهج</a:t>
            </a:r>
            <a:r>
              <a:rPr lang="ar-SA" sz="2800" b="1" dirty="0">
                <a:solidFill>
                  <a:prstClr val="black"/>
                </a:solidFill>
              </a:rPr>
              <a:t>، 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وعلى </a:t>
            </a:r>
            <a:r>
              <a:rPr lang="ar-SA" sz="2800" b="1" dirty="0">
                <a:solidFill>
                  <a:prstClr val="black"/>
                </a:solidFill>
              </a:rPr>
              <a:t>وجه العموم فإن أصحاب هذه النظرية يؤكدون أهمية اللغات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الحديثة والرياضيات، والموضوعات العلمية، وأفضليتها على اللغات </a:t>
            </a:r>
            <a:r>
              <a:rPr lang="ar-SA" sz="2800" b="1" dirty="0" smtClean="0">
                <a:solidFill>
                  <a:prstClr val="black"/>
                </a:solidFill>
              </a:rPr>
              <a:t>القديمة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والموضوعات </a:t>
            </a:r>
            <a:r>
              <a:rPr lang="ar-SA" sz="2800" b="1" dirty="0">
                <a:solidFill>
                  <a:prstClr val="black"/>
                </a:solidFill>
              </a:rPr>
              <a:t>الأدبية، 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وهم </a:t>
            </a:r>
            <a:r>
              <a:rPr lang="ar-SA" sz="2800" b="1" dirty="0">
                <a:solidFill>
                  <a:prstClr val="black"/>
                </a:solidFill>
              </a:rPr>
              <a:t>يحاولون تطبيق تعليم عريض القاعدة مع التقليل </a:t>
            </a:r>
            <a:r>
              <a:rPr lang="ar-SA" sz="2800" b="1" dirty="0" smtClean="0">
                <a:solidFill>
                  <a:prstClr val="black"/>
                </a:solidFill>
              </a:rPr>
              <a:t>من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عدد مواد الدر</a:t>
            </a:r>
            <a:r>
              <a:rPr lang="ar-EG" sz="2800" b="1" dirty="0">
                <a:solidFill>
                  <a:prstClr val="black"/>
                </a:solidFill>
              </a:rPr>
              <a:t>ا</a:t>
            </a:r>
            <a:r>
              <a:rPr lang="ar-SA" sz="2800" b="1" dirty="0" smtClean="0">
                <a:solidFill>
                  <a:prstClr val="black"/>
                </a:solidFill>
              </a:rPr>
              <a:t>سة</a:t>
            </a:r>
            <a:r>
              <a:rPr lang="ar-SA" sz="2800" b="1" dirty="0">
                <a:solidFill>
                  <a:prstClr val="black"/>
                </a:solidFill>
              </a:rPr>
              <a:t>. 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ولقد </a:t>
            </a:r>
            <a:r>
              <a:rPr lang="ar-SA" sz="2800" b="1" dirty="0">
                <a:solidFill>
                  <a:prstClr val="black"/>
                </a:solidFill>
              </a:rPr>
              <a:t>سادت </a:t>
            </a:r>
            <a:r>
              <a:rPr lang="ar-SA" sz="2800" b="1" dirty="0" smtClean="0">
                <a:solidFill>
                  <a:prstClr val="black"/>
                </a:solidFill>
              </a:rPr>
              <a:t>آر</a:t>
            </a:r>
            <a:r>
              <a:rPr lang="ar-EG" sz="2800" b="1" dirty="0" smtClean="0">
                <a:solidFill>
                  <a:prstClr val="black"/>
                </a:solidFill>
              </a:rPr>
              <a:t>ا</a:t>
            </a:r>
            <a:r>
              <a:rPr lang="ar-SA" sz="2800" b="1" dirty="0" smtClean="0">
                <a:solidFill>
                  <a:prstClr val="black"/>
                </a:solidFill>
              </a:rPr>
              <a:t>ء </a:t>
            </a:r>
            <a:r>
              <a:rPr lang="ar-SA" sz="2800" b="1" dirty="0">
                <a:solidFill>
                  <a:prstClr val="black"/>
                </a:solidFill>
              </a:rPr>
              <a:t>هذه النظرية على منهج المدارس </a:t>
            </a:r>
            <a:r>
              <a:rPr lang="ar-SA" sz="2800" b="1" dirty="0" smtClean="0">
                <a:solidFill>
                  <a:prstClr val="black"/>
                </a:solidFill>
              </a:rPr>
              <a:t>الثانوية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الأمريكية</a:t>
            </a:r>
            <a:r>
              <a:rPr lang="ar-SA" sz="2800" b="1" dirty="0">
                <a:solidFill>
                  <a:prstClr val="black"/>
                </a:solidFill>
              </a:rPr>
              <a:t>، وشمال شرق ووسط أوروبا عدا </a:t>
            </a:r>
            <a:r>
              <a:rPr lang="ar-SA" sz="2800" b="1" dirty="0" smtClean="0">
                <a:solidFill>
                  <a:prstClr val="black"/>
                </a:solidFill>
              </a:rPr>
              <a:t>إنجل</a:t>
            </a:r>
            <a:r>
              <a:rPr lang="ar-EG" sz="2800" b="1" dirty="0" smtClean="0">
                <a:solidFill>
                  <a:prstClr val="black"/>
                </a:solidFill>
              </a:rPr>
              <a:t>ت</a:t>
            </a:r>
            <a:r>
              <a:rPr lang="ar-SA" sz="2800" b="1" dirty="0" smtClean="0">
                <a:solidFill>
                  <a:prstClr val="black"/>
                </a:solidFill>
              </a:rPr>
              <a:t>ر</a:t>
            </a:r>
            <a:r>
              <a:rPr lang="ar-EG" sz="2800" b="1" dirty="0" smtClean="0">
                <a:solidFill>
                  <a:prstClr val="black"/>
                </a:solidFill>
              </a:rPr>
              <a:t>ا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ويظهر انعكاس هذا </a:t>
            </a:r>
            <a:r>
              <a:rPr lang="ar-SA" sz="2800" b="1" dirty="0" smtClean="0">
                <a:solidFill>
                  <a:prstClr val="black"/>
                </a:solidFill>
              </a:rPr>
              <a:t>المنهج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في </a:t>
            </a:r>
            <a:r>
              <a:rPr lang="ar-SA" sz="2800" b="1" dirty="0">
                <a:solidFill>
                  <a:prstClr val="black"/>
                </a:solidFill>
              </a:rPr>
              <a:t>تقديس نظام الامتحانات التقليدية </a:t>
            </a:r>
            <a:r>
              <a:rPr lang="ar-SA" sz="2800" b="1" dirty="0" smtClean="0">
                <a:solidFill>
                  <a:prstClr val="black"/>
                </a:solidFill>
              </a:rPr>
              <a:t>بمر</a:t>
            </a:r>
            <a:r>
              <a:rPr lang="ar-EG" sz="2800" b="1" dirty="0" smtClean="0">
                <a:solidFill>
                  <a:prstClr val="black"/>
                </a:solidFill>
              </a:rPr>
              <a:t>ا</a:t>
            </a:r>
            <a:r>
              <a:rPr lang="ar-SA" sz="2800" b="1" dirty="0" smtClean="0">
                <a:solidFill>
                  <a:prstClr val="black"/>
                </a:solidFill>
              </a:rPr>
              <a:t>سيمها </a:t>
            </a:r>
            <a:r>
              <a:rPr lang="ar-SA" sz="2800" b="1" dirty="0">
                <a:solidFill>
                  <a:prstClr val="black"/>
                </a:solidFill>
              </a:rPr>
              <a:t>المعروفة.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72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90600"/>
          </a:xfrm>
        </p:spPr>
        <p:txBody>
          <a:bodyPr/>
          <a:lstStyle/>
          <a:p>
            <a:r>
              <a:rPr lang="ar-SA" sz="4800" dirty="0">
                <a:cs typeface="AL-Mateen" pitchFamily="2" charset="-78"/>
              </a:rPr>
              <a:t> نظرية دوائر المعارف (الموسوعية)</a:t>
            </a:r>
            <a:br>
              <a:rPr lang="ar-SA" sz="4800" dirty="0">
                <a:cs typeface="AL-Mateen" pitchFamily="2" charset="-78"/>
              </a:rPr>
            </a:br>
            <a:endParaRPr lang="ar-SA" dirty="0"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0" y="1143000"/>
            <a:ext cx="9144000" cy="5562600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prstClr val="black"/>
                </a:solidFill>
              </a:rPr>
              <a:t>                           </a:t>
            </a:r>
            <a:r>
              <a:rPr lang="ar-SA" sz="2800" b="1" dirty="0" smtClean="0">
                <a:solidFill>
                  <a:prstClr val="black"/>
                </a:solidFill>
              </a:rPr>
              <a:t>مز</a:t>
            </a:r>
            <a:r>
              <a:rPr lang="ar-EG" sz="2800" b="1" dirty="0" smtClean="0">
                <a:solidFill>
                  <a:prstClr val="black"/>
                </a:solidFill>
              </a:rPr>
              <a:t>ا</a:t>
            </a:r>
            <a:r>
              <a:rPr lang="ar-SA" sz="2800" b="1" dirty="0" smtClean="0">
                <a:solidFill>
                  <a:prstClr val="black"/>
                </a:solidFill>
              </a:rPr>
              <a:t>ياها 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ar-SA" sz="2800" b="1" dirty="0" smtClean="0">
                <a:solidFill>
                  <a:prstClr val="black"/>
                </a:solidFill>
              </a:rPr>
              <a:t>تلك النظر</a:t>
            </a:r>
            <a:r>
              <a:rPr lang="ar-EG" sz="2800" b="1" dirty="0" smtClean="0">
                <a:solidFill>
                  <a:prstClr val="black"/>
                </a:solidFill>
              </a:rPr>
              <a:t>ة </a:t>
            </a:r>
            <a:r>
              <a:rPr lang="ar-SA" sz="2800" b="1" dirty="0" smtClean="0">
                <a:solidFill>
                  <a:prstClr val="black"/>
                </a:solidFill>
              </a:rPr>
              <a:t>الكلية </a:t>
            </a:r>
            <a:r>
              <a:rPr lang="ar-SA" sz="2800" b="1" dirty="0">
                <a:solidFill>
                  <a:prstClr val="black"/>
                </a:solidFill>
              </a:rPr>
              <a:t>الشاملة للمعرفة </a:t>
            </a:r>
            <a:r>
              <a:rPr lang="ar-SA" sz="2800" b="1" dirty="0" smtClean="0">
                <a:solidFill>
                  <a:prstClr val="black"/>
                </a:solidFill>
              </a:rPr>
              <a:t>الإنسانية،</a:t>
            </a:r>
            <a:endParaRPr lang="ar-EG" sz="2800" b="1" dirty="0">
              <a:solidFill>
                <a:prstClr val="black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ar-SA" sz="2800" b="1" dirty="0" smtClean="0">
                <a:solidFill>
                  <a:prstClr val="black"/>
                </a:solidFill>
              </a:rPr>
              <a:t>وايجاد تلك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القاعدة </a:t>
            </a:r>
            <a:r>
              <a:rPr lang="ar-SA" sz="2800" b="1" dirty="0">
                <a:solidFill>
                  <a:prstClr val="black"/>
                </a:solidFill>
              </a:rPr>
              <a:t>العريضة في المنهج والتي يمكن أن يعتمد عليها في إيجاد </a:t>
            </a:r>
            <a:r>
              <a:rPr lang="ar-SA" sz="2800" b="1" dirty="0" smtClean="0">
                <a:solidFill>
                  <a:prstClr val="black"/>
                </a:solidFill>
              </a:rPr>
              <a:t>هذاالنوع </a:t>
            </a:r>
            <a:r>
              <a:rPr lang="ar-SA" sz="2800" b="1" dirty="0">
                <a:solidFill>
                  <a:prstClr val="black"/>
                </a:solidFill>
              </a:rPr>
              <a:t>من الرباط الثقافي الضروري لتكوين </a:t>
            </a:r>
            <a:r>
              <a:rPr lang="ar-SA" sz="2800" b="1" dirty="0" smtClean="0">
                <a:solidFill>
                  <a:prstClr val="black"/>
                </a:solidFill>
              </a:rPr>
              <a:t>المواطن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الصالح.</a:t>
            </a:r>
            <a:endParaRPr lang="ar-SA" sz="2800" b="1" dirty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prstClr val="black"/>
                </a:solidFill>
              </a:rPr>
              <a:t>- </a:t>
            </a:r>
            <a:r>
              <a:rPr lang="ar-SA" sz="2800" b="1" dirty="0" smtClean="0">
                <a:solidFill>
                  <a:prstClr val="black"/>
                </a:solidFill>
              </a:rPr>
              <a:t>الإيمان </a:t>
            </a:r>
            <a:r>
              <a:rPr lang="ar-SA" sz="2800" b="1" dirty="0">
                <a:solidFill>
                  <a:prstClr val="black"/>
                </a:solidFill>
              </a:rPr>
              <a:t>بتحرير العقل الإنساني وتحرير الفكر، هذا التحرر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الضروري لتكوين المنهج الصالح لخلق المواطن القادر على التفكير،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والخلق والإبداع، ومواجهة المشكلات والاعتماد على نفسه في </a:t>
            </a:r>
            <a:r>
              <a:rPr lang="ar-SA" sz="2800" b="1" dirty="0" smtClean="0">
                <a:solidFill>
                  <a:prstClr val="black"/>
                </a:solidFill>
              </a:rPr>
              <a:t>حلها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                             </a:t>
            </a:r>
            <a:r>
              <a:rPr lang="ar-EG" sz="2800" b="1" dirty="0" smtClean="0">
                <a:solidFill>
                  <a:srgbClr val="FF0000"/>
                </a:solidFill>
              </a:rPr>
              <a:t>عيوبها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FF0000"/>
                </a:solidFill>
              </a:rPr>
              <a:t>- لا </a:t>
            </a:r>
            <a:r>
              <a:rPr lang="ar-EG" sz="2800" b="1" dirty="0">
                <a:solidFill>
                  <a:srgbClr val="FF0000"/>
                </a:solidFill>
              </a:rPr>
              <a:t>يمكن أن تصلح للتطور العصري الحالي الذي يمتاز بالانفجار الذري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في </a:t>
            </a:r>
            <a:r>
              <a:rPr lang="ar-EG" sz="2800" b="1" dirty="0" smtClean="0">
                <a:solidFill>
                  <a:srgbClr val="FF0000"/>
                </a:solidFill>
              </a:rPr>
              <a:t>المعرفة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FF0000"/>
                </a:solidFill>
              </a:rPr>
              <a:t>- جعلت </a:t>
            </a:r>
            <a:r>
              <a:rPr lang="ar-EG" sz="2800" b="1" dirty="0">
                <a:solidFill>
                  <a:srgbClr val="FF0000"/>
                </a:solidFill>
              </a:rPr>
              <a:t>العقل في </a:t>
            </a:r>
            <a:r>
              <a:rPr lang="ar-EG" sz="2800" b="1" dirty="0" smtClean="0">
                <a:solidFill>
                  <a:srgbClr val="FF0000"/>
                </a:solidFill>
              </a:rPr>
              <a:t>مواجهة الإيمان </a:t>
            </a:r>
            <a:r>
              <a:rPr lang="ar-EG" sz="2800" b="1" dirty="0">
                <a:solidFill>
                  <a:srgbClr val="FF0000"/>
                </a:solidFill>
              </a:rPr>
              <a:t>والوحي والدين.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EG" sz="2800" b="1" dirty="0" smtClean="0">
              <a:solidFill>
                <a:srgbClr val="FF000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EG" sz="2800" b="1" dirty="0">
              <a:solidFill>
                <a:srgbClr val="FF000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8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914400"/>
          </a:xfrm>
        </p:spPr>
        <p:txBody>
          <a:bodyPr/>
          <a:lstStyle/>
          <a:p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ثانيًا </a:t>
            </a:r>
            <a:r>
              <a:rPr lang="ar-EG" dirty="0"/>
              <a:t>: النظرية الجوهرية أو الأساسية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152400" y="1219200"/>
            <a:ext cx="8852048" cy="5638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ترى هذه النظرية أن هناك أشياء أساسية أو ضرورية معينة يجب </a:t>
            </a:r>
            <a:r>
              <a:rPr lang="ar-SA" sz="2800" b="1" dirty="0" smtClean="0">
                <a:solidFill>
                  <a:prstClr val="black"/>
                </a:solidFill>
              </a:rPr>
              <a:t>الإبقاء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عليها </a:t>
            </a:r>
            <a:r>
              <a:rPr lang="ar-SA" sz="2800" b="1" dirty="0">
                <a:solidFill>
                  <a:prstClr val="black"/>
                </a:solidFill>
              </a:rPr>
              <a:t>ويجب أن يعرفها كل الناس إذا ما اعتبروا متعلمي</a:t>
            </a:r>
            <a:r>
              <a:rPr lang="ar-SA" sz="2800" b="1" dirty="0" smtClean="0">
                <a:solidFill>
                  <a:prstClr val="black"/>
                </a:solidFill>
              </a:rPr>
              <a:t>،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وتبعًا لهذه </a:t>
            </a:r>
            <a:r>
              <a:rPr lang="ar-SA" sz="2800" b="1" dirty="0" smtClean="0">
                <a:solidFill>
                  <a:prstClr val="black"/>
                </a:solidFill>
              </a:rPr>
              <a:t>النظرية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يجب </a:t>
            </a:r>
            <a:r>
              <a:rPr lang="ar-SA" sz="2800" b="1" dirty="0">
                <a:solidFill>
                  <a:prstClr val="black"/>
                </a:solidFill>
              </a:rPr>
              <a:t>انتقاء هذه العناصر الجوهرية من المعرفة التاريخية والمعاصرة ولذلك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تز</a:t>
            </a:r>
            <a:r>
              <a:rPr lang="ar-EG" sz="2800" b="1" dirty="0">
                <a:solidFill>
                  <a:prstClr val="black"/>
                </a:solidFill>
              </a:rPr>
              <a:t>ا</a:t>
            </a:r>
            <a:r>
              <a:rPr lang="ar-SA" sz="2800" b="1" dirty="0" smtClean="0">
                <a:solidFill>
                  <a:prstClr val="black"/>
                </a:solidFill>
              </a:rPr>
              <a:t>منت </a:t>
            </a:r>
            <a:r>
              <a:rPr lang="ar-SA" sz="2800" b="1" dirty="0">
                <a:solidFill>
                  <a:prstClr val="black"/>
                </a:solidFill>
              </a:rPr>
              <a:t>تاريخيًا مع النظريات السياسية حول مشاركة </a:t>
            </a:r>
            <a:r>
              <a:rPr lang="ar-SA" sz="2800" b="1" dirty="0" smtClean="0">
                <a:solidFill>
                  <a:prstClr val="black"/>
                </a:solidFill>
              </a:rPr>
              <a:t>الأ</a:t>
            </a:r>
            <a:r>
              <a:rPr lang="ar-EG" sz="2800" b="1" dirty="0" smtClean="0">
                <a:solidFill>
                  <a:prstClr val="black"/>
                </a:solidFill>
              </a:rPr>
              <a:t>ف</a:t>
            </a:r>
            <a:r>
              <a:rPr lang="ar-SA" sz="2800" b="1" dirty="0" smtClean="0">
                <a:solidFill>
                  <a:prstClr val="black"/>
                </a:solidFill>
              </a:rPr>
              <a:t>ر</a:t>
            </a:r>
            <a:r>
              <a:rPr lang="ar-EG" sz="2800" b="1" dirty="0" smtClean="0">
                <a:solidFill>
                  <a:prstClr val="black"/>
                </a:solidFill>
              </a:rPr>
              <a:t>ا</a:t>
            </a:r>
            <a:r>
              <a:rPr lang="ar-SA" sz="2800" b="1" dirty="0" smtClean="0">
                <a:solidFill>
                  <a:prstClr val="black"/>
                </a:solidFill>
              </a:rPr>
              <a:t>د </a:t>
            </a:r>
            <a:r>
              <a:rPr lang="ar-SA" sz="2800" b="1" dirty="0">
                <a:solidFill>
                  <a:prstClr val="black"/>
                </a:solidFill>
              </a:rPr>
              <a:t>للحكومات في </a:t>
            </a:r>
            <a:r>
              <a:rPr lang="ar-SA" sz="2800" b="1" dirty="0" smtClean="0">
                <a:solidFill>
                  <a:prstClr val="black"/>
                </a:solidFill>
              </a:rPr>
              <a:t>إدارةالمجتمع</a:t>
            </a:r>
            <a:r>
              <a:rPr lang="ar-SA" sz="2800" b="1" dirty="0">
                <a:solidFill>
                  <a:prstClr val="black"/>
                </a:solidFill>
              </a:rPr>
              <a:t>، 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وترتبط </a:t>
            </a:r>
            <a:r>
              <a:rPr lang="ar-SA" sz="2800" b="1" dirty="0">
                <a:solidFill>
                  <a:prstClr val="black"/>
                </a:solidFill>
              </a:rPr>
              <a:t>أيضًا بالنظريات النفسية حول طبيعة العقل </a:t>
            </a:r>
            <a:r>
              <a:rPr lang="ar-SA" sz="2800" b="1" dirty="0" smtClean="0">
                <a:solidFill>
                  <a:prstClr val="black"/>
                </a:solidFill>
              </a:rPr>
              <a:t>والذكاء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ثم </a:t>
            </a:r>
            <a:r>
              <a:rPr lang="ar-SA" sz="2800" b="1" dirty="0">
                <a:solidFill>
                  <a:prstClr val="black"/>
                </a:solidFill>
              </a:rPr>
              <a:t>إن أصحاب هذه النظرية يبرزون النظرية القائلة </a:t>
            </a:r>
            <a:r>
              <a:rPr lang="ar-SA" sz="2800" b="1" dirty="0" smtClean="0">
                <a:solidFill>
                  <a:prstClr val="black"/>
                </a:solidFill>
              </a:rPr>
              <a:t>في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علم </a:t>
            </a:r>
            <a:r>
              <a:rPr lang="ar-SA" sz="2800" b="1" dirty="0">
                <a:solidFill>
                  <a:prstClr val="black"/>
                </a:solidFill>
              </a:rPr>
              <a:t>النفس "النظام العقلي" </a:t>
            </a:r>
            <a:r>
              <a:rPr lang="ar-SA" sz="2800" b="1" dirty="0" smtClean="0">
                <a:solidFill>
                  <a:prstClr val="black"/>
                </a:solidFill>
              </a:rPr>
              <a:t>أو</a:t>
            </a:r>
            <a:endParaRPr lang="ar-SA" sz="2800" b="1" dirty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نظرية الملكات على الرغم من أن هذه النظرية قد حلت محلها نظريات </a:t>
            </a:r>
            <a:r>
              <a:rPr lang="ar-SA" sz="2800" b="1" dirty="0" smtClean="0">
                <a:solidFill>
                  <a:prstClr val="black"/>
                </a:solidFill>
              </a:rPr>
              <a:t>أخرى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نتيجة </a:t>
            </a:r>
            <a:r>
              <a:rPr lang="ar-SA" sz="2800" b="1" dirty="0">
                <a:solidFill>
                  <a:prstClr val="black"/>
                </a:solidFill>
              </a:rPr>
              <a:t>لأبحاث ثورنديك في أوائل هذا القرن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19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914400"/>
          </a:xfrm>
        </p:spPr>
        <p:txBody>
          <a:bodyPr/>
          <a:lstStyle/>
          <a:p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ثانيًا </a:t>
            </a:r>
            <a:r>
              <a:rPr lang="ar-EG" dirty="0"/>
              <a:t>: النظرية الجوهرية أو الأساسية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152400" y="1143000"/>
            <a:ext cx="8991600" cy="5715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أصحاب هذه النظرية يوجهون اهتمامهم إلى التمييز بين </a:t>
            </a:r>
            <a:r>
              <a:rPr lang="ar-SA" sz="2800" b="1" dirty="0" smtClean="0">
                <a:solidFill>
                  <a:prstClr val="black"/>
                </a:solidFill>
              </a:rPr>
              <a:t>ماهو </a:t>
            </a:r>
            <a:r>
              <a:rPr lang="ar-SA" sz="2800" b="1" dirty="0">
                <a:solidFill>
                  <a:prstClr val="black"/>
                </a:solidFill>
              </a:rPr>
              <a:t>أساسي أو جوهري. وما هو غير أساسي أو جوهري، في </a:t>
            </a:r>
            <a:r>
              <a:rPr lang="ar-SA" sz="2800" b="1" dirty="0" smtClean="0">
                <a:solidFill>
                  <a:prstClr val="black"/>
                </a:solidFill>
              </a:rPr>
              <a:t>بر</a:t>
            </a:r>
            <a:r>
              <a:rPr lang="ar-EG" sz="2800" b="1" dirty="0" smtClean="0">
                <a:solidFill>
                  <a:prstClr val="black"/>
                </a:solidFill>
              </a:rPr>
              <a:t>ام</a:t>
            </a:r>
            <a:r>
              <a:rPr lang="ar-SA" sz="2800" b="1" dirty="0" smtClean="0">
                <a:solidFill>
                  <a:prstClr val="black"/>
                </a:solidFill>
              </a:rPr>
              <a:t>ج </a:t>
            </a:r>
            <a:r>
              <a:rPr lang="ar-SA" sz="2800" b="1" dirty="0">
                <a:solidFill>
                  <a:prstClr val="black"/>
                </a:solidFill>
              </a:rPr>
              <a:t>المدرسة،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واعادة اختيار المادة المنهجية، </a:t>
            </a:r>
            <a:r>
              <a:rPr lang="ar-SA" sz="2800" b="1" dirty="0" smtClean="0">
                <a:solidFill>
                  <a:prstClr val="black"/>
                </a:solidFill>
              </a:rPr>
              <a:t>وفحصها،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واعادة سلطة المعلم في الفصل، </a:t>
            </a:r>
            <a:r>
              <a:rPr lang="ar-SA" sz="2800" b="1" dirty="0" smtClean="0">
                <a:solidFill>
                  <a:prstClr val="black"/>
                </a:solidFill>
              </a:rPr>
              <a:t>فدورالمعلم </a:t>
            </a:r>
            <a:r>
              <a:rPr lang="ar-SA" sz="2800" b="1" dirty="0">
                <a:solidFill>
                  <a:prstClr val="black"/>
                </a:solidFill>
              </a:rPr>
              <a:t>هو أن يتوسط بين عالم الكبار، وعالم الأطفال، لأن التلميذ بمفرده </a:t>
            </a:r>
            <a:r>
              <a:rPr lang="ar-SA" sz="2800" b="1" dirty="0" smtClean="0">
                <a:solidFill>
                  <a:prstClr val="black"/>
                </a:solidFill>
              </a:rPr>
              <a:t>لايستطيع </a:t>
            </a:r>
            <a:r>
              <a:rPr lang="ar-SA" sz="2800" b="1" dirty="0">
                <a:solidFill>
                  <a:prstClr val="black"/>
                </a:solidFill>
              </a:rPr>
              <a:t>أن يفهم طبيعة ومطالب </a:t>
            </a:r>
            <a:r>
              <a:rPr lang="ar-SA" sz="2800" b="1" dirty="0" smtClean="0">
                <a:solidFill>
                  <a:prstClr val="black"/>
                </a:solidFill>
              </a:rPr>
              <a:t>الر</a:t>
            </a:r>
            <a:r>
              <a:rPr lang="ar-EG" sz="2800" b="1" dirty="0" smtClean="0">
                <a:solidFill>
                  <a:prstClr val="black"/>
                </a:solidFill>
              </a:rPr>
              <a:t>ا</a:t>
            </a:r>
            <a:r>
              <a:rPr lang="ar-SA" sz="2800" b="1" dirty="0" smtClean="0">
                <a:solidFill>
                  <a:prstClr val="black"/>
                </a:solidFill>
              </a:rPr>
              <a:t>شد </a:t>
            </a:r>
            <a:r>
              <a:rPr lang="ar-SA" sz="2800" b="1" dirty="0">
                <a:solidFill>
                  <a:prstClr val="black"/>
                </a:solidFill>
              </a:rPr>
              <a:t>ولهذا يجب صقل مواهب </a:t>
            </a:r>
            <a:r>
              <a:rPr lang="ar-SA" sz="2800" b="1" dirty="0" smtClean="0">
                <a:solidFill>
                  <a:prstClr val="black"/>
                </a:solidFill>
              </a:rPr>
              <a:t>التلاميذبواسطة </a:t>
            </a:r>
            <a:r>
              <a:rPr lang="ar-SA" sz="2800" b="1" dirty="0">
                <a:solidFill>
                  <a:prstClr val="black"/>
                </a:solidFill>
              </a:rPr>
              <a:t>معلمين مهرة. وهكذا نجد أن المدرس قد منح سلطة أكبر في </a:t>
            </a:r>
            <a:r>
              <a:rPr lang="ar-SA" sz="2800" b="1" dirty="0" smtClean="0">
                <a:solidFill>
                  <a:prstClr val="black"/>
                </a:solidFill>
              </a:rPr>
              <a:t>ظل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النظرية </a:t>
            </a:r>
            <a:r>
              <a:rPr lang="ar-SA" sz="2800" b="1" dirty="0">
                <a:solidFill>
                  <a:prstClr val="black"/>
                </a:solidFill>
              </a:rPr>
              <a:t>الأساسية</a:t>
            </a:r>
            <a:r>
              <a:rPr lang="ar-SA" sz="2800" b="1" dirty="0" smtClean="0">
                <a:solidFill>
                  <a:prstClr val="black"/>
                </a:solidFill>
              </a:rPr>
              <a:t>،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كما وضعته في مركز العملية التعليمية ويجب أن يكون </a:t>
            </a:r>
            <a:r>
              <a:rPr lang="ar-SA" sz="2800" b="1" dirty="0" smtClean="0">
                <a:solidFill>
                  <a:prstClr val="black"/>
                </a:solidFill>
              </a:rPr>
              <a:t>على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قدر </a:t>
            </a:r>
            <a:r>
              <a:rPr lang="ar-SA" sz="2800" b="1" dirty="0">
                <a:solidFill>
                  <a:prstClr val="black"/>
                </a:solidFill>
              </a:rPr>
              <a:t>كاف من التثقيف، ومؤهلاً فكريًا، وعاطفيًا لقيادة المواقف التعليمية مع </a:t>
            </a:r>
            <a:r>
              <a:rPr lang="ar-SA" sz="2800" b="1" dirty="0" smtClean="0">
                <a:solidFill>
                  <a:prstClr val="black"/>
                </a:solidFill>
              </a:rPr>
              <a:t>فهم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عميق </a:t>
            </a:r>
            <a:r>
              <a:rPr lang="ar-SA" sz="2800" b="1" dirty="0">
                <a:solidFill>
                  <a:prstClr val="black"/>
                </a:solidFill>
              </a:rPr>
              <a:t>لسيكولوجية الأطفال، والعملية التعليمية، وقدرة على نقل </a:t>
            </a:r>
            <a:r>
              <a:rPr lang="ar-SA" sz="2800" b="1" dirty="0" smtClean="0">
                <a:solidFill>
                  <a:prstClr val="black"/>
                </a:solidFill>
              </a:rPr>
              <a:t>الحقائق،والمثاليات </a:t>
            </a:r>
            <a:r>
              <a:rPr lang="ar-SA" sz="2800" b="1" dirty="0">
                <a:solidFill>
                  <a:prstClr val="black"/>
                </a:solidFill>
              </a:rPr>
              <a:t>إلى الأجيال الصاعدة، ومعرفة بالأصول التارخية والفلسفية للتربية،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70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914400"/>
          </a:xfrm>
        </p:spPr>
        <p:txBody>
          <a:bodyPr/>
          <a:lstStyle/>
          <a:p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ثانيًا </a:t>
            </a:r>
            <a:r>
              <a:rPr lang="ar-EG" dirty="0"/>
              <a:t>: النظرية الجوهرية أو الأساسية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152400" y="1143000"/>
            <a:ext cx="8991600" cy="5715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prstClr val="black"/>
                </a:solidFill>
              </a:rPr>
              <a:t>                           </a:t>
            </a:r>
            <a:r>
              <a:rPr lang="ar-SA" sz="2800" b="1" dirty="0" smtClean="0">
                <a:solidFill>
                  <a:prstClr val="black"/>
                </a:solidFill>
              </a:rPr>
              <a:t>فمن </a:t>
            </a:r>
            <a:r>
              <a:rPr lang="ar-SA" sz="2800" b="1" dirty="0">
                <a:solidFill>
                  <a:prstClr val="black"/>
                </a:solidFill>
              </a:rPr>
              <a:t>إيجابياتها 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prstClr val="black"/>
                </a:solidFill>
              </a:rPr>
              <a:t>- </a:t>
            </a:r>
            <a:r>
              <a:rPr lang="ar-SA" sz="2800" b="1" dirty="0" smtClean="0">
                <a:solidFill>
                  <a:prstClr val="black"/>
                </a:solidFill>
              </a:rPr>
              <a:t>الاهتمام </a:t>
            </a:r>
            <a:r>
              <a:rPr lang="ar-SA" sz="2800" b="1" dirty="0">
                <a:solidFill>
                  <a:prstClr val="black"/>
                </a:solidFill>
              </a:rPr>
              <a:t>بما هو أساس وجوهري، وصالح لكل </a:t>
            </a:r>
            <a:r>
              <a:rPr lang="ar-SA" sz="2800" b="1" dirty="0">
                <a:solidFill>
                  <a:prstClr val="black"/>
                </a:solidFill>
              </a:rPr>
              <a:t>العصورأي اهتمامها </a:t>
            </a:r>
            <a:r>
              <a:rPr lang="ar-SA" sz="2800" b="1" dirty="0" smtClean="0">
                <a:solidFill>
                  <a:prstClr val="black"/>
                </a:solidFill>
              </a:rPr>
              <a:t>بالأصالة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prstClr val="black"/>
                </a:solidFill>
              </a:rPr>
              <a:t>- اهتمامها </a:t>
            </a:r>
            <a:r>
              <a:rPr lang="ar-EG" sz="2800" b="1" dirty="0">
                <a:solidFill>
                  <a:prstClr val="black"/>
                </a:solidFill>
              </a:rPr>
              <a:t>بدور المعلم وبإعداده وبتكوين </a:t>
            </a:r>
            <a:r>
              <a:rPr lang="ar-EG" sz="2800" b="1" dirty="0" smtClean="0">
                <a:solidFill>
                  <a:prstClr val="black"/>
                </a:solidFill>
              </a:rPr>
              <a:t>شخصيته وهو </a:t>
            </a:r>
            <a:r>
              <a:rPr lang="ar-EG" sz="2800" b="1" dirty="0">
                <a:solidFill>
                  <a:prstClr val="black"/>
                </a:solidFill>
              </a:rPr>
              <a:t>اتجاه </a:t>
            </a:r>
            <a:r>
              <a:rPr lang="ar-EG" sz="2800" b="1" dirty="0" smtClean="0">
                <a:solidFill>
                  <a:prstClr val="black"/>
                </a:solidFill>
              </a:rPr>
              <a:t>معاصرأيضًا </a:t>
            </a:r>
            <a:r>
              <a:rPr lang="ar-EG" sz="2800" b="1" dirty="0">
                <a:solidFill>
                  <a:prstClr val="black"/>
                </a:solidFill>
              </a:rPr>
              <a:t>ذلك أن تنفيذ المنهج يتوقف إلى حد </a:t>
            </a:r>
            <a:r>
              <a:rPr lang="ar-EG" sz="2800" b="1" dirty="0" smtClean="0">
                <a:solidFill>
                  <a:prstClr val="black"/>
                </a:solidFill>
              </a:rPr>
              <a:t>كبيرعلى المعلم </a:t>
            </a:r>
            <a:r>
              <a:rPr lang="ar-EG" sz="2800" b="1" dirty="0">
                <a:solidFill>
                  <a:prstClr val="black"/>
                </a:solidFill>
              </a:rPr>
              <a:t>في العملية التعليمية</a:t>
            </a:r>
            <a:r>
              <a:rPr lang="ar-EG" sz="2800" b="1" dirty="0" smtClean="0">
                <a:solidFill>
                  <a:prstClr val="black"/>
                </a:solidFill>
              </a:rPr>
              <a:t>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FF0000"/>
                </a:solidFill>
              </a:rPr>
              <a:t>                        ومن سلبياتها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FF0000"/>
                </a:solidFill>
              </a:rPr>
              <a:t>-  </a:t>
            </a:r>
            <a:r>
              <a:rPr lang="ar-EG" sz="2800" b="1" dirty="0">
                <a:solidFill>
                  <a:srgbClr val="FF0000"/>
                </a:solidFill>
              </a:rPr>
              <a:t>اعتمادها على نظرية الملكات العقلية المستقلة، وتدريب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كل ملكة على حدة عن طريق استخدام المواد </a:t>
            </a:r>
            <a:r>
              <a:rPr lang="ar-EG" sz="2800" b="1" dirty="0" smtClean="0">
                <a:solidFill>
                  <a:srgbClr val="FF0000"/>
                </a:solidFill>
              </a:rPr>
              <a:t>الدراسية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FF0000"/>
                </a:solidFill>
              </a:rPr>
              <a:t>- الدور </a:t>
            </a:r>
            <a:r>
              <a:rPr lang="ar-EG" sz="2800" b="1" dirty="0">
                <a:solidFill>
                  <a:srgbClr val="FF0000"/>
                </a:solidFill>
              </a:rPr>
              <a:t>السلبي للمتعلم أمام الدور الإيجابي للمعلم</a:t>
            </a:r>
            <a:endParaRPr lang="ar-EG" sz="2800" b="1" dirty="0" smtClean="0">
              <a:solidFill>
                <a:srgbClr val="FF000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52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59296"/>
            <a:ext cx="8458200" cy="533400"/>
          </a:xfrm>
        </p:spPr>
        <p:txBody>
          <a:bodyPr/>
          <a:lstStyle/>
          <a:p>
            <a:r>
              <a:rPr lang="ar-SA" sz="4800" dirty="0">
                <a:cs typeface="AL-Mateen" pitchFamily="2" charset="-78"/>
              </a:rPr>
              <a:t>ثالثًا : البرجماسية </a:t>
            </a:r>
            <a:r>
              <a:rPr lang="en-US" sz="4800" dirty="0">
                <a:cs typeface="AL-Mateen" pitchFamily="2" charset="-78"/>
              </a:rPr>
              <a:t>Pragmatism</a:t>
            </a:r>
            <a:endParaRPr lang="ar-SA" dirty="0"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228600" y="1143000"/>
            <a:ext cx="8763000" cy="52863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srgbClr val="002060"/>
                </a:solidFill>
              </a:rPr>
              <a:t>هذه النظرية هي تعبير عن الفلسفة التربوية البرجماسية، والتي </a:t>
            </a:r>
            <a:r>
              <a:rPr lang="ar-SA" sz="2800" b="1" dirty="0" smtClean="0">
                <a:solidFill>
                  <a:srgbClr val="002060"/>
                </a:solidFill>
              </a:rPr>
              <a:t>تعتبرإسهامًا </a:t>
            </a:r>
            <a:r>
              <a:rPr lang="ar-SA" sz="2800" b="1" dirty="0">
                <a:solidFill>
                  <a:srgbClr val="002060"/>
                </a:solidFill>
              </a:rPr>
              <a:t>أمريكيًا فريدًا في الحقل الفلسفي، وهي ترتبط تا ريخيًا بنظريات </a:t>
            </a:r>
            <a:r>
              <a:rPr lang="ar-SA" sz="2800" b="1" dirty="0" smtClean="0">
                <a:solidFill>
                  <a:srgbClr val="002060"/>
                </a:solidFill>
              </a:rPr>
              <a:t>متنوعة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عن </a:t>
            </a:r>
            <a:r>
              <a:rPr lang="ar-SA" sz="2800" b="1" dirty="0">
                <a:solidFill>
                  <a:srgbClr val="002060"/>
                </a:solidFill>
              </a:rPr>
              <a:t>طبيعة الذكاء، والإنسان وعمليات التفكير المنعكسة في حل </a:t>
            </a:r>
            <a:r>
              <a:rPr lang="ar-SA" sz="2800" b="1" dirty="0" smtClean="0">
                <a:solidFill>
                  <a:srgbClr val="002060"/>
                </a:solidFill>
              </a:rPr>
              <a:t>مشكلات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ar-EG" sz="2800" b="1" dirty="0" smtClean="0">
                <a:solidFill>
                  <a:srgbClr val="002060"/>
                </a:solidFill>
              </a:rPr>
              <a:t>ا</a:t>
            </a:r>
            <a:r>
              <a:rPr lang="ar-SA" sz="2800" b="1" dirty="0" smtClean="0">
                <a:solidFill>
                  <a:srgbClr val="002060"/>
                </a:solidFill>
              </a:rPr>
              <a:t>لمجتمع الديمقر</a:t>
            </a:r>
            <a:r>
              <a:rPr lang="ar-EG" sz="2800" b="1" dirty="0" smtClean="0">
                <a:solidFill>
                  <a:srgbClr val="002060"/>
                </a:solidFill>
              </a:rPr>
              <a:t>ا</a:t>
            </a:r>
            <a:r>
              <a:rPr lang="ar-SA" sz="2800" b="1" dirty="0">
                <a:solidFill>
                  <a:srgbClr val="002060"/>
                </a:solidFill>
              </a:rPr>
              <a:t>طي</a:t>
            </a:r>
            <a:r>
              <a:rPr lang="ar-SA" sz="2800" b="1" dirty="0" smtClean="0">
                <a:solidFill>
                  <a:srgbClr val="002060"/>
                </a:solidFill>
              </a:rPr>
              <a:t>،</a:t>
            </a:r>
            <a:endParaRPr lang="ar-EG" sz="2800" b="1" dirty="0" smtClean="0">
              <a:solidFill>
                <a:srgbClr val="00206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>
                <a:solidFill>
                  <a:srgbClr val="002060"/>
                </a:solidFill>
              </a:rPr>
              <a:t>قام بتطوير هذه النظرية ثلاثة من المفكرين هم </a:t>
            </a:r>
            <a:r>
              <a:rPr lang="ar-SA" sz="2800" b="1" dirty="0" smtClean="0">
                <a:solidFill>
                  <a:srgbClr val="002060"/>
                </a:solidFill>
              </a:rPr>
              <a:t>:"</a:t>
            </a:r>
            <a:r>
              <a:rPr lang="ar-SA" sz="2800" b="1" dirty="0">
                <a:solidFill>
                  <a:srgbClr val="002060"/>
                </a:solidFill>
              </a:rPr>
              <a:t>بيرس" </a:t>
            </a:r>
            <a:r>
              <a:rPr lang="en-US" sz="2800" b="1" dirty="0">
                <a:solidFill>
                  <a:srgbClr val="002060"/>
                </a:solidFill>
              </a:rPr>
              <a:t>Pierce </a:t>
            </a:r>
            <a:r>
              <a:rPr lang="ar-SA" sz="2800" b="1" dirty="0">
                <a:solidFill>
                  <a:srgbClr val="002060"/>
                </a:solidFill>
              </a:rPr>
              <a:t>و"جيمس" </a:t>
            </a:r>
            <a:r>
              <a:rPr lang="en-US" sz="2800" b="1" dirty="0">
                <a:solidFill>
                  <a:srgbClr val="002060"/>
                </a:solidFill>
              </a:rPr>
              <a:t>James </a:t>
            </a:r>
            <a:r>
              <a:rPr lang="ar-SA" sz="2800" b="1" dirty="0">
                <a:solidFill>
                  <a:srgbClr val="002060"/>
                </a:solidFill>
              </a:rPr>
              <a:t>و"ديوي" </a:t>
            </a:r>
            <a:r>
              <a:rPr lang="en-US" sz="2800" b="1" dirty="0">
                <a:solidFill>
                  <a:srgbClr val="002060"/>
                </a:solidFill>
              </a:rPr>
              <a:t>Dewey </a:t>
            </a:r>
            <a:r>
              <a:rPr lang="ar-SA" sz="2800" b="1" dirty="0">
                <a:solidFill>
                  <a:srgbClr val="002060"/>
                </a:solidFill>
              </a:rPr>
              <a:t>ومع ذلك </a:t>
            </a:r>
            <a:r>
              <a:rPr lang="ar-SA" sz="2800" b="1" dirty="0" smtClean="0">
                <a:solidFill>
                  <a:srgbClr val="002060"/>
                </a:solidFill>
              </a:rPr>
              <a:t>فإن</a:t>
            </a:r>
            <a:r>
              <a:rPr lang="ar-EG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هؤلاء </a:t>
            </a:r>
            <a:r>
              <a:rPr lang="ar-SA" sz="2800" b="1" dirty="0">
                <a:solidFill>
                  <a:srgbClr val="002060"/>
                </a:solidFill>
              </a:rPr>
              <a:t>الفلاسفة يختلفون بعضهم عن البعض </a:t>
            </a:r>
            <a:r>
              <a:rPr lang="ar-SA" sz="2800" b="1" dirty="0" smtClean="0">
                <a:solidFill>
                  <a:srgbClr val="002060"/>
                </a:solidFill>
              </a:rPr>
              <a:t>الآخر</a:t>
            </a:r>
            <a:endParaRPr lang="ar-EG" sz="2800" b="1" dirty="0" smtClean="0">
              <a:solidFill>
                <a:srgbClr val="00206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002060"/>
                </a:solidFill>
              </a:rPr>
              <a:t>ولقد تطورت البرجماسية وأعيدت صياغتها من خلال جهود "</a:t>
            </a:r>
            <a:r>
              <a:rPr lang="ar-EG" sz="2800" b="1" dirty="0" smtClean="0">
                <a:solidFill>
                  <a:srgbClr val="002060"/>
                </a:solidFill>
              </a:rPr>
              <a:t>ديوي« الناقدة </a:t>
            </a:r>
            <a:r>
              <a:rPr lang="ar-EG" sz="2800" b="1" dirty="0">
                <a:solidFill>
                  <a:srgbClr val="002060"/>
                </a:solidFill>
              </a:rPr>
              <a:t>وتحولت إلى نظرية فلسفية جديدة ربطت نظريتي المنطق </a:t>
            </a:r>
            <a:r>
              <a:rPr lang="ar-EG" sz="2800" b="1" dirty="0" smtClean="0">
                <a:solidFill>
                  <a:srgbClr val="002060"/>
                </a:solidFill>
              </a:rPr>
              <a:t>والأخلاق وتخطت </a:t>
            </a:r>
            <a:r>
              <a:rPr lang="ar-EG" sz="2800" b="1" dirty="0">
                <a:solidFill>
                  <a:srgbClr val="002060"/>
                </a:solidFill>
              </a:rPr>
              <a:t>أقوى ثنائية في العصر الحديث وهي الفصل بين </a:t>
            </a:r>
            <a:r>
              <a:rPr lang="ar-EG" sz="2800" b="1" dirty="0" smtClean="0">
                <a:solidFill>
                  <a:srgbClr val="002060"/>
                </a:solidFill>
              </a:rPr>
              <a:t>العلم</a:t>
            </a:r>
            <a:r>
              <a:rPr lang="ar-EG" sz="2800" b="1" dirty="0">
                <a:solidFill>
                  <a:srgbClr val="002060"/>
                </a:solidFill>
              </a:rPr>
              <a:t> </a:t>
            </a:r>
            <a:r>
              <a:rPr lang="ar-EG" sz="2800" b="1" dirty="0" smtClean="0">
                <a:solidFill>
                  <a:srgbClr val="002060"/>
                </a:solidFill>
              </a:rPr>
              <a:t>والعمل وانفصال المعرفة </a:t>
            </a:r>
            <a:r>
              <a:rPr lang="ar-EG" sz="2800" b="1" dirty="0">
                <a:solidFill>
                  <a:srgbClr val="002060"/>
                </a:solidFill>
              </a:rPr>
              <a:t>عن الأخلاق.</a:t>
            </a:r>
            <a:endParaRPr lang="ar-EG" sz="2800" b="1" dirty="0" smtClean="0">
              <a:solidFill>
                <a:srgbClr val="00206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EG" sz="2800" b="1" dirty="0" smtClean="0">
              <a:solidFill>
                <a:srgbClr val="00206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10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59296"/>
            <a:ext cx="8458200" cy="533400"/>
          </a:xfrm>
        </p:spPr>
        <p:txBody>
          <a:bodyPr/>
          <a:lstStyle/>
          <a:p>
            <a:r>
              <a:rPr lang="ar-SA" sz="4800" dirty="0">
                <a:cs typeface="AL-Mateen" pitchFamily="2" charset="-78"/>
              </a:rPr>
              <a:t>ثالثًا : البرجماسية </a:t>
            </a:r>
            <a:r>
              <a:rPr lang="en-US" sz="4800" dirty="0">
                <a:cs typeface="AL-Mateen" pitchFamily="2" charset="-78"/>
              </a:rPr>
              <a:t>Pragmatism</a:t>
            </a:r>
            <a:endParaRPr lang="ar-SA" dirty="0"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76200" y="1143000"/>
            <a:ext cx="9067800" cy="52863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نظرت البرجماسية للمنهج على أنه يجب أن ينظم </a:t>
            </a:r>
            <a:r>
              <a:rPr lang="ar-SA" sz="2800" b="1" dirty="0" smtClean="0">
                <a:solidFill>
                  <a:prstClr val="black"/>
                </a:solidFill>
              </a:rPr>
              <a:t>تبعًا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للمشكلات </a:t>
            </a:r>
            <a:r>
              <a:rPr lang="ar-SA" sz="2800" b="1" dirty="0">
                <a:solidFill>
                  <a:prstClr val="black"/>
                </a:solidFill>
              </a:rPr>
              <a:t>القريبة والبعيدة للتلاميذ والتي يواجهونها حاليًا، </a:t>
            </a:r>
            <a:r>
              <a:rPr lang="ar-SA" sz="2800" b="1" dirty="0" smtClean="0">
                <a:solidFill>
                  <a:prstClr val="black"/>
                </a:solidFill>
              </a:rPr>
              <a:t>مستقبلاً وبذلك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فهي </a:t>
            </a:r>
            <a:r>
              <a:rPr lang="ar-SA" sz="2800" b="1" dirty="0">
                <a:solidFill>
                  <a:prstClr val="black"/>
                </a:solidFill>
              </a:rPr>
              <a:t>تفضل الطريقة العلمية، وتنمية التفكير بدلا من </a:t>
            </a:r>
            <a:r>
              <a:rPr lang="ar-SA" sz="2800" b="1" dirty="0" smtClean="0">
                <a:solidFill>
                  <a:prstClr val="black"/>
                </a:solidFill>
              </a:rPr>
              <a:t>الحفظ،</a:t>
            </a:r>
            <a:r>
              <a:rPr lang="ar-EG" sz="2800" b="1" dirty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فالتعليم </a:t>
            </a:r>
            <a:r>
              <a:rPr lang="ar-SA" sz="2800" b="1" dirty="0">
                <a:solidFill>
                  <a:prstClr val="black"/>
                </a:solidFill>
              </a:rPr>
              <a:t>من </a:t>
            </a:r>
            <a:r>
              <a:rPr lang="ar-SA" sz="2800" b="1" dirty="0" smtClean="0">
                <a:solidFill>
                  <a:prstClr val="black"/>
                </a:solidFill>
              </a:rPr>
              <a:t>خلال</a:t>
            </a:r>
            <a:r>
              <a:rPr lang="ar-EG" sz="2800" b="1" dirty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المشكلات </a:t>
            </a:r>
            <a:r>
              <a:rPr lang="ar-SA" sz="2800" b="1" dirty="0">
                <a:solidFill>
                  <a:prstClr val="black"/>
                </a:solidFill>
              </a:rPr>
              <a:t>يحل محل التلقين</a:t>
            </a:r>
            <a:r>
              <a:rPr lang="ar-SA" sz="2800" b="1" dirty="0" smtClean="0">
                <a:solidFill>
                  <a:prstClr val="black"/>
                </a:solidFill>
              </a:rPr>
              <a:t>،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ويركز على الطفل كمدخل لتنظيم المحتوى </a:t>
            </a:r>
            <a:r>
              <a:rPr lang="ar-SA" sz="2800" b="1" dirty="0" smtClean="0">
                <a:solidFill>
                  <a:prstClr val="black"/>
                </a:solidFill>
              </a:rPr>
              <a:t>بدلاًمن التركيزعلى المادة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الدر</a:t>
            </a:r>
            <a:r>
              <a:rPr lang="ar-EG" sz="2800" b="1" dirty="0" smtClean="0">
                <a:solidFill>
                  <a:prstClr val="black"/>
                </a:solidFill>
              </a:rPr>
              <a:t>ا</a:t>
            </a:r>
            <a:r>
              <a:rPr lang="ar-SA" sz="2800" b="1" dirty="0" smtClean="0">
                <a:solidFill>
                  <a:prstClr val="black"/>
                </a:solidFill>
              </a:rPr>
              <a:t>سية فقط</a:t>
            </a:r>
            <a:r>
              <a:rPr lang="ar-EG" sz="2800" b="1" dirty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وذلك </a:t>
            </a:r>
            <a:r>
              <a:rPr lang="ar-SA" sz="2800" b="1" dirty="0">
                <a:solidFill>
                  <a:prstClr val="black"/>
                </a:solidFill>
              </a:rPr>
              <a:t>من </a:t>
            </a:r>
            <a:r>
              <a:rPr lang="ar-SA" sz="2800" b="1" dirty="0" smtClean="0">
                <a:solidFill>
                  <a:prstClr val="black"/>
                </a:solidFill>
              </a:rPr>
              <a:t>منط</a:t>
            </a:r>
            <a:r>
              <a:rPr lang="ar-EG" sz="2800" b="1" dirty="0" smtClean="0">
                <a:solidFill>
                  <a:prstClr val="black"/>
                </a:solidFill>
              </a:rPr>
              <a:t>ل</a:t>
            </a:r>
            <a:r>
              <a:rPr lang="ar-SA" sz="2800" b="1" dirty="0" smtClean="0">
                <a:solidFill>
                  <a:prstClr val="black"/>
                </a:solidFill>
              </a:rPr>
              <a:t>ق </a:t>
            </a:r>
            <a:r>
              <a:rPr lang="ar-SA" sz="2800" b="1" dirty="0">
                <a:solidFill>
                  <a:prstClr val="black"/>
                </a:solidFill>
              </a:rPr>
              <a:t>أن المدرسة </a:t>
            </a:r>
            <a:r>
              <a:rPr lang="ar-SA" sz="2800" b="1" dirty="0" smtClean="0">
                <a:solidFill>
                  <a:prstClr val="black"/>
                </a:solidFill>
              </a:rPr>
              <a:t>مؤسسة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اجتماعية</a:t>
            </a:r>
            <a:r>
              <a:rPr lang="ar-SA" sz="2800" b="1" dirty="0">
                <a:solidFill>
                  <a:prstClr val="black"/>
                </a:solidFill>
              </a:rPr>
              <a:t>، ويجب أن تدار </a:t>
            </a:r>
            <a:r>
              <a:rPr lang="ar-SA" sz="2800" b="1" dirty="0" smtClean="0">
                <a:solidFill>
                  <a:prstClr val="black"/>
                </a:solidFill>
              </a:rPr>
              <a:t>بطريقة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ديمقر</a:t>
            </a:r>
            <a:r>
              <a:rPr lang="ar-EG" sz="2800" b="1" dirty="0" smtClean="0">
                <a:solidFill>
                  <a:prstClr val="black"/>
                </a:solidFill>
              </a:rPr>
              <a:t>ا</a:t>
            </a:r>
            <a:r>
              <a:rPr lang="ar-SA" sz="2800" b="1" dirty="0" smtClean="0">
                <a:solidFill>
                  <a:prstClr val="black"/>
                </a:solidFill>
              </a:rPr>
              <a:t>طية 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وتعطي </a:t>
            </a:r>
            <a:r>
              <a:rPr lang="ar-SA" sz="2800" b="1" dirty="0">
                <a:solidFill>
                  <a:prstClr val="black"/>
                </a:solidFill>
              </a:rPr>
              <a:t>منهجًا نشطًا </a:t>
            </a:r>
            <a:r>
              <a:rPr lang="ar-SA" sz="2800" b="1" dirty="0" smtClean="0">
                <a:solidFill>
                  <a:prstClr val="black"/>
                </a:solidFill>
              </a:rPr>
              <a:t>يتعلق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بالاهتمامات </a:t>
            </a:r>
            <a:r>
              <a:rPr lang="ar-SA" sz="2800" b="1" dirty="0">
                <a:solidFill>
                  <a:prstClr val="black"/>
                </a:solidFill>
              </a:rPr>
              <a:t>العقلية للتلاميذ، كما نظرت البرجماسية إلى المتعلم على أنه </a:t>
            </a:r>
            <a:r>
              <a:rPr lang="ar-SA" sz="2800" b="1" dirty="0" smtClean="0">
                <a:solidFill>
                  <a:prstClr val="black"/>
                </a:solidFill>
              </a:rPr>
              <a:t>فرد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يمر بخبر</a:t>
            </a:r>
            <a:r>
              <a:rPr lang="ar-EG" sz="2800" b="1" dirty="0" smtClean="0">
                <a:solidFill>
                  <a:prstClr val="black"/>
                </a:solidFill>
              </a:rPr>
              <a:t>ا</a:t>
            </a:r>
            <a:r>
              <a:rPr lang="ar-SA" sz="2800" b="1" dirty="0" smtClean="0">
                <a:solidFill>
                  <a:prstClr val="black"/>
                </a:solidFill>
              </a:rPr>
              <a:t>ت </a:t>
            </a:r>
            <a:r>
              <a:rPr lang="ar-SA" sz="2800" b="1" dirty="0">
                <a:solidFill>
                  <a:prstClr val="black"/>
                </a:solidFill>
              </a:rPr>
              <a:t>كما أنه مفكر </a:t>
            </a:r>
            <a:r>
              <a:rPr lang="ar-SA" sz="2800" b="1" dirty="0" smtClean="0">
                <a:solidFill>
                  <a:prstClr val="black"/>
                </a:solidFill>
              </a:rPr>
              <a:t>ومكتشف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black"/>
                </a:solidFill>
              </a:rPr>
              <a:t>يجب </a:t>
            </a:r>
            <a:r>
              <a:rPr lang="ar-SA" sz="2800" b="1" dirty="0">
                <a:solidFill>
                  <a:prstClr val="black"/>
                </a:solidFill>
              </a:rPr>
              <a:t>على المعلم أن يوجه وينصح المتعلم فقط أي يجعل الموقف التعليمي قائمً </a:t>
            </a:r>
            <a:r>
              <a:rPr lang="ar-SA" sz="2800" b="1" dirty="0" smtClean="0">
                <a:solidFill>
                  <a:prstClr val="black"/>
                </a:solidFill>
              </a:rPr>
              <a:t>حول </a:t>
            </a:r>
            <a:r>
              <a:rPr lang="ar-SA" sz="2800" b="1" dirty="0">
                <a:solidFill>
                  <a:prstClr val="black"/>
                </a:solidFill>
              </a:rPr>
              <a:t>المشكلات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21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59296"/>
            <a:ext cx="8458200" cy="533400"/>
          </a:xfrm>
        </p:spPr>
        <p:txBody>
          <a:bodyPr/>
          <a:lstStyle/>
          <a:p>
            <a:r>
              <a:rPr lang="ar-SA" sz="4800" dirty="0">
                <a:cs typeface="AL-Mateen" pitchFamily="2" charset="-78"/>
              </a:rPr>
              <a:t>ثالثًا : البرجماسية </a:t>
            </a:r>
            <a:r>
              <a:rPr lang="en-US" sz="4800" dirty="0">
                <a:cs typeface="AL-Mateen" pitchFamily="2" charset="-78"/>
              </a:rPr>
              <a:t>Pragmatism</a:t>
            </a:r>
            <a:endParaRPr lang="ar-SA" dirty="0"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76200" y="1143000"/>
            <a:ext cx="9067800" cy="5638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أ </a:t>
            </a:r>
            <a:r>
              <a:rPr lang="ar-EG" sz="2800" b="1" dirty="0" smtClean="0">
                <a:solidFill>
                  <a:prstClr val="black"/>
                </a:solidFill>
              </a:rPr>
              <a:t>- </a:t>
            </a:r>
            <a:r>
              <a:rPr lang="ar-SA" sz="2800" b="1" dirty="0" smtClean="0">
                <a:solidFill>
                  <a:prstClr val="black"/>
                </a:solidFill>
              </a:rPr>
              <a:t>ارتباط </a:t>
            </a:r>
            <a:r>
              <a:rPr lang="ar-SA" sz="2800" b="1" dirty="0">
                <a:solidFill>
                  <a:prstClr val="black"/>
                </a:solidFill>
              </a:rPr>
              <a:t>المنهج بالحياة والمجتمع، وعدم ابتعاده، بحيث يصبح -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solidFill>
                  <a:prstClr val="black"/>
                </a:solidFill>
              </a:rPr>
              <a:t>المجتمع هو المنهج</a:t>
            </a:r>
            <a:r>
              <a:rPr lang="ar-SA" sz="2800" b="1" dirty="0" smtClean="0">
                <a:solidFill>
                  <a:prstClr val="black"/>
                </a:solidFill>
              </a:rPr>
              <a:t>،</a:t>
            </a:r>
            <a:endParaRPr lang="ar-EG" sz="2800" b="1" dirty="0" smtClean="0">
              <a:solidFill>
                <a:prstClr val="black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ب الاهتمام بالطفل وبحاجاته ورغباته، الأمر الذي جعل المنهج </a:t>
            </a:r>
            <a:r>
              <a:rPr lang="ar-EG" sz="2800" b="1" dirty="0" smtClean="0">
                <a:solidFill>
                  <a:srgbClr val="FF0000"/>
                </a:solidFill>
              </a:rPr>
              <a:t>جزءًا لا يتجزأ </a:t>
            </a:r>
            <a:r>
              <a:rPr lang="ar-EG" sz="2800" b="1" dirty="0">
                <a:solidFill>
                  <a:srgbClr val="FF0000"/>
                </a:solidFill>
              </a:rPr>
              <a:t>من حياة </a:t>
            </a:r>
            <a:r>
              <a:rPr lang="ar-EG" sz="2800" b="1" dirty="0" smtClean="0">
                <a:solidFill>
                  <a:srgbClr val="FF0000"/>
                </a:solidFill>
              </a:rPr>
              <a:t>الطفل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ج </a:t>
            </a:r>
            <a:r>
              <a:rPr lang="ar-EG" sz="2800" b="1" dirty="0" smtClean="0">
                <a:solidFill>
                  <a:srgbClr val="FF0000"/>
                </a:solidFill>
              </a:rPr>
              <a:t>- الأخذ </a:t>
            </a:r>
            <a:r>
              <a:rPr lang="ar-EG" sz="2800" b="1" dirty="0">
                <a:solidFill>
                  <a:srgbClr val="FF0000"/>
                </a:solidFill>
              </a:rPr>
              <a:t>بمبدأ الارتباط بالفائدة والمنفعة وبالحياة والذي جعل </a:t>
            </a:r>
            <a:r>
              <a:rPr lang="ar-EG" sz="2800" b="1" dirty="0" smtClean="0">
                <a:solidFill>
                  <a:srgbClr val="FF0000"/>
                </a:solidFill>
              </a:rPr>
              <a:t>المنهج</a:t>
            </a:r>
            <a:endParaRPr lang="ar-EG" sz="2800" b="1" dirty="0">
              <a:solidFill>
                <a:srgbClr val="FF000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فعلاً ذا قيمة في حياة </a:t>
            </a:r>
            <a:r>
              <a:rPr lang="ar-EG" sz="2800" b="1" dirty="0" smtClean="0">
                <a:solidFill>
                  <a:srgbClr val="FF0000"/>
                </a:solidFill>
              </a:rPr>
              <a:t>المتعلم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FF0000"/>
                </a:solidFill>
              </a:rPr>
              <a:t>د-  </a:t>
            </a:r>
            <a:r>
              <a:rPr lang="ar-EG" sz="2800" b="1" dirty="0">
                <a:solidFill>
                  <a:srgbClr val="FF0000"/>
                </a:solidFill>
              </a:rPr>
              <a:t>الأخذ بمبدأ </a:t>
            </a:r>
            <a:r>
              <a:rPr lang="ar-EG" sz="2800" b="1" dirty="0" smtClean="0">
                <a:solidFill>
                  <a:srgbClr val="FF0000"/>
                </a:solidFill>
              </a:rPr>
              <a:t>احترام </a:t>
            </a:r>
            <a:r>
              <a:rPr lang="ar-EG" sz="2800" b="1" dirty="0">
                <a:solidFill>
                  <a:srgbClr val="FF0000"/>
                </a:solidFill>
              </a:rPr>
              <a:t>التفكير النشط الفعال والذي يمكن التلميذ </a:t>
            </a:r>
            <a:r>
              <a:rPr lang="ar-EG" sz="2800" b="1" dirty="0" smtClean="0">
                <a:solidFill>
                  <a:srgbClr val="FF0000"/>
                </a:solidFill>
              </a:rPr>
              <a:t>ليس</a:t>
            </a:r>
            <a:endParaRPr lang="ar-EG" sz="2800" b="1" dirty="0">
              <a:solidFill>
                <a:srgbClr val="FF000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فقط من حل المشكلات بل على الخلق والابتكار </a:t>
            </a:r>
            <a:r>
              <a:rPr lang="ar-EG" sz="2800" b="1" dirty="0" smtClean="0">
                <a:solidFill>
                  <a:srgbClr val="FF0000"/>
                </a:solidFill>
              </a:rPr>
              <a:t>والإبداع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FF0000"/>
                </a:solidFill>
              </a:rPr>
              <a:t>ه-  </a:t>
            </a:r>
            <a:r>
              <a:rPr lang="ar-EG" sz="2800" b="1" dirty="0">
                <a:solidFill>
                  <a:srgbClr val="FF0000"/>
                </a:solidFill>
              </a:rPr>
              <a:t>تنمية الفردية في إطار اجتماعي، بمعنى تمكين الشخصية </a:t>
            </a:r>
            <a:r>
              <a:rPr lang="ar-EG" sz="2800" b="1" dirty="0" smtClean="0">
                <a:solidFill>
                  <a:srgbClr val="FF0000"/>
                </a:solidFill>
              </a:rPr>
              <a:t>الفردية من </a:t>
            </a:r>
            <a:r>
              <a:rPr lang="ar-EG" sz="2800" b="1" dirty="0">
                <a:solidFill>
                  <a:srgbClr val="FF0000"/>
                </a:solidFill>
              </a:rPr>
              <a:t>أن تنمو أفضل نمو ممكن لها في إطار الصلاحية </a:t>
            </a:r>
            <a:r>
              <a:rPr lang="ar-EG" sz="2800" b="1" dirty="0" smtClean="0">
                <a:solidFill>
                  <a:srgbClr val="FF0000"/>
                </a:solidFill>
              </a:rPr>
              <a:t>الاجتماعية، وذلك </a:t>
            </a:r>
            <a:r>
              <a:rPr lang="ar-EG" sz="2800" b="1" dirty="0">
                <a:solidFill>
                  <a:srgbClr val="FF0000"/>
                </a:solidFill>
              </a:rPr>
              <a:t>أن المشروع بطبيعته قد يبدأ مشروعًا فرديًا، وقد يتحول </a:t>
            </a:r>
            <a:r>
              <a:rPr lang="ar-EG" sz="2800" b="1" dirty="0" smtClean="0">
                <a:solidFill>
                  <a:srgbClr val="FF0000"/>
                </a:solidFill>
              </a:rPr>
              <a:t>إلى مشروع </a:t>
            </a:r>
            <a:r>
              <a:rPr lang="ar-EG" sz="2800" b="1" dirty="0">
                <a:solidFill>
                  <a:srgbClr val="FF0000"/>
                </a:solidFill>
              </a:rPr>
              <a:t>جماعي، كما قد ينشأ بطبيعته أيضًا مشروعًا جماعيًا</a:t>
            </a:r>
            <a:endParaRPr lang="ar-EG" sz="2800" b="1" dirty="0" smtClean="0">
              <a:solidFill>
                <a:srgbClr val="FF000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9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ثالثًا : البرجماسية </a:t>
            </a:r>
            <a:r>
              <a:rPr lang="en-US" dirty="0"/>
              <a:t>Pragmatism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سلبيات النظرية </a:t>
            </a:r>
            <a:r>
              <a:rPr lang="ar-EG" sz="3200" b="1" dirty="0">
                <a:solidFill>
                  <a:srgbClr val="FF0000"/>
                </a:solidFill>
              </a:rPr>
              <a:t>البرجماسية </a:t>
            </a:r>
            <a:r>
              <a:rPr lang="ar-EG" sz="3200" b="1" dirty="0" smtClean="0">
                <a:solidFill>
                  <a:srgbClr val="FF0000"/>
                </a:solidFill>
              </a:rPr>
              <a:t>تجلت بما </a:t>
            </a:r>
            <a:r>
              <a:rPr lang="ar-EG" sz="3200" b="1" dirty="0">
                <a:solidFill>
                  <a:srgbClr val="FF0000"/>
                </a:solidFill>
              </a:rPr>
              <a:t>أصاب الحضارة الأمريكية والشباب الأمريكي في بعض </a:t>
            </a:r>
            <a:r>
              <a:rPr lang="ar-EG" sz="3200" b="1" dirty="0" smtClean="0">
                <a:solidFill>
                  <a:srgbClr val="FF0000"/>
                </a:solidFill>
              </a:rPr>
              <a:t>الأزمات الشهيرة </a:t>
            </a:r>
            <a:r>
              <a:rPr lang="ar-EG" sz="3200" b="1" dirty="0">
                <a:solidFill>
                  <a:srgbClr val="FF0000"/>
                </a:solidFill>
              </a:rPr>
              <a:t>مثل أزمة "الحرب الكورية" وأزمة "القمر الصناعي </a:t>
            </a:r>
            <a:r>
              <a:rPr lang="ar-EG" sz="3200" b="1" dirty="0" smtClean="0">
                <a:solidFill>
                  <a:srgbClr val="FF0000"/>
                </a:solidFill>
              </a:rPr>
              <a:t>الروسي«</a:t>
            </a:r>
          </a:p>
          <a:p>
            <a:r>
              <a:rPr lang="ar-EG" sz="3200" b="1" dirty="0" smtClean="0">
                <a:solidFill>
                  <a:srgbClr val="FF0000"/>
                </a:solidFill>
              </a:rPr>
              <a:t>السبب أنها ركزت </a:t>
            </a:r>
            <a:r>
              <a:rPr lang="ar-EG" sz="3200" b="1" dirty="0">
                <a:solidFill>
                  <a:srgbClr val="FF0000"/>
                </a:solidFill>
              </a:rPr>
              <a:t>على المتعلم،</a:t>
            </a:r>
          </a:p>
          <a:p>
            <a:r>
              <a:rPr lang="ar-EG" sz="3200" b="1" dirty="0">
                <a:solidFill>
                  <a:srgbClr val="FF0000"/>
                </a:solidFill>
              </a:rPr>
              <a:t>وترتب على هذا عدم الموازنة الدقيقة بين المواد </a:t>
            </a:r>
            <a:r>
              <a:rPr lang="ar-EG" sz="3200" b="1" dirty="0" smtClean="0">
                <a:solidFill>
                  <a:srgbClr val="FF0000"/>
                </a:solidFill>
              </a:rPr>
              <a:t>الدراسية </a:t>
            </a:r>
            <a:r>
              <a:rPr lang="ar-EG" sz="3200" b="1" dirty="0">
                <a:solidFill>
                  <a:srgbClr val="FF0000"/>
                </a:solidFill>
              </a:rPr>
              <a:t>والاجتماعية الأساسية للمجتمع في مقابل الاحتياجات الأساسية للفرد مما أدى إلى تعالي </a:t>
            </a:r>
            <a:r>
              <a:rPr lang="ar-EG" sz="3200" b="1" dirty="0" smtClean="0">
                <a:solidFill>
                  <a:srgbClr val="FF0000"/>
                </a:solidFill>
              </a:rPr>
              <a:t>الصيحة بوجوب </a:t>
            </a:r>
            <a:r>
              <a:rPr lang="ar-EG" sz="3200" b="1" dirty="0">
                <a:solidFill>
                  <a:srgbClr val="FF0000"/>
                </a:solidFill>
              </a:rPr>
              <a:t>العناية باحتياجات المجتمع وبالمواد </a:t>
            </a:r>
            <a:r>
              <a:rPr lang="ar-EG" sz="3200" b="1" dirty="0" smtClean="0">
                <a:solidFill>
                  <a:srgbClr val="FF0000"/>
                </a:solidFill>
              </a:rPr>
              <a:t>الدراسية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59296"/>
            <a:ext cx="8458200" cy="533400"/>
          </a:xfrm>
        </p:spPr>
        <p:txBody>
          <a:bodyPr/>
          <a:lstStyle/>
          <a:p>
            <a:r>
              <a:rPr lang="ar-SA" sz="4800" dirty="0">
                <a:cs typeface="AL-Mateen" pitchFamily="2" charset="-78"/>
              </a:rPr>
              <a:t>رابعًا : البوليتيكنيكية</a:t>
            </a:r>
            <a:endParaRPr lang="ar-SA" dirty="0">
              <a:cs typeface="AL-Mateen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152400" y="1219200"/>
            <a:ext cx="8991600" cy="5410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إن "البوليتكنيكية" ليست موضوعًا </a:t>
            </a:r>
            <a:r>
              <a:rPr lang="ar-EG" sz="2800" b="1" dirty="0" smtClean="0">
                <a:solidFill>
                  <a:srgbClr val="FF0000"/>
                </a:solidFill>
              </a:rPr>
              <a:t>دراسيًا </a:t>
            </a:r>
            <a:r>
              <a:rPr lang="ar-EG" sz="2800" b="1" dirty="0">
                <a:solidFill>
                  <a:srgbClr val="FF0000"/>
                </a:solidFill>
              </a:rPr>
              <a:t>منفصلاً، ولكنها يجب أن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تتخلل كل نظام وتنعكس على اختيار المادة العلمية سواء أكان في العلوم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الطبيعية أو الاجتماعية</a:t>
            </a:r>
            <a:r>
              <a:rPr lang="ar-EG" sz="2800" b="1" dirty="0" smtClean="0">
                <a:solidFill>
                  <a:srgbClr val="FF0000"/>
                </a:solidFill>
              </a:rPr>
              <a:t>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 نظام كامل مبني على </a:t>
            </a:r>
            <a:r>
              <a:rPr lang="ar-EG" sz="2800" b="1" dirty="0" smtClean="0">
                <a:solidFill>
                  <a:srgbClr val="FF0000"/>
                </a:solidFill>
              </a:rPr>
              <a:t>دراسة </a:t>
            </a:r>
            <a:r>
              <a:rPr lang="ar-EG" sz="2800" b="1" dirty="0">
                <a:solidFill>
                  <a:srgbClr val="FF0000"/>
                </a:solidFill>
              </a:rPr>
              <a:t>التقدم التقني في </a:t>
            </a:r>
            <a:r>
              <a:rPr lang="ar-EG" sz="2800" b="1" dirty="0" smtClean="0">
                <a:solidFill>
                  <a:srgbClr val="FF0000"/>
                </a:solidFill>
              </a:rPr>
              <a:t>أشكاله المختلفة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تسهم في تعويد الشباب على العمل وهي أساس </a:t>
            </a:r>
            <a:r>
              <a:rPr lang="ar-EG" sz="2800" b="1" dirty="0" smtClean="0">
                <a:solidFill>
                  <a:srgbClr val="FF0000"/>
                </a:solidFill>
              </a:rPr>
              <a:t>للتدريب المهني </a:t>
            </a:r>
            <a:r>
              <a:rPr lang="ar-EG" sz="2800" b="1" dirty="0">
                <a:solidFill>
                  <a:srgbClr val="FF0000"/>
                </a:solidFill>
              </a:rPr>
              <a:t>والمشاركة في اتخاذ </a:t>
            </a:r>
            <a:r>
              <a:rPr lang="ar-EG" sz="2800" b="1" dirty="0" smtClean="0">
                <a:solidFill>
                  <a:srgbClr val="FF0000"/>
                </a:solidFill>
              </a:rPr>
              <a:t>القرار </a:t>
            </a:r>
            <a:r>
              <a:rPr lang="ar-EG" sz="2800" b="1" dirty="0">
                <a:solidFill>
                  <a:srgbClr val="FF0000"/>
                </a:solidFill>
              </a:rPr>
              <a:t>الخاص بالمشكلات الرئيسية في </a:t>
            </a:r>
            <a:r>
              <a:rPr lang="ar-EG" sz="2800" b="1" dirty="0" smtClean="0">
                <a:solidFill>
                  <a:srgbClr val="FF0000"/>
                </a:solidFill>
              </a:rPr>
              <a:t>الاقتصاد وفي الإنتاج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تنظم المنهج بطريقة تمكن التلاميذ </a:t>
            </a:r>
            <a:r>
              <a:rPr lang="ar-EG" sz="2800" b="1" dirty="0" smtClean="0">
                <a:solidFill>
                  <a:srgbClr val="FF0000"/>
                </a:solidFill>
              </a:rPr>
              <a:t>من التعود </a:t>
            </a:r>
            <a:r>
              <a:rPr lang="ar-EG" sz="2800" b="1" dirty="0">
                <a:solidFill>
                  <a:srgbClr val="FF0000"/>
                </a:solidFill>
              </a:rPr>
              <a:t>على المبادئ النظرية الأساسية، والمبادئ العلمية للإنتاج </a:t>
            </a:r>
            <a:r>
              <a:rPr lang="ar-EG" sz="2800" b="1" dirty="0" smtClean="0">
                <a:solidFill>
                  <a:srgbClr val="FF0000"/>
                </a:solidFill>
              </a:rPr>
              <a:t>الحديث والمشاركة </a:t>
            </a:r>
            <a:r>
              <a:rPr lang="ar-EG" sz="2800" b="1" dirty="0">
                <a:solidFill>
                  <a:srgbClr val="FF0000"/>
                </a:solidFill>
              </a:rPr>
              <a:t>في العمل الاجتماعي المفيد، ولذلك يجب أن تنظم المواد </a:t>
            </a:r>
            <a:r>
              <a:rPr lang="ar-EG" sz="2800" b="1" dirty="0" smtClean="0">
                <a:solidFill>
                  <a:srgbClr val="FF0000"/>
                </a:solidFill>
              </a:rPr>
              <a:t>الإجباريةوالمقرارت </a:t>
            </a:r>
            <a:r>
              <a:rPr lang="ar-EG" sz="2800" b="1" dirty="0">
                <a:solidFill>
                  <a:srgbClr val="FF0000"/>
                </a:solidFill>
              </a:rPr>
              <a:t>الاختيارية وأوجه النشاط المنهجية لتعطي وحدة بين النواحي النظرية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والعملية للعلوم الإنسانية والعلم والتكنولوجيا.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96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6000" dirty="0" smtClean="0">
                <a:solidFill>
                  <a:srgbClr val="FFFF00"/>
                </a:solidFill>
              </a:rPr>
              <a:t>انواع المناهج</a:t>
            </a:r>
            <a:endParaRPr lang="ar-EG" sz="6000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10151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0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59296"/>
            <a:ext cx="8458200" cy="533400"/>
          </a:xfrm>
        </p:spPr>
        <p:txBody>
          <a:bodyPr/>
          <a:lstStyle/>
          <a:p>
            <a:r>
              <a:rPr lang="ar-SA" sz="8000" dirty="0">
                <a:cs typeface="AL-Mateen" pitchFamily="2" charset="-78"/>
              </a:rPr>
              <a:t>رابعًا : البوليتيكنيكية</a:t>
            </a: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152400" y="1219200"/>
            <a:ext cx="8991600" cy="5410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FF0000"/>
                </a:solidFill>
              </a:rPr>
              <a:t>ولذلك فإن التلاميذ لا يتعلمون من الكتاب فقط ولكن أيضًا يتعلمون </a:t>
            </a:r>
            <a:r>
              <a:rPr lang="ar-EG" sz="3200" b="1" dirty="0" smtClean="0">
                <a:solidFill>
                  <a:srgbClr val="FF0000"/>
                </a:solidFill>
              </a:rPr>
              <a:t>من الإنتاج </a:t>
            </a:r>
            <a:r>
              <a:rPr lang="ar-EG" sz="3200" b="1" dirty="0">
                <a:solidFill>
                  <a:srgbClr val="FF0000"/>
                </a:solidFill>
              </a:rPr>
              <a:t>الصناعي، وأعمال </a:t>
            </a:r>
            <a:r>
              <a:rPr lang="ar-EG" sz="3200" b="1" dirty="0" smtClean="0">
                <a:solidFill>
                  <a:srgbClr val="FF0000"/>
                </a:solidFill>
              </a:rPr>
              <a:t>الزراعة </a:t>
            </a:r>
            <a:r>
              <a:rPr lang="ar-EG" sz="3200" b="1" dirty="0">
                <a:solidFill>
                  <a:srgbClr val="FF0000"/>
                </a:solidFill>
              </a:rPr>
              <a:t>وغيرها من الأعمال المرتبطة بتقدم </a:t>
            </a:r>
            <a:r>
              <a:rPr lang="ar-EG" sz="3200" b="1" dirty="0" smtClean="0">
                <a:solidFill>
                  <a:srgbClr val="FF0000"/>
                </a:solidFill>
              </a:rPr>
              <a:t>المجتمع وانتاجه</a:t>
            </a:r>
            <a:r>
              <a:rPr lang="ar-EG" sz="3200" b="1" dirty="0">
                <a:solidFill>
                  <a:srgbClr val="FF0000"/>
                </a:solidFill>
              </a:rPr>
              <a:t>، </a:t>
            </a:r>
            <a:endParaRPr lang="ar-EG" sz="3200" b="1" dirty="0" smtClean="0">
              <a:solidFill>
                <a:srgbClr val="FF000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solidFill>
                  <a:srgbClr val="FF0000"/>
                </a:solidFill>
              </a:rPr>
              <a:t>وذلك </a:t>
            </a:r>
            <a:r>
              <a:rPr lang="ar-EG" sz="3200" b="1" dirty="0">
                <a:solidFill>
                  <a:srgbClr val="FF0000"/>
                </a:solidFill>
              </a:rPr>
              <a:t>من منطلق المسلمة التي تؤمن بها تلك النظرية، وهي أنه </a:t>
            </a:r>
            <a:r>
              <a:rPr lang="ar-EG" sz="3200" b="1" dirty="0" smtClean="0">
                <a:solidFill>
                  <a:srgbClr val="FF0000"/>
                </a:solidFill>
              </a:rPr>
              <a:t>يجب رؤية </a:t>
            </a:r>
            <a:r>
              <a:rPr lang="ar-EG" sz="3200" b="1" dirty="0">
                <a:solidFill>
                  <a:srgbClr val="FF0000"/>
                </a:solidFill>
              </a:rPr>
              <a:t>كل ناحية في المدرسة في ضوء علاقاتها بالحياة الإنتاجية للمجتمع </a:t>
            </a:r>
            <a:r>
              <a:rPr lang="ar-EG" sz="3200" b="1" dirty="0" smtClean="0">
                <a:solidFill>
                  <a:srgbClr val="FF0000"/>
                </a:solidFill>
              </a:rPr>
              <a:t>وهدفها إمداد </a:t>
            </a:r>
            <a:r>
              <a:rPr lang="ar-EG" sz="3200" b="1" dirty="0">
                <a:solidFill>
                  <a:srgbClr val="FF0000"/>
                </a:solidFill>
              </a:rPr>
              <a:t>التلاميذ بالمعرفة الأساسية للطبيعة والمجتمع والفكر الإنساني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95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59296"/>
            <a:ext cx="8458200" cy="533400"/>
          </a:xfrm>
        </p:spPr>
        <p:txBody>
          <a:bodyPr/>
          <a:lstStyle/>
          <a:p>
            <a:r>
              <a:rPr lang="ar-SA" sz="8000" dirty="0">
                <a:cs typeface="AL-Mateen" pitchFamily="2" charset="-78"/>
              </a:rPr>
              <a:t>رابعًا : البوليتيكنيكية</a:t>
            </a: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152400" y="1066800"/>
            <a:ext cx="8991600" cy="5791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FF0000"/>
                </a:solidFill>
              </a:rPr>
              <a:t>المزايا </a:t>
            </a:r>
            <a:r>
              <a:rPr lang="ar-EG" sz="2800" b="1" dirty="0">
                <a:solidFill>
                  <a:srgbClr val="FF0000"/>
                </a:solidFill>
              </a:rPr>
              <a:t>والتي تتمثل فيما يلي 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 </a:t>
            </a:r>
            <a:r>
              <a:rPr lang="ar-EG" sz="2800" b="1" dirty="0" smtClean="0">
                <a:solidFill>
                  <a:srgbClr val="FF0000"/>
                </a:solidFill>
              </a:rPr>
              <a:t>احترام </a:t>
            </a:r>
            <a:r>
              <a:rPr lang="ar-EG" sz="2800" b="1" dirty="0">
                <a:solidFill>
                  <a:srgbClr val="FF0000"/>
                </a:solidFill>
              </a:rPr>
              <a:t>العمل اليدوي، </a:t>
            </a:r>
            <a:r>
              <a:rPr lang="ar-EG" sz="2800" b="1" dirty="0" smtClean="0">
                <a:solidFill>
                  <a:srgbClr val="FF0000"/>
                </a:solidFill>
              </a:rPr>
              <a:t>وازالة </a:t>
            </a:r>
            <a:r>
              <a:rPr lang="ar-EG" sz="2800" b="1" dirty="0">
                <a:solidFill>
                  <a:srgbClr val="FF0000"/>
                </a:solidFill>
              </a:rPr>
              <a:t>الثنائية بين النظرية والتنفيذ.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 الاهتمام بالإنتاج وزيادته لسد حاجات المجتمعات.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 ارتباط المنهج بالمجتمع وتطوره.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 يمكن للمتعلم أن يتعرف بصورة عملية وواقعية على حقيقة ميوله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FF0000"/>
                </a:solidFill>
              </a:rPr>
              <a:t>وقدراته </a:t>
            </a:r>
            <a:r>
              <a:rPr lang="ar-EG" sz="2800" b="1" dirty="0">
                <a:solidFill>
                  <a:srgbClr val="FF0000"/>
                </a:solidFill>
              </a:rPr>
              <a:t>خلال </a:t>
            </a:r>
            <a:r>
              <a:rPr lang="ar-EG" sz="2800" b="1" dirty="0" smtClean="0">
                <a:solidFill>
                  <a:srgbClr val="FF0000"/>
                </a:solidFill>
              </a:rPr>
              <a:t>خبراته </a:t>
            </a:r>
            <a:r>
              <a:rPr lang="ar-EG" sz="2800" b="1" dirty="0">
                <a:solidFill>
                  <a:srgbClr val="FF0000"/>
                </a:solidFill>
              </a:rPr>
              <a:t>عن طريق العمل، وبذلك يحل </a:t>
            </a:r>
            <a:r>
              <a:rPr lang="ar-EG" sz="2800" b="1" dirty="0" smtClean="0">
                <a:solidFill>
                  <a:srgbClr val="FF0000"/>
                </a:solidFill>
              </a:rPr>
              <a:t>المنهج البوليتكنيكي </a:t>
            </a:r>
            <a:r>
              <a:rPr lang="ar-EG" sz="2800" b="1" dirty="0">
                <a:solidFill>
                  <a:srgbClr val="FF0000"/>
                </a:solidFill>
              </a:rPr>
              <a:t>مشكلة التوجيه والإرشاد التي يواجهها المتعلمون </a:t>
            </a:r>
            <a:r>
              <a:rPr lang="ar-EG" sz="2800" b="1" dirty="0" smtClean="0">
                <a:solidFill>
                  <a:srgbClr val="FF0000"/>
                </a:solidFill>
              </a:rPr>
              <a:t>عادة في </a:t>
            </a:r>
            <a:r>
              <a:rPr lang="ar-EG" sz="2800" b="1" dirty="0">
                <a:solidFill>
                  <a:srgbClr val="FF0000"/>
                </a:solidFill>
              </a:rPr>
              <a:t>المناهج الشكلية الأخرى.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 </a:t>
            </a:r>
            <a:r>
              <a:rPr lang="ar-EG" sz="2800" b="1" dirty="0" smtClean="0">
                <a:solidFill>
                  <a:srgbClr val="FF0000"/>
                </a:solidFill>
              </a:rPr>
              <a:t>مراعاة </a:t>
            </a:r>
            <a:r>
              <a:rPr lang="ar-EG" sz="2800" b="1" dirty="0">
                <a:solidFill>
                  <a:srgbClr val="FF0000"/>
                </a:solidFill>
              </a:rPr>
              <a:t>الميول </a:t>
            </a:r>
            <a:r>
              <a:rPr lang="ar-EG" sz="2800" b="1" dirty="0" smtClean="0">
                <a:solidFill>
                  <a:srgbClr val="FF0000"/>
                </a:solidFill>
              </a:rPr>
              <a:t>والقدرات </a:t>
            </a:r>
            <a:r>
              <a:rPr lang="ar-EG" sz="2800" b="1" dirty="0">
                <a:solidFill>
                  <a:srgbClr val="FF0000"/>
                </a:solidFill>
              </a:rPr>
              <a:t>وتلبية الفروق الفردية بين المتعلمين.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 إعداد المتعلم وفقًا لهذا المنهج </a:t>
            </a:r>
            <a:r>
              <a:rPr lang="ar-EG" sz="2800" b="1" dirty="0" smtClean="0">
                <a:solidFill>
                  <a:srgbClr val="FF0000"/>
                </a:solidFill>
              </a:rPr>
              <a:t>إعدادًاأيديولوجيًا </a:t>
            </a:r>
            <a:r>
              <a:rPr lang="ar-EG" sz="2800" b="1" dirty="0">
                <a:solidFill>
                  <a:srgbClr val="FF0000"/>
                </a:solidFill>
              </a:rPr>
              <a:t>واعيًا، يسد </a:t>
            </a:r>
            <a:r>
              <a:rPr lang="ar-EG" sz="2800" b="1" dirty="0" smtClean="0">
                <a:solidFill>
                  <a:srgbClr val="FF0000"/>
                </a:solidFill>
              </a:rPr>
              <a:t>الفراغ</a:t>
            </a:r>
            <a:endParaRPr lang="ar-EG" sz="2800" b="1" dirty="0">
              <a:solidFill>
                <a:srgbClr val="FF000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>
                <a:solidFill>
                  <a:srgbClr val="FF0000"/>
                </a:solidFill>
              </a:rPr>
              <a:t>العقلي الذي يعاني منه المتعلمون في المناهج الشكلية</a:t>
            </a:r>
            <a:r>
              <a:rPr lang="ar-EG" sz="2800" b="1" dirty="0" smtClean="0">
                <a:solidFill>
                  <a:srgbClr val="FF0000"/>
                </a:solidFill>
              </a:rPr>
              <a:t>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FF0000"/>
                </a:solidFill>
              </a:rPr>
              <a:t> - يساعد </a:t>
            </a:r>
            <a:r>
              <a:rPr lang="ar-EG" sz="2800" b="1" dirty="0">
                <a:solidFill>
                  <a:srgbClr val="FF0000"/>
                </a:solidFill>
              </a:rPr>
              <a:t>المنهج البوليتكنيكي بنظامه بسنواته العشر على القضاء على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FF0000"/>
                </a:solidFill>
              </a:rPr>
              <a:t>      ظاهرة </a:t>
            </a:r>
            <a:r>
              <a:rPr lang="ar-EG" sz="2800" b="1" dirty="0">
                <a:solidFill>
                  <a:srgbClr val="FF0000"/>
                </a:solidFill>
              </a:rPr>
              <a:t>التسرب والفاقد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9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59296"/>
            <a:ext cx="8458200" cy="533400"/>
          </a:xfrm>
        </p:spPr>
        <p:txBody>
          <a:bodyPr/>
          <a:lstStyle/>
          <a:p>
            <a:r>
              <a:rPr lang="ar-SA" sz="8000" dirty="0">
                <a:cs typeface="AL-Mateen" pitchFamily="2" charset="-78"/>
              </a:rPr>
              <a:t>رابعًا : البوليتيكنيكية</a:t>
            </a: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152400" y="1219200"/>
            <a:ext cx="8991600" cy="5410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FF0000"/>
                </a:solidFill>
              </a:rPr>
              <a:t>السلبيات </a:t>
            </a:r>
            <a:r>
              <a:rPr lang="ar-EG" sz="3200" b="1" dirty="0" smtClean="0">
                <a:solidFill>
                  <a:srgbClr val="FF0000"/>
                </a:solidFill>
              </a:rPr>
              <a:t>تتمثل في 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solidFill>
                  <a:srgbClr val="FF0000"/>
                </a:solidFill>
              </a:rPr>
              <a:t> - إخضاع </a:t>
            </a:r>
            <a:r>
              <a:rPr lang="ar-EG" sz="3200" b="1" dirty="0">
                <a:solidFill>
                  <a:srgbClr val="FF0000"/>
                </a:solidFill>
              </a:rPr>
              <a:t>المتعلم من جميع النواحي جسمًا، وعقلاً، وروحًا، </a:t>
            </a:r>
            <a:r>
              <a:rPr lang="ar-EG" sz="3200" b="1" dirty="0" smtClean="0">
                <a:solidFill>
                  <a:srgbClr val="FF0000"/>
                </a:solidFill>
              </a:rPr>
              <a:t>وعاطفة لأيديولوجية </a:t>
            </a:r>
            <a:r>
              <a:rPr lang="ar-EG" sz="3200" b="1" dirty="0">
                <a:solidFill>
                  <a:srgbClr val="FF0000"/>
                </a:solidFill>
              </a:rPr>
              <a:t>محدودة</a:t>
            </a:r>
            <a:r>
              <a:rPr lang="ar-EG" sz="3200" b="1" dirty="0" smtClean="0">
                <a:solidFill>
                  <a:srgbClr val="FF0000"/>
                </a:solidFill>
              </a:rPr>
              <a:t>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solidFill>
                  <a:srgbClr val="FF0000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ومهما كانت هذه الأيديولوجية فإن فكرة الإخضاع </a:t>
            </a:r>
            <a:r>
              <a:rPr lang="ar-EG" sz="3200" b="1" dirty="0" smtClean="0">
                <a:solidFill>
                  <a:srgbClr val="FF0000"/>
                </a:solidFill>
              </a:rPr>
              <a:t>لها، والدفاع </a:t>
            </a:r>
            <a:r>
              <a:rPr lang="ar-EG" sz="3200" b="1" dirty="0">
                <a:solidFill>
                  <a:srgbClr val="FF0000"/>
                </a:solidFill>
              </a:rPr>
              <a:t>عنها تؤدي إلى صياغة المتعلم في نمط معين يحول دون تفتحه </a:t>
            </a:r>
            <a:r>
              <a:rPr lang="ar-EG" sz="3200" b="1" dirty="0" smtClean="0">
                <a:solidFill>
                  <a:srgbClr val="FF0000"/>
                </a:solidFill>
              </a:rPr>
              <a:t>عن نمطه </a:t>
            </a:r>
            <a:r>
              <a:rPr lang="ar-EG" sz="3200" b="1" dirty="0">
                <a:solidFill>
                  <a:srgbClr val="FF0000"/>
                </a:solidFill>
              </a:rPr>
              <a:t>الداخلي الطبيعي والذي يجب أن يعمل المنهج على إتاحة الفرص </a:t>
            </a:r>
            <a:r>
              <a:rPr lang="ar-EG" sz="3200" b="1" dirty="0" smtClean="0">
                <a:solidFill>
                  <a:srgbClr val="FF0000"/>
                </a:solidFill>
              </a:rPr>
              <a:t>لهذا التفتح الطبيعي </a:t>
            </a:r>
            <a:r>
              <a:rPr lang="ar-EG" sz="3200" b="1" dirty="0">
                <a:solidFill>
                  <a:srgbClr val="FF0000"/>
                </a:solidFill>
              </a:rPr>
              <a:t>التلقائي، حتى تجد أنماطًا مختلفة ومتنوعة وشخصيات </a:t>
            </a:r>
            <a:r>
              <a:rPr lang="ar-EG" sz="3200" b="1" dirty="0" smtClean="0">
                <a:solidFill>
                  <a:srgbClr val="FF0000"/>
                </a:solidFill>
              </a:rPr>
              <a:t>إنسانية تتميز </a:t>
            </a:r>
            <a:r>
              <a:rPr lang="ar-EG" sz="3200" b="1" dirty="0">
                <a:solidFill>
                  <a:srgbClr val="FF0000"/>
                </a:solidFill>
              </a:rPr>
              <a:t>بما يميز الشخصية الإنسانية من خصائص رئيسية لعل أبرزها </a:t>
            </a:r>
            <a:r>
              <a:rPr lang="ar-EG" sz="3200" b="1" dirty="0" smtClean="0">
                <a:solidFill>
                  <a:srgbClr val="FF0000"/>
                </a:solidFill>
              </a:rPr>
              <a:t>التفرد والتحقق </a:t>
            </a:r>
            <a:r>
              <a:rPr lang="ar-EG" sz="3200" b="1" dirty="0">
                <a:solidFill>
                  <a:srgbClr val="FF0000"/>
                </a:solidFill>
              </a:rPr>
              <a:t>والتعبير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94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7200" dirty="0">
                <a:solidFill>
                  <a:srgbClr val="FFFF00"/>
                </a:solidFill>
              </a:rPr>
              <a:t>المنهج المأمول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EG" sz="4000" dirty="0"/>
              <a:t>وهو ذلك المنهج الذي يحلم بوجوده المسئولون</a:t>
            </a:r>
          </a:p>
          <a:p>
            <a:r>
              <a:rPr lang="ar-EG" sz="4000" dirty="0"/>
              <a:t>والقائمين على العملية التربوية لغرض إعداد مواطن صالح </a:t>
            </a:r>
            <a:r>
              <a:rPr lang="ar-EG" sz="4000" dirty="0" smtClean="0"/>
              <a:t>مثالى قادرعلى </a:t>
            </a:r>
            <a:r>
              <a:rPr lang="ar-EG" sz="4000" dirty="0"/>
              <a:t>الارتقاء بنفسه ووطنه</a:t>
            </a:r>
            <a:r>
              <a:rPr lang="ar-EG" sz="4000" dirty="0" smtClean="0"/>
              <a:t>،</a:t>
            </a:r>
          </a:p>
          <a:p>
            <a:r>
              <a:rPr lang="ar-EG" sz="4000" dirty="0" smtClean="0"/>
              <a:t> </a:t>
            </a:r>
            <a:r>
              <a:rPr lang="ar-EG" sz="4000" dirty="0"/>
              <a:t>وهذا المنهج قد يكون في برج عاجي </a:t>
            </a:r>
            <a:r>
              <a:rPr lang="ar-EG" sz="4000" dirty="0" smtClean="0"/>
              <a:t>لاوجود </a:t>
            </a:r>
            <a:r>
              <a:rPr lang="ar-EG" sz="4000" dirty="0"/>
              <a:t>له على أرض الواقع.</a:t>
            </a:r>
          </a:p>
        </p:txBody>
      </p:sp>
    </p:spTree>
    <p:extLst>
      <p:ext uri="{BB962C8B-B14F-4D97-AF65-F5344CB8AC3E}">
        <p14:creationId xmlns:p14="http://schemas.microsoft.com/office/powerpoint/2010/main" val="4271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6600" dirty="0">
                <a:solidFill>
                  <a:srgbClr val="FFFF00"/>
                </a:solidFill>
              </a:rPr>
              <a:t>المنهج المكتوب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EG" sz="4800" dirty="0"/>
              <a:t>وهو نواتج عقول القائمين </a:t>
            </a:r>
            <a:r>
              <a:rPr lang="ar-EG" sz="4800" dirty="0" smtClean="0"/>
              <a:t>(عدة أفراد) </a:t>
            </a:r>
            <a:r>
              <a:rPr lang="ar-EG" sz="4800" dirty="0"/>
              <a:t>على بناء </a:t>
            </a:r>
            <a:r>
              <a:rPr lang="ar-EG" sz="4800" dirty="0" smtClean="0"/>
              <a:t>هذا المنهج </a:t>
            </a:r>
          </a:p>
          <a:p>
            <a:r>
              <a:rPr lang="ar-EG" sz="4800" dirty="0" smtClean="0"/>
              <a:t>في </a:t>
            </a:r>
            <a:r>
              <a:rPr lang="ar-EG" sz="4800" dirty="0"/>
              <a:t>ضوء إمكانيات هؤلاء </a:t>
            </a:r>
            <a:r>
              <a:rPr lang="ar-EG" sz="4800" dirty="0" smtClean="0"/>
              <a:t>الأفراد </a:t>
            </a:r>
            <a:r>
              <a:rPr lang="ar-EG" sz="4800" dirty="0"/>
              <a:t>والإمكانات المتاحة، </a:t>
            </a:r>
            <a:r>
              <a:rPr lang="ar-EG" sz="4800" dirty="0" smtClean="0"/>
              <a:t>وكثافة الفصول </a:t>
            </a:r>
            <a:r>
              <a:rPr lang="ar-EG" sz="4800" dirty="0"/>
              <a:t>ونوع التلميذ والمعلم المنفذين لهذا المنهج</a:t>
            </a:r>
          </a:p>
        </p:txBody>
      </p:sp>
    </p:spTree>
    <p:extLst>
      <p:ext uri="{BB962C8B-B14F-4D97-AF65-F5344CB8AC3E}">
        <p14:creationId xmlns:p14="http://schemas.microsoft.com/office/powerpoint/2010/main" val="21180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6600" dirty="0">
                <a:solidFill>
                  <a:srgbClr val="FFFF00"/>
                </a:solidFill>
              </a:rPr>
              <a:t>المنهج </a:t>
            </a:r>
            <a:r>
              <a:rPr lang="ar-EG" sz="6600" dirty="0" smtClean="0">
                <a:solidFill>
                  <a:srgbClr val="FFFF00"/>
                </a:solidFill>
              </a:rPr>
              <a:t>المنفذ</a:t>
            </a:r>
            <a:endParaRPr lang="ar-EG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EG" sz="4800" dirty="0"/>
              <a:t>وهو ذلك المنهج الذي تحول إلى كتب </a:t>
            </a:r>
            <a:endParaRPr lang="ar-EG" sz="4800" dirty="0" smtClean="0"/>
          </a:p>
          <a:p>
            <a:r>
              <a:rPr lang="ar-EG" sz="4800" dirty="0" smtClean="0"/>
              <a:t>دراسية وأدلة معلم،</a:t>
            </a:r>
          </a:p>
          <a:p>
            <a:r>
              <a:rPr lang="ar-EG" sz="4800" dirty="0" smtClean="0"/>
              <a:t> </a:t>
            </a:r>
            <a:r>
              <a:rPr lang="ar-EG" sz="4800" dirty="0"/>
              <a:t>وخطط فصلية بعد السنوية ويومية ووسائل تعليمية، ونوعية معلم</a:t>
            </a:r>
          </a:p>
          <a:p>
            <a:r>
              <a:rPr lang="ar-EG" sz="4800" dirty="0"/>
              <a:t>بإمكانياته </a:t>
            </a:r>
            <a:r>
              <a:rPr lang="ar-EG" sz="4800" dirty="0" smtClean="0"/>
              <a:t>وقدراته</a:t>
            </a:r>
            <a:r>
              <a:rPr lang="ar-EG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0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>
                <a:solidFill>
                  <a:srgbClr val="FFFF00"/>
                </a:solidFill>
              </a:rPr>
              <a:t>المنهج </a:t>
            </a:r>
            <a:r>
              <a:rPr lang="ar-EG" sz="4800" dirty="0" smtClean="0">
                <a:solidFill>
                  <a:srgbClr val="FFFF00"/>
                </a:solidFill>
              </a:rPr>
              <a:t>الذى يتعلمه التلميذ</a:t>
            </a:r>
            <a:endParaRPr lang="ar-EG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EG" sz="3600" dirty="0"/>
              <a:t>وهو يختلف عن كل ما سبق حيث </a:t>
            </a:r>
            <a:r>
              <a:rPr lang="ar-EG" sz="3600" dirty="0" smtClean="0"/>
              <a:t>تتداخل قدرات </a:t>
            </a:r>
            <a:r>
              <a:rPr lang="ar-EG" sz="3600" dirty="0"/>
              <a:t>التلاميذ وميولهم واهتماماتهم بمادة أو أكثر</a:t>
            </a:r>
            <a:r>
              <a:rPr lang="ar-EG" sz="3600" dirty="0" smtClean="0"/>
              <a:t>،</a:t>
            </a:r>
          </a:p>
          <a:p>
            <a:r>
              <a:rPr lang="ar-EG" sz="3600" dirty="0" smtClean="0"/>
              <a:t> </a:t>
            </a:r>
            <a:r>
              <a:rPr lang="ar-EG" sz="3600" dirty="0"/>
              <a:t>كما تتداخل </a:t>
            </a:r>
            <a:r>
              <a:rPr lang="ar-EG" sz="3600" dirty="0" smtClean="0"/>
              <a:t>أنماط التعليم </a:t>
            </a:r>
            <a:r>
              <a:rPr lang="ar-EG" sz="3600" dirty="0"/>
              <a:t>وسرعته والفروق الفردية بين التلاميذ</a:t>
            </a:r>
            <a:r>
              <a:rPr lang="ar-EG" sz="3600" dirty="0" smtClean="0"/>
              <a:t>،</a:t>
            </a:r>
          </a:p>
          <a:p>
            <a:r>
              <a:rPr lang="ar-EG" sz="3600" smtClean="0"/>
              <a:t> </a:t>
            </a:r>
            <a:r>
              <a:rPr lang="ar-EG" sz="3600" dirty="0"/>
              <a:t>ونتيجة </a:t>
            </a:r>
            <a:r>
              <a:rPr lang="ar-EG" sz="3600"/>
              <a:t>لذلك </a:t>
            </a:r>
            <a:r>
              <a:rPr lang="ar-EG" sz="3600" smtClean="0"/>
              <a:t>يختلف المنهج </a:t>
            </a:r>
            <a:r>
              <a:rPr lang="ar-EG" sz="3600" dirty="0"/>
              <a:t>الذي يتعلمه التلميذ عن المنهج الذي قدمه المعلم</a:t>
            </a:r>
          </a:p>
        </p:txBody>
      </p:sp>
    </p:spTree>
    <p:extLst>
      <p:ext uri="{BB962C8B-B14F-4D97-AF65-F5344CB8AC3E}">
        <p14:creationId xmlns:p14="http://schemas.microsoft.com/office/powerpoint/2010/main" val="26003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0000"/>
                </a:solidFill>
              </a:rPr>
              <a:t>مفهوم المنهج التقليدى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EG" sz="3200" b="1" dirty="0"/>
              <a:t>"المنهج المدرسي مجموعة من المواد </a:t>
            </a:r>
            <a:r>
              <a:rPr lang="ar-EG" sz="3200" b="1" dirty="0" smtClean="0"/>
              <a:t>الدراسية </a:t>
            </a:r>
            <a:r>
              <a:rPr lang="ar-EG" sz="3200" b="1" dirty="0"/>
              <a:t>المقررة على صف </a:t>
            </a:r>
            <a:r>
              <a:rPr lang="ar-EG" sz="3200" b="1" dirty="0" smtClean="0"/>
              <a:t>من صفوف </a:t>
            </a:r>
            <a:r>
              <a:rPr lang="ar-EG" sz="3200" b="1" dirty="0"/>
              <a:t>المدرسة أو مرحلة من </a:t>
            </a:r>
            <a:r>
              <a:rPr lang="ar-EG" sz="3200" b="1" dirty="0" smtClean="0"/>
              <a:t>مراحل الدراسة</a:t>
            </a:r>
            <a:r>
              <a:rPr lang="ar-EG" sz="3200" b="1" dirty="0"/>
              <a:t>".</a:t>
            </a:r>
          </a:p>
          <a:p>
            <a:r>
              <a:rPr lang="ar-EG" sz="3200" b="1" dirty="0" smtClean="0"/>
              <a:t>نظروا للمنهج المد رسي على أنه مجموعة هذه المواد الدراسية التي يتم توزيعها على سنوات الدراسة ومراحلها المختلفة،</a:t>
            </a:r>
          </a:p>
          <a:p>
            <a:r>
              <a:rPr lang="ar-EG" sz="3200" b="1" dirty="0" smtClean="0"/>
              <a:t> ويطلب </a:t>
            </a:r>
            <a:r>
              <a:rPr lang="ar-EG" sz="3200" b="1" dirty="0"/>
              <a:t>من </a:t>
            </a:r>
            <a:r>
              <a:rPr lang="ar-EG" sz="3200" b="1" dirty="0" smtClean="0"/>
              <a:t>التلاميذ دراستها </a:t>
            </a:r>
            <a:r>
              <a:rPr lang="ar-EG" sz="3200" b="1" dirty="0"/>
              <a:t>بصرف النظر عن حاجاتهم واهتماماتهم وميولهم من جهة</a:t>
            </a:r>
            <a:r>
              <a:rPr lang="ar-EG" sz="3200" b="1" dirty="0" smtClean="0"/>
              <a:t>،</a:t>
            </a:r>
          </a:p>
          <a:p>
            <a:r>
              <a:rPr lang="ar-EG" sz="3200" b="1" dirty="0" smtClean="0"/>
              <a:t> </a:t>
            </a:r>
            <a:r>
              <a:rPr lang="ar-EG" sz="3200" b="1" dirty="0"/>
              <a:t>أو </a:t>
            </a:r>
            <a:r>
              <a:rPr lang="ar-EG" sz="3200" b="1" dirty="0" smtClean="0"/>
              <a:t>مدى ملائمتها </a:t>
            </a:r>
            <a:r>
              <a:rPr lang="ar-EG" sz="3200" b="1" dirty="0"/>
              <a:t>للحياة التي يحبونها من جهة ثانية</a:t>
            </a:r>
          </a:p>
        </p:txBody>
      </p:sp>
    </p:spTree>
    <p:extLst>
      <p:ext uri="{BB962C8B-B14F-4D97-AF65-F5344CB8AC3E}">
        <p14:creationId xmlns:p14="http://schemas.microsoft.com/office/powerpoint/2010/main" val="15604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dirty="0" smtClean="0">
                <a:solidFill>
                  <a:srgbClr val="FF0000"/>
                </a:solidFill>
              </a:rPr>
              <a:t>آثار المفهوم التقليدى للمنهج فى :</a:t>
            </a:r>
            <a:endParaRPr lang="ar-EG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59103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1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b2004177l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db2004177l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db2004177l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db2004177l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db2004177l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db2004177l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519</TotalTime>
  <Words>2479</Words>
  <Application>Microsoft Office PowerPoint</Application>
  <PresentationFormat>On-screen Show (4:3)</PresentationFormat>
  <Paragraphs>260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Apex</vt:lpstr>
      <vt:lpstr>cdb2004177l</vt:lpstr>
      <vt:lpstr>1_cdb2004177l</vt:lpstr>
      <vt:lpstr>2_cdb2004177l</vt:lpstr>
      <vt:lpstr>4_cdb2004177l</vt:lpstr>
      <vt:lpstr>5_cdb2004177l</vt:lpstr>
      <vt:lpstr>6_cdb2004177l</vt:lpstr>
      <vt:lpstr>Image</vt:lpstr>
      <vt:lpstr>مناهج التعليم الإبتدائى</vt:lpstr>
      <vt:lpstr>الفصل الاول مفاهيم حول المنهج</vt:lpstr>
      <vt:lpstr>انواع المناهج</vt:lpstr>
      <vt:lpstr>المنهج المأمول</vt:lpstr>
      <vt:lpstr>المنهج المكتوب</vt:lpstr>
      <vt:lpstr>المنهج المنفذ</vt:lpstr>
      <vt:lpstr>المنهج الذى يتعلمه التلميذ</vt:lpstr>
      <vt:lpstr>مفهوم المنهج التقليدى</vt:lpstr>
      <vt:lpstr>آثار المفهوم التقليدى للمنهج فى :</vt:lpstr>
      <vt:lpstr>PowerPoint Presentation</vt:lpstr>
      <vt:lpstr>مفهوم المنهج الحديث</vt:lpstr>
      <vt:lpstr>آثار المفهوم الحديث للمنهج فى :</vt:lpstr>
      <vt:lpstr>مزايا التعريف الحديث</vt:lpstr>
      <vt:lpstr>مزايا التعريف الحديث</vt:lpstr>
      <vt:lpstr> مقارنة بين المنهج التقليدي والمنهج الحديث </vt:lpstr>
      <vt:lpstr>PowerPoint Presentation</vt:lpstr>
      <vt:lpstr>PowerPoint Presentation</vt:lpstr>
      <vt:lpstr>الخطةالدراسية والمنهج</vt:lpstr>
      <vt:lpstr> نظرية دوائر المعارف (الموسوعية) </vt:lpstr>
      <vt:lpstr> نظرية دوائر المعارف (الموسوعية) </vt:lpstr>
      <vt:lpstr> نظرية دوائر المعارف (الموسوعية) </vt:lpstr>
      <vt:lpstr> ثانيًا : النظرية الجوهرية أو الأساسية </vt:lpstr>
      <vt:lpstr> ثانيًا : النظرية الجوهرية أو الأساسية </vt:lpstr>
      <vt:lpstr> ثانيًا : النظرية الجوهرية أو الأساسية </vt:lpstr>
      <vt:lpstr>ثالثًا : البرجماسية Pragmatism</vt:lpstr>
      <vt:lpstr>ثالثًا : البرجماسية Pragmatism</vt:lpstr>
      <vt:lpstr>ثالثًا : البرجماسية Pragmatism</vt:lpstr>
      <vt:lpstr>ثالثًا : البرجماسية Pragmatism</vt:lpstr>
      <vt:lpstr>رابعًا : البوليتيكنيكية</vt:lpstr>
      <vt:lpstr>رابعًا : البوليتيكنيكية</vt:lpstr>
      <vt:lpstr>رابعًا : البوليتيكنيكية</vt:lpstr>
      <vt:lpstr>رابعًا : البوليتيكنيكية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مناهج التعليم الإبتدائى</dc:title>
  <dc:creator>Antr</dc:creator>
  <cp:lastModifiedBy>Antr</cp:lastModifiedBy>
  <cp:revision>89</cp:revision>
  <dcterms:created xsi:type="dcterms:W3CDTF">2006-08-16T00:00:00Z</dcterms:created>
  <dcterms:modified xsi:type="dcterms:W3CDTF">2016-03-16T17:02:45Z</dcterms:modified>
</cp:coreProperties>
</file>