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80" r:id="rId5"/>
    <p:sldId id="297" r:id="rId6"/>
    <p:sldId id="298" r:id="rId7"/>
    <p:sldId id="282" r:id="rId8"/>
    <p:sldId id="283" r:id="rId9"/>
    <p:sldId id="284" r:id="rId10"/>
    <p:sldId id="285" r:id="rId11"/>
    <p:sldId id="286" r:id="rId12"/>
    <p:sldId id="287" r:id="rId13"/>
    <p:sldId id="263" r:id="rId14"/>
    <p:sldId id="299" r:id="rId15"/>
    <p:sldId id="288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18450-3613-4590-8BFD-8D5FCB79F24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4ADC050-552C-498E-8ED6-AE2FE7B448B8}">
      <dgm:prSet custT="1"/>
      <dgm:spPr/>
      <dgm:t>
        <a:bodyPr/>
        <a:lstStyle/>
        <a:p>
          <a:pPr rtl="1"/>
          <a:r>
            <a:rPr lang="ar-SA" sz="2400" dirty="0" smtClean="0"/>
            <a:t>مراحل النمو الخلقي </a:t>
          </a:r>
          <a:endParaRPr lang="ar-SA" sz="2400" dirty="0"/>
        </a:p>
      </dgm:t>
    </dgm:pt>
    <dgm:pt modelId="{D2F4265D-7C78-4F70-8AD4-4687FCBCC7C7}" type="parTrans" cxnId="{6745B8C4-03C7-4E58-8762-26BB8D4B744C}">
      <dgm:prSet/>
      <dgm:spPr/>
      <dgm:t>
        <a:bodyPr/>
        <a:lstStyle/>
        <a:p>
          <a:pPr rtl="1"/>
          <a:endParaRPr lang="ar-SA"/>
        </a:p>
      </dgm:t>
    </dgm:pt>
    <dgm:pt modelId="{80F232FD-5F5F-41BD-A97A-EF92211C1976}" type="sibTrans" cxnId="{6745B8C4-03C7-4E58-8762-26BB8D4B744C}">
      <dgm:prSet/>
      <dgm:spPr/>
      <dgm:t>
        <a:bodyPr/>
        <a:lstStyle/>
        <a:p>
          <a:pPr rtl="1"/>
          <a:endParaRPr lang="ar-SA"/>
        </a:p>
      </dgm:t>
    </dgm:pt>
    <dgm:pt modelId="{B754D1FE-6732-453B-BA01-E2BE592980A6}">
      <dgm:prSet custT="1"/>
      <dgm:spPr/>
      <dgm:t>
        <a:bodyPr/>
        <a:lstStyle/>
        <a:p>
          <a:pPr rtl="1"/>
          <a:r>
            <a:rPr lang="ar-SA" sz="2000" dirty="0" smtClean="0"/>
            <a:t>1- مرحلة التوجه بالعقاب او الطاعة </a:t>
          </a:r>
          <a:endParaRPr lang="en-US" sz="2000" dirty="0"/>
        </a:p>
      </dgm:t>
    </dgm:pt>
    <dgm:pt modelId="{35B976BE-2016-4A47-BBFF-C5315D3C837B}" type="parTrans" cxnId="{13CAE31F-85CA-405C-BAFC-DAF2441C14E4}">
      <dgm:prSet/>
      <dgm:spPr/>
      <dgm:t>
        <a:bodyPr/>
        <a:lstStyle/>
        <a:p>
          <a:pPr rtl="1"/>
          <a:endParaRPr lang="ar-SA"/>
        </a:p>
      </dgm:t>
    </dgm:pt>
    <dgm:pt modelId="{9DB96E4D-6F06-4017-B82A-4379DA1A10A8}" type="sibTrans" cxnId="{13CAE31F-85CA-405C-BAFC-DAF2441C14E4}">
      <dgm:prSet/>
      <dgm:spPr/>
      <dgm:t>
        <a:bodyPr/>
        <a:lstStyle/>
        <a:p>
          <a:pPr rtl="1"/>
          <a:endParaRPr lang="ar-SA"/>
        </a:p>
      </dgm:t>
    </dgm:pt>
    <dgm:pt modelId="{36F56DCA-BF40-4BB5-B561-AC2D99EC61E6}">
      <dgm:prSet custT="1"/>
      <dgm:spPr/>
      <dgm:t>
        <a:bodyPr/>
        <a:lstStyle/>
        <a:p>
          <a:pPr rtl="1"/>
          <a:r>
            <a:rPr lang="ar-SA" sz="2000" b="1" dirty="0" smtClean="0"/>
            <a:t>3_مرحلة الاتفاق اللاشخصي او توجيه الولد الطيب.. والبنت اللطيفة </a:t>
          </a:r>
          <a:endParaRPr lang="ar-SA" sz="2000" dirty="0"/>
        </a:p>
      </dgm:t>
    </dgm:pt>
    <dgm:pt modelId="{0835AA8D-A985-4B1F-AFFD-930B61AACBA7}" type="parTrans" cxnId="{2B0022DE-FFD7-4437-979C-EAA95BC6D981}">
      <dgm:prSet/>
      <dgm:spPr/>
      <dgm:t>
        <a:bodyPr/>
        <a:lstStyle/>
        <a:p>
          <a:pPr rtl="1"/>
          <a:endParaRPr lang="ar-SA"/>
        </a:p>
      </dgm:t>
    </dgm:pt>
    <dgm:pt modelId="{5DAA0D3C-C780-4BC2-9556-E1BEB86F191A}" type="sibTrans" cxnId="{2B0022DE-FFD7-4437-979C-EAA95BC6D981}">
      <dgm:prSet/>
      <dgm:spPr/>
      <dgm:t>
        <a:bodyPr/>
        <a:lstStyle/>
        <a:p>
          <a:pPr rtl="1"/>
          <a:endParaRPr lang="ar-SA"/>
        </a:p>
      </dgm:t>
    </dgm:pt>
    <dgm:pt modelId="{681891E0-C3C5-4983-9B0E-ADE286774593}">
      <dgm:prSet/>
      <dgm:spPr/>
      <dgm:t>
        <a:bodyPr/>
        <a:lstStyle/>
        <a:p>
          <a:pPr rtl="1"/>
          <a:r>
            <a:rPr lang="ar-SA" b="1" dirty="0" smtClean="0"/>
            <a:t>4_مرحلة التوجه نحو المحافظة على القانون </a:t>
          </a:r>
        </a:p>
      </dgm:t>
    </dgm:pt>
    <dgm:pt modelId="{D7C5DEBC-213B-4302-9783-BE4257D6AAEB}" type="parTrans" cxnId="{2B5B2A64-1E87-4D2B-9CC8-439259127E42}">
      <dgm:prSet/>
      <dgm:spPr/>
      <dgm:t>
        <a:bodyPr/>
        <a:lstStyle/>
        <a:p>
          <a:pPr rtl="1"/>
          <a:endParaRPr lang="ar-SA"/>
        </a:p>
      </dgm:t>
    </dgm:pt>
    <dgm:pt modelId="{02FD361F-3B63-406F-B46B-687ABD6DF76D}" type="sibTrans" cxnId="{2B5B2A64-1E87-4D2B-9CC8-439259127E42}">
      <dgm:prSet/>
      <dgm:spPr/>
      <dgm:t>
        <a:bodyPr/>
        <a:lstStyle/>
        <a:p>
          <a:pPr rtl="1"/>
          <a:endParaRPr lang="ar-SA"/>
        </a:p>
      </dgm:t>
    </dgm:pt>
    <dgm:pt modelId="{E0C431F7-6236-42E9-9158-EB5C01B17170}">
      <dgm:prSet custT="1"/>
      <dgm:spPr/>
      <dgm:t>
        <a:bodyPr/>
        <a:lstStyle/>
        <a:p>
          <a:pPr rtl="1"/>
          <a:r>
            <a:rPr lang="ar-SA" sz="2000" b="1" dirty="0" smtClean="0"/>
            <a:t> 2_ مرحلة التوجه الوسيلي النسبي </a:t>
          </a:r>
          <a:endParaRPr lang="en-US" sz="2000" dirty="0"/>
        </a:p>
      </dgm:t>
    </dgm:pt>
    <dgm:pt modelId="{9CEECD0B-47BD-4D62-BFF9-CB3D80E651D0}" type="parTrans" cxnId="{0A540D28-DB86-4721-BC92-F8C6141B359F}">
      <dgm:prSet/>
      <dgm:spPr/>
      <dgm:t>
        <a:bodyPr/>
        <a:lstStyle/>
        <a:p>
          <a:pPr rtl="1"/>
          <a:endParaRPr lang="ar-SA"/>
        </a:p>
      </dgm:t>
    </dgm:pt>
    <dgm:pt modelId="{344944A6-3594-4F8C-9510-43F8BD2AF439}" type="sibTrans" cxnId="{0A540D28-DB86-4721-BC92-F8C6141B359F}">
      <dgm:prSet/>
      <dgm:spPr/>
      <dgm:t>
        <a:bodyPr/>
        <a:lstStyle/>
        <a:p>
          <a:pPr rtl="1"/>
          <a:endParaRPr lang="ar-SA"/>
        </a:p>
      </dgm:t>
    </dgm:pt>
    <dgm:pt modelId="{952CD155-173C-4E6B-82CC-5432687F572F}">
      <dgm:prSet/>
      <dgm:spPr/>
      <dgm:t>
        <a:bodyPr/>
        <a:lstStyle/>
        <a:p>
          <a:pPr rtl="1"/>
          <a:r>
            <a:rPr lang="ar-SA" b="1" dirty="0" smtClean="0"/>
            <a:t>5_مرحلة التعاقد الاجتماعي القانوني </a:t>
          </a:r>
          <a:endParaRPr lang="ar-SA" dirty="0"/>
        </a:p>
      </dgm:t>
    </dgm:pt>
    <dgm:pt modelId="{B56BA332-9C4D-490D-899F-AF2867DC3A05}" type="parTrans" cxnId="{8339CA2F-4019-4B96-B988-9909FFCAA9AE}">
      <dgm:prSet/>
      <dgm:spPr/>
      <dgm:t>
        <a:bodyPr/>
        <a:lstStyle/>
        <a:p>
          <a:pPr rtl="1"/>
          <a:endParaRPr lang="ar-SA"/>
        </a:p>
      </dgm:t>
    </dgm:pt>
    <dgm:pt modelId="{D8E63D7A-98F5-4C15-9098-B915B510F45D}" type="sibTrans" cxnId="{8339CA2F-4019-4B96-B988-9909FFCAA9AE}">
      <dgm:prSet/>
      <dgm:spPr/>
      <dgm:t>
        <a:bodyPr/>
        <a:lstStyle/>
        <a:p>
          <a:pPr rtl="1"/>
          <a:endParaRPr lang="ar-SA"/>
        </a:p>
      </dgm:t>
    </dgm:pt>
    <dgm:pt modelId="{7CE983C4-05F6-4092-91B2-15AF9DA62941}">
      <dgm:prSet/>
      <dgm:spPr/>
      <dgm:t>
        <a:bodyPr/>
        <a:lstStyle/>
        <a:p>
          <a:pPr rtl="1"/>
          <a:r>
            <a:rPr lang="ar-SA" b="1" smtClean="0"/>
            <a:t>مرحلة المباديء الأخلاقية العامة .</a:t>
          </a:r>
          <a:endParaRPr lang="ar-SA"/>
        </a:p>
      </dgm:t>
    </dgm:pt>
    <dgm:pt modelId="{BCAB2E4D-5CFB-4286-ACA6-64726FD5647F}" type="parTrans" cxnId="{73305874-863D-49A3-8C16-753E37801C5F}">
      <dgm:prSet/>
      <dgm:spPr/>
      <dgm:t>
        <a:bodyPr/>
        <a:lstStyle/>
        <a:p>
          <a:pPr rtl="1"/>
          <a:endParaRPr lang="ar-SA"/>
        </a:p>
      </dgm:t>
    </dgm:pt>
    <dgm:pt modelId="{E243221D-1577-4E08-A3F8-9D396F6EC3D0}" type="sibTrans" cxnId="{73305874-863D-49A3-8C16-753E37801C5F}">
      <dgm:prSet/>
      <dgm:spPr/>
      <dgm:t>
        <a:bodyPr/>
        <a:lstStyle/>
        <a:p>
          <a:pPr rtl="1"/>
          <a:endParaRPr lang="ar-SA"/>
        </a:p>
      </dgm:t>
    </dgm:pt>
    <dgm:pt modelId="{B49A56E0-8A0A-4346-874B-50766C816C7D}" type="pres">
      <dgm:prSet presAssocID="{E2918450-3613-4590-8BFD-8D5FCB79F2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AA7255-049C-4B32-8ECA-3FCF5727DCB1}" type="pres">
      <dgm:prSet presAssocID="{E2918450-3613-4590-8BFD-8D5FCB79F241}" presName="cycle" presStyleCnt="0"/>
      <dgm:spPr/>
    </dgm:pt>
    <dgm:pt modelId="{48FA4955-2045-42DA-933A-BBA751475D11}" type="pres">
      <dgm:prSet presAssocID="{B4ADC050-552C-498E-8ED6-AE2FE7B448B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68462D-6F63-45C8-8723-88827E5125FF}" type="pres">
      <dgm:prSet presAssocID="{80F232FD-5F5F-41BD-A97A-EF92211C1976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CEC8CA07-244B-48E6-8148-92EA9B9BD877}" type="pres">
      <dgm:prSet presAssocID="{B754D1FE-6732-453B-BA01-E2BE592980A6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169465-D2D3-48CF-8E24-50B7CE70E7E4}" type="pres">
      <dgm:prSet presAssocID="{E0C431F7-6236-42E9-9158-EB5C01B17170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EA5F6F-0A2A-4155-899D-78E000902CF8}" type="pres">
      <dgm:prSet presAssocID="{36F56DCA-BF40-4BB5-B561-AC2D99EC61E6}" presName="nodeFollowingNodes" presStyleLbl="node1" presStyleIdx="3" presStyleCnt="7" custScaleX="96720" custScaleY="12085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52719F-F59F-4298-A743-246E6B8EF8E4}" type="pres">
      <dgm:prSet presAssocID="{681891E0-C3C5-4983-9B0E-ADE28677459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EF3C56-2E4D-4C1F-8042-A0D8B02115A7}" type="pres">
      <dgm:prSet presAssocID="{952CD155-173C-4E6B-82CC-5432687F572F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B5D7E3-60AB-4FC5-A551-8741563ED6CE}" type="pres">
      <dgm:prSet presAssocID="{7CE983C4-05F6-4092-91B2-15AF9DA62941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09E0692-2EFC-432D-8897-BF61BF764830}" type="presOf" srcId="{E0C431F7-6236-42E9-9158-EB5C01B17170}" destId="{27169465-D2D3-48CF-8E24-50B7CE70E7E4}" srcOrd="0" destOrd="0" presId="urn:microsoft.com/office/officeart/2005/8/layout/cycle3"/>
    <dgm:cxn modelId="{96F6C40D-0306-40DC-A024-7BDCD1BBAC49}" type="presOf" srcId="{36F56DCA-BF40-4BB5-B561-AC2D99EC61E6}" destId="{3AEA5F6F-0A2A-4155-899D-78E000902CF8}" srcOrd="0" destOrd="0" presId="urn:microsoft.com/office/officeart/2005/8/layout/cycle3"/>
    <dgm:cxn modelId="{0F036842-B884-4AC6-BCFE-FC8B61F2859F}" type="presOf" srcId="{681891E0-C3C5-4983-9B0E-ADE286774593}" destId="{4552719F-F59F-4298-A743-246E6B8EF8E4}" srcOrd="0" destOrd="0" presId="urn:microsoft.com/office/officeart/2005/8/layout/cycle3"/>
    <dgm:cxn modelId="{6745B8C4-03C7-4E58-8762-26BB8D4B744C}" srcId="{E2918450-3613-4590-8BFD-8D5FCB79F241}" destId="{B4ADC050-552C-498E-8ED6-AE2FE7B448B8}" srcOrd="0" destOrd="0" parTransId="{D2F4265D-7C78-4F70-8AD4-4687FCBCC7C7}" sibTransId="{80F232FD-5F5F-41BD-A97A-EF92211C1976}"/>
    <dgm:cxn modelId="{0A540D28-DB86-4721-BC92-F8C6141B359F}" srcId="{E2918450-3613-4590-8BFD-8D5FCB79F241}" destId="{E0C431F7-6236-42E9-9158-EB5C01B17170}" srcOrd="2" destOrd="0" parTransId="{9CEECD0B-47BD-4D62-BFF9-CB3D80E651D0}" sibTransId="{344944A6-3594-4F8C-9510-43F8BD2AF439}"/>
    <dgm:cxn modelId="{13CAE31F-85CA-405C-BAFC-DAF2441C14E4}" srcId="{E2918450-3613-4590-8BFD-8D5FCB79F241}" destId="{B754D1FE-6732-453B-BA01-E2BE592980A6}" srcOrd="1" destOrd="0" parTransId="{35B976BE-2016-4A47-BBFF-C5315D3C837B}" sibTransId="{9DB96E4D-6F06-4017-B82A-4379DA1A10A8}"/>
    <dgm:cxn modelId="{454E0810-45AA-4984-89F9-A03AD79E1105}" type="presOf" srcId="{952CD155-173C-4E6B-82CC-5432687F572F}" destId="{C1EF3C56-2E4D-4C1F-8042-A0D8B02115A7}" srcOrd="0" destOrd="0" presId="urn:microsoft.com/office/officeart/2005/8/layout/cycle3"/>
    <dgm:cxn modelId="{A9271186-60F8-4D3F-9CAF-6E19C12BDB75}" type="presOf" srcId="{E2918450-3613-4590-8BFD-8D5FCB79F241}" destId="{B49A56E0-8A0A-4346-874B-50766C816C7D}" srcOrd="0" destOrd="0" presId="urn:microsoft.com/office/officeart/2005/8/layout/cycle3"/>
    <dgm:cxn modelId="{04895770-7A0C-45A3-A1A3-8D26FB75B313}" type="presOf" srcId="{80F232FD-5F5F-41BD-A97A-EF92211C1976}" destId="{9E68462D-6F63-45C8-8723-88827E5125FF}" srcOrd="0" destOrd="0" presId="urn:microsoft.com/office/officeart/2005/8/layout/cycle3"/>
    <dgm:cxn modelId="{96BA7FDA-0649-4F35-A753-97C0CBF8F8AD}" type="presOf" srcId="{7CE983C4-05F6-4092-91B2-15AF9DA62941}" destId="{62B5D7E3-60AB-4FC5-A551-8741563ED6CE}" srcOrd="0" destOrd="0" presId="urn:microsoft.com/office/officeart/2005/8/layout/cycle3"/>
    <dgm:cxn modelId="{2B0022DE-FFD7-4437-979C-EAA95BC6D981}" srcId="{E2918450-3613-4590-8BFD-8D5FCB79F241}" destId="{36F56DCA-BF40-4BB5-B561-AC2D99EC61E6}" srcOrd="3" destOrd="0" parTransId="{0835AA8D-A985-4B1F-AFFD-930B61AACBA7}" sibTransId="{5DAA0D3C-C780-4BC2-9556-E1BEB86F191A}"/>
    <dgm:cxn modelId="{8339CA2F-4019-4B96-B988-9909FFCAA9AE}" srcId="{E2918450-3613-4590-8BFD-8D5FCB79F241}" destId="{952CD155-173C-4E6B-82CC-5432687F572F}" srcOrd="5" destOrd="0" parTransId="{B56BA332-9C4D-490D-899F-AF2867DC3A05}" sibTransId="{D8E63D7A-98F5-4C15-9098-B915B510F45D}"/>
    <dgm:cxn modelId="{73305874-863D-49A3-8C16-753E37801C5F}" srcId="{E2918450-3613-4590-8BFD-8D5FCB79F241}" destId="{7CE983C4-05F6-4092-91B2-15AF9DA62941}" srcOrd="6" destOrd="0" parTransId="{BCAB2E4D-5CFB-4286-ACA6-64726FD5647F}" sibTransId="{E243221D-1577-4E08-A3F8-9D396F6EC3D0}"/>
    <dgm:cxn modelId="{3F20474C-6E1E-4ED5-970D-34BC0D54A834}" type="presOf" srcId="{B4ADC050-552C-498E-8ED6-AE2FE7B448B8}" destId="{48FA4955-2045-42DA-933A-BBA751475D11}" srcOrd="0" destOrd="0" presId="urn:microsoft.com/office/officeart/2005/8/layout/cycle3"/>
    <dgm:cxn modelId="{19F520B2-43AC-4723-B1CD-050B062F325B}" type="presOf" srcId="{B754D1FE-6732-453B-BA01-E2BE592980A6}" destId="{CEC8CA07-244B-48E6-8148-92EA9B9BD877}" srcOrd="0" destOrd="0" presId="urn:microsoft.com/office/officeart/2005/8/layout/cycle3"/>
    <dgm:cxn modelId="{2B5B2A64-1E87-4D2B-9CC8-439259127E42}" srcId="{E2918450-3613-4590-8BFD-8D5FCB79F241}" destId="{681891E0-C3C5-4983-9B0E-ADE286774593}" srcOrd="4" destOrd="0" parTransId="{D7C5DEBC-213B-4302-9783-BE4257D6AAEB}" sibTransId="{02FD361F-3B63-406F-B46B-687ABD6DF76D}"/>
    <dgm:cxn modelId="{AFE8D65C-D876-4DFF-BC6A-BAEE5B40E3F4}" type="presParOf" srcId="{B49A56E0-8A0A-4346-874B-50766C816C7D}" destId="{F3AA7255-049C-4B32-8ECA-3FCF5727DCB1}" srcOrd="0" destOrd="0" presId="urn:microsoft.com/office/officeart/2005/8/layout/cycle3"/>
    <dgm:cxn modelId="{22F54DD8-07B4-4042-824A-C93C4CE83BCF}" type="presParOf" srcId="{F3AA7255-049C-4B32-8ECA-3FCF5727DCB1}" destId="{48FA4955-2045-42DA-933A-BBA751475D11}" srcOrd="0" destOrd="0" presId="urn:microsoft.com/office/officeart/2005/8/layout/cycle3"/>
    <dgm:cxn modelId="{0B5B7718-9B33-4ED6-8BC5-92702E70289C}" type="presParOf" srcId="{F3AA7255-049C-4B32-8ECA-3FCF5727DCB1}" destId="{9E68462D-6F63-45C8-8723-88827E5125FF}" srcOrd="1" destOrd="0" presId="urn:microsoft.com/office/officeart/2005/8/layout/cycle3"/>
    <dgm:cxn modelId="{6AD3836B-1B63-41E0-9FA0-3611B8475D63}" type="presParOf" srcId="{F3AA7255-049C-4B32-8ECA-3FCF5727DCB1}" destId="{CEC8CA07-244B-48E6-8148-92EA9B9BD877}" srcOrd="2" destOrd="0" presId="urn:microsoft.com/office/officeart/2005/8/layout/cycle3"/>
    <dgm:cxn modelId="{BEA05BDD-2794-4AEB-B234-934F133987BD}" type="presParOf" srcId="{F3AA7255-049C-4B32-8ECA-3FCF5727DCB1}" destId="{27169465-D2D3-48CF-8E24-50B7CE70E7E4}" srcOrd="3" destOrd="0" presId="urn:microsoft.com/office/officeart/2005/8/layout/cycle3"/>
    <dgm:cxn modelId="{49134D04-5985-4C6E-A29F-F8BFF16B9E0C}" type="presParOf" srcId="{F3AA7255-049C-4B32-8ECA-3FCF5727DCB1}" destId="{3AEA5F6F-0A2A-4155-899D-78E000902CF8}" srcOrd="4" destOrd="0" presId="urn:microsoft.com/office/officeart/2005/8/layout/cycle3"/>
    <dgm:cxn modelId="{9DDEB185-1BB7-4321-8A96-CC5E60784EBD}" type="presParOf" srcId="{F3AA7255-049C-4B32-8ECA-3FCF5727DCB1}" destId="{4552719F-F59F-4298-A743-246E6B8EF8E4}" srcOrd="5" destOrd="0" presId="urn:microsoft.com/office/officeart/2005/8/layout/cycle3"/>
    <dgm:cxn modelId="{4CA756D1-8908-4B70-84D8-B85B017EA4EA}" type="presParOf" srcId="{F3AA7255-049C-4B32-8ECA-3FCF5727DCB1}" destId="{C1EF3C56-2E4D-4C1F-8042-A0D8B02115A7}" srcOrd="6" destOrd="0" presId="urn:microsoft.com/office/officeart/2005/8/layout/cycle3"/>
    <dgm:cxn modelId="{EC3A1C79-D5F8-4ECC-9A3E-BEEB5B2A278D}" type="presParOf" srcId="{F3AA7255-049C-4B32-8ECA-3FCF5727DCB1}" destId="{62B5D7E3-60AB-4FC5-A551-8741563ED6C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DD566-459D-4546-8877-4607E9895C10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C24A6038-8058-4F8E-A5EF-753AB966978D}">
      <dgm:prSet phldrT="[نص]" custT="1"/>
      <dgm:spPr/>
      <dgm:t>
        <a:bodyPr/>
        <a:lstStyle/>
        <a:p>
          <a:pPr rtl="1"/>
          <a:r>
            <a:rPr lang="ar-SA" sz="2000" b="1" dirty="0" smtClean="0"/>
            <a:t>التمهيد </a:t>
          </a:r>
          <a:r>
            <a:rPr lang="ar-SA" sz="2000" b="1" dirty="0" err="1" smtClean="0"/>
            <a:t>لانهاء</a:t>
          </a:r>
          <a:r>
            <a:rPr lang="ar-SA" sz="2000" b="1" dirty="0" smtClean="0"/>
            <a:t> المناقشة</a:t>
          </a:r>
          <a:endParaRPr lang="ar-SA" sz="2000" dirty="0"/>
        </a:p>
      </dgm:t>
    </dgm:pt>
    <dgm:pt modelId="{E81659AF-5C32-44A6-808B-20CB7510B756}" type="parTrans" cxnId="{5C9F202E-898F-4233-9ED9-3190128F2B21}">
      <dgm:prSet/>
      <dgm:spPr/>
      <dgm:t>
        <a:bodyPr/>
        <a:lstStyle/>
        <a:p>
          <a:pPr rtl="1"/>
          <a:endParaRPr lang="ar-SA"/>
        </a:p>
      </dgm:t>
    </dgm:pt>
    <dgm:pt modelId="{8BAC86CE-9C5B-4D48-B00B-1281A01A2A43}" type="sibTrans" cxnId="{5C9F202E-898F-4233-9ED9-3190128F2B21}">
      <dgm:prSet/>
      <dgm:spPr/>
      <dgm:t>
        <a:bodyPr/>
        <a:lstStyle/>
        <a:p>
          <a:pPr rtl="1"/>
          <a:endParaRPr lang="ar-SA"/>
        </a:p>
      </dgm:t>
    </dgm:pt>
    <dgm:pt modelId="{E597CEAB-A14C-4778-B5E4-75215C93109B}">
      <dgm:prSet custT="1"/>
      <dgm:spPr/>
      <dgm:t>
        <a:bodyPr/>
        <a:lstStyle/>
        <a:p>
          <a:pPr rtl="1"/>
          <a:r>
            <a:rPr lang="ar-SA" sz="1800" b="1" dirty="0" smtClean="0"/>
            <a:t>مناقشة تلاميذ الفصل جميعا</a:t>
          </a:r>
          <a:endParaRPr lang="ar-SA" sz="1800" dirty="0"/>
        </a:p>
      </dgm:t>
    </dgm:pt>
    <dgm:pt modelId="{68F33FD2-6DB5-4389-96BA-5FA31444CFC1}" type="parTrans" cxnId="{9215BAFE-4A2B-4028-896F-5A26067DD9F7}">
      <dgm:prSet/>
      <dgm:spPr/>
      <dgm:t>
        <a:bodyPr/>
        <a:lstStyle/>
        <a:p>
          <a:pPr rtl="1"/>
          <a:endParaRPr lang="ar-SA"/>
        </a:p>
      </dgm:t>
    </dgm:pt>
    <dgm:pt modelId="{948729E8-1490-458F-8F93-406C44A63F27}" type="sibTrans" cxnId="{9215BAFE-4A2B-4028-896F-5A26067DD9F7}">
      <dgm:prSet/>
      <dgm:spPr/>
      <dgm:t>
        <a:bodyPr/>
        <a:lstStyle/>
        <a:p>
          <a:pPr rtl="1"/>
          <a:endParaRPr lang="ar-SA"/>
        </a:p>
      </dgm:t>
    </dgm:pt>
    <dgm:pt modelId="{910CBF1A-F9AA-4C1B-8059-3F8EEECBD8F4}">
      <dgm:prSet custT="1"/>
      <dgm:spPr/>
      <dgm:t>
        <a:bodyPr/>
        <a:lstStyle/>
        <a:p>
          <a:pPr rtl="1"/>
          <a:r>
            <a:rPr lang="ar-SA" sz="1800" b="1" smtClean="0"/>
            <a:t>تنظيم مجموعات المناقشة الصغيرة</a:t>
          </a:r>
          <a:endParaRPr lang="ar-SA" sz="1800" dirty="0"/>
        </a:p>
      </dgm:t>
    </dgm:pt>
    <dgm:pt modelId="{85963418-67E0-428C-A6EF-0BB243EE503A}" type="parTrans" cxnId="{9051F3F4-9BF1-4A4F-80FA-5CCD90B52B56}">
      <dgm:prSet/>
      <dgm:spPr/>
      <dgm:t>
        <a:bodyPr/>
        <a:lstStyle/>
        <a:p>
          <a:pPr rtl="1"/>
          <a:endParaRPr lang="ar-SA"/>
        </a:p>
      </dgm:t>
    </dgm:pt>
    <dgm:pt modelId="{9559B23A-72B6-4E79-BDE5-D6597E44DE86}" type="sibTrans" cxnId="{9051F3F4-9BF1-4A4F-80FA-5CCD90B52B56}">
      <dgm:prSet/>
      <dgm:spPr/>
      <dgm:t>
        <a:bodyPr/>
        <a:lstStyle/>
        <a:p>
          <a:pPr rtl="1"/>
          <a:endParaRPr lang="ar-SA"/>
        </a:p>
      </dgm:t>
    </dgm:pt>
    <dgm:pt modelId="{81587E2C-4ABC-427D-8AD7-0CA649B3C8EE}">
      <dgm:prSet custT="1"/>
      <dgm:spPr/>
      <dgm:t>
        <a:bodyPr/>
        <a:lstStyle/>
        <a:p>
          <a:pPr rtl="1"/>
          <a:r>
            <a:rPr lang="ar-SA" sz="1800" b="1" smtClean="0"/>
            <a:t>تحديد الاختلافات في الرأي بين الطلاب حول الفعل</a:t>
          </a:r>
          <a:endParaRPr lang="ar-SA" sz="1800" dirty="0"/>
        </a:p>
      </dgm:t>
    </dgm:pt>
    <dgm:pt modelId="{666A9CCD-FB6D-4548-8413-096AA76F3D9A}" type="parTrans" cxnId="{2C5A6848-A4B2-4305-9A6A-6C5E5C2899D0}">
      <dgm:prSet/>
      <dgm:spPr/>
      <dgm:t>
        <a:bodyPr/>
        <a:lstStyle/>
        <a:p>
          <a:pPr rtl="1"/>
          <a:endParaRPr lang="ar-SA"/>
        </a:p>
      </dgm:t>
    </dgm:pt>
    <dgm:pt modelId="{035969D9-294A-47F4-9CC8-72E9E05D3D40}" type="sibTrans" cxnId="{2C5A6848-A4B2-4305-9A6A-6C5E5C2899D0}">
      <dgm:prSet/>
      <dgm:spPr/>
      <dgm:t>
        <a:bodyPr/>
        <a:lstStyle/>
        <a:p>
          <a:pPr rtl="1"/>
          <a:endParaRPr lang="ar-SA"/>
        </a:p>
      </dgm:t>
    </dgm:pt>
    <dgm:pt modelId="{1AC21EF3-E656-4D92-B88A-A50247DC9B81}">
      <dgm:prSet custT="1"/>
      <dgm:spPr/>
      <dgm:t>
        <a:bodyPr/>
        <a:lstStyle/>
        <a:p>
          <a:pPr rtl="1"/>
          <a:r>
            <a:rPr lang="ar-SA" sz="2000" b="1" smtClean="0"/>
            <a:t>تقديــــم المشكلة </a:t>
          </a:r>
          <a:endParaRPr lang="ar-SA" sz="2000" dirty="0"/>
        </a:p>
      </dgm:t>
    </dgm:pt>
    <dgm:pt modelId="{7C60BE78-16EF-4D52-AD84-1DC310FDA740}" type="parTrans" cxnId="{1EAD1052-F48B-4BBE-83E5-792CB884EC7C}">
      <dgm:prSet/>
      <dgm:spPr/>
      <dgm:t>
        <a:bodyPr/>
        <a:lstStyle/>
        <a:p>
          <a:pPr rtl="1"/>
          <a:endParaRPr lang="ar-SA"/>
        </a:p>
      </dgm:t>
    </dgm:pt>
    <dgm:pt modelId="{068FC17B-ECAC-4592-8443-5C9AEDDAAB7C}" type="sibTrans" cxnId="{1EAD1052-F48B-4BBE-83E5-792CB884EC7C}">
      <dgm:prSet/>
      <dgm:spPr/>
      <dgm:t>
        <a:bodyPr/>
        <a:lstStyle/>
        <a:p>
          <a:pPr rtl="1"/>
          <a:endParaRPr lang="ar-SA"/>
        </a:p>
      </dgm:t>
    </dgm:pt>
    <dgm:pt modelId="{DAA2406F-A43D-44CE-96D0-44EB07D50563}" type="pres">
      <dgm:prSet presAssocID="{D25DD566-459D-4546-8877-4607E9895C1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3696C3-0F67-494E-BD01-658DB0647EBE}" type="pres">
      <dgm:prSet presAssocID="{D25DD566-459D-4546-8877-4607E9895C10}" presName="comp1" presStyleCnt="0"/>
      <dgm:spPr/>
      <dgm:t>
        <a:bodyPr/>
        <a:lstStyle/>
        <a:p>
          <a:pPr rtl="1"/>
          <a:endParaRPr lang="ar-SA"/>
        </a:p>
      </dgm:t>
    </dgm:pt>
    <dgm:pt modelId="{E939F157-AE1A-491E-9AE0-CC25A7A4BDDE}" type="pres">
      <dgm:prSet presAssocID="{D25DD566-459D-4546-8877-4607E9895C10}" presName="circle1" presStyleLbl="node1" presStyleIdx="0" presStyleCnt="5" custScaleX="114620" custLinFactNeighborX="-977" custLinFactNeighborY="11328"/>
      <dgm:spPr/>
      <dgm:t>
        <a:bodyPr/>
        <a:lstStyle/>
        <a:p>
          <a:pPr rtl="1"/>
          <a:endParaRPr lang="ar-SA"/>
        </a:p>
      </dgm:t>
    </dgm:pt>
    <dgm:pt modelId="{31423473-9AF5-46DA-9902-22D51F1DA6B9}" type="pres">
      <dgm:prSet presAssocID="{D25DD566-459D-4546-8877-4607E9895C1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AC8BF6-00D1-4B41-848D-034B780E9944}" type="pres">
      <dgm:prSet presAssocID="{D25DD566-459D-4546-8877-4607E9895C10}" presName="comp2" presStyleCnt="0"/>
      <dgm:spPr/>
      <dgm:t>
        <a:bodyPr/>
        <a:lstStyle/>
        <a:p>
          <a:pPr rtl="1"/>
          <a:endParaRPr lang="ar-SA"/>
        </a:p>
      </dgm:t>
    </dgm:pt>
    <dgm:pt modelId="{915C9606-8C95-4FF0-9F56-E643E706F2EA}" type="pres">
      <dgm:prSet presAssocID="{D25DD566-459D-4546-8877-4607E9895C10}" presName="circle2" presStyleLbl="node1" presStyleIdx="1" presStyleCnt="5" custScaleX="107598"/>
      <dgm:spPr/>
      <dgm:t>
        <a:bodyPr/>
        <a:lstStyle/>
        <a:p>
          <a:pPr rtl="1"/>
          <a:endParaRPr lang="ar-SA"/>
        </a:p>
      </dgm:t>
    </dgm:pt>
    <dgm:pt modelId="{ED6DA1A2-A217-4238-A0EB-A049F08347C4}" type="pres">
      <dgm:prSet presAssocID="{D25DD566-459D-4546-8877-4607E9895C1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0B9E5A-F66C-4D26-A5A7-5AD2FE5F8873}" type="pres">
      <dgm:prSet presAssocID="{D25DD566-459D-4546-8877-4607E9895C10}" presName="comp3" presStyleCnt="0"/>
      <dgm:spPr/>
      <dgm:t>
        <a:bodyPr/>
        <a:lstStyle/>
        <a:p>
          <a:pPr rtl="1"/>
          <a:endParaRPr lang="ar-SA"/>
        </a:p>
      </dgm:t>
    </dgm:pt>
    <dgm:pt modelId="{F194F99B-428F-4B33-A69A-A393991300AF}" type="pres">
      <dgm:prSet presAssocID="{D25DD566-459D-4546-8877-4607E9895C10}" presName="circle3" presStyleLbl="node1" presStyleIdx="2" presStyleCnt="5" custScaleX="107932" custScaleY="99306"/>
      <dgm:spPr/>
      <dgm:t>
        <a:bodyPr/>
        <a:lstStyle/>
        <a:p>
          <a:pPr rtl="1"/>
          <a:endParaRPr lang="ar-SA"/>
        </a:p>
      </dgm:t>
    </dgm:pt>
    <dgm:pt modelId="{4BD4BE6B-F50F-4813-8EC9-9A9F18D532AB}" type="pres">
      <dgm:prSet presAssocID="{D25DD566-459D-4546-8877-4607E9895C1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C5C775-4C7E-4A04-976E-A7295ACDCD7F}" type="pres">
      <dgm:prSet presAssocID="{D25DD566-459D-4546-8877-4607E9895C10}" presName="comp4" presStyleCnt="0"/>
      <dgm:spPr/>
      <dgm:t>
        <a:bodyPr/>
        <a:lstStyle/>
        <a:p>
          <a:pPr rtl="1"/>
          <a:endParaRPr lang="ar-SA"/>
        </a:p>
      </dgm:t>
    </dgm:pt>
    <dgm:pt modelId="{314E0D56-C4A8-4243-A4D6-C61352DA2F94}" type="pres">
      <dgm:prSet presAssocID="{D25DD566-459D-4546-8877-4607E9895C10}" presName="circle4" presStyleLbl="node1" presStyleIdx="3" presStyleCnt="5" custScaleX="113269" custLinFactNeighborX="2410" custLinFactNeighborY="7447"/>
      <dgm:spPr/>
      <dgm:t>
        <a:bodyPr/>
        <a:lstStyle/>
        <a:p>
          <a:pPr rtl="1"/>
          <a:endParaRPr lang="ar-SA"/>
        </a:p>
      </dgm:t>
    </dgm:pt>
    <dgm:pt modelId="{60112681-2001-4251-9B72-441AA7E6B7A5}" type="pres">
      <dgm:prSet presAssocID="{D25DD566-459D-4546-8877-4607E9895C1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E8D22C-8C88-402D-8DD3-3899998838F6}" type="pres">
      <dgm:prSet presAssocID="{D25DD566-459D-4546-8877-4607E9895C10}" presName="comp5" presStyleCnt="0"/>
      <dgm:spPr/>
      <dgm:t>
        <a:bodyPr/>
        <a:lstStyle/>
        <a:p>
          <a:pPr rtl="1"/>
          <a:endParaRPr lang="ar-SA"/>
        </a:p>
      </dgm:t>
    </dgm:pt>
    <dgm:pt modelId="{3153FA85-37E3-48C1-8B56-BA1219BCBB6D}" type="pres">
      <dgm:prSet presAssocID="{D25DD566-459D-4546-8877-4607E9895C10}" presName="circle5" presStyleLbl="node1" presStyleIdx="4" presStyleCnt="5" custScaleY="69845"/>
      <dgm:spPr/>
      <dgm:t>
        <a:bodyPr/>
        <a:lstStyle/>
        <a:p>
          <a:pPr rtl="1"/>
          <a:endParaRPr lang="ar-SA"/>
        </a:p>
      </dgm:t>
    </dgm:pt>
    <dgm:pt modelId="{4CD7A452-1CCD-4961-87A9-E32819BEC3F2}" type="pres">
      <dgm:prSet presAssocID="{D25DD566-459D-4546-8877-4607E9895C1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C5A6848-A4B2-4305-9A6A-6C5E5C2899D0}" srcId="{D25DD566-459D-4546-8877-4607E9895C10}" destId="{81587E2C-4ABC-427D-8AD7-0CA649B3C8EE}" srcOrd="1" destOrd="0" parTransId="{666A9CCD-FB6D-4548-8413-096AA76F3D9A}" sibTransId="{035969D9-294A-47F4-9CC8-72E9E05D3D40}"/>
    <dgm:cxn modelId="{292BB504-E07E-4E90-82E5-4C18A3093959}" type="presOf" srcId="{1AC21EF3-E656-4D92-B88A-A50247DC9B81}" destId="{31423473-9AF5-46DA-9902-22D51F1DA6B9}" srcOrd="1" destOrd="0" presId="urn:microsoft.com/office/officeart/2005/8/layout/venn2"/>
    <dgm:cxn modelId="{9215BAFE-4A2B-4028-896F-5A26067DD9F7}" srcId="{D25DD566-459D-4546-8877-4607E9895C10}" destId="{E597CEAB-A14C-4778-B5E4-75215C93109B}" srcOrd="3" destOrd="0" parTransId="{68F33FD2-6DB5-4389-96BA-5FA31444CFC1}" sibTransId="{948729E8-1490-458F-8F93-406C44A63F27}"/>
    <dgm:cxn modelId="{E7271818-B1B9-4F9F-B078-7BFCA2A38E00}" type="presOf" srcId="{910CBF1A-F9AA-4C1B-8059-3F8EEECBD8F4}" destId="{F194F99B-428F-4B33-A69A-A393991300AF}" srcOrd="0" destOrd="0" presId="urn:microsoft.com/office/officeart/2005/8/layout/venn2"/>
    <dgm:cxn modelId="{F3E907D5-775B-4149-96C5-2787983324F5}" type="presOf" srcId="{C24A6038-8058-4F8E-A5EF-753AB966978D}" destId="{4CD7A452-1CCD-4961-87A9-E32819BEC3F2}" srcOrd="1" destOrd="0" presId="urn:microsoft.com/office/officeart/2005/8/layout/venn2"/>
    <dgm:cxn modelId="{2779AD32-C02A-4970-82F6-D35415141336}" type="presOf" srcId="{1AC21EF3-E656-4D92-B88A-A50247DC9B81}" destId="{E939F157-AE1A-491E-9AE0-CC25A7A4BDDE}" srcOrd="0" destOrd="0" presId="urn:microsoft.com/office/officeart/2005/8/layout/venn2"/>
    <dgm:cxn modelId="{5A4DC2A0-D637-4384-9E3C-9256787420EB}" type="presOf" srcId="{D25DD566-459D-4546-8877-4607E9895C10}" destId="{DAA2406F-A43D-44CE-96D0-44EB07D50563}" srcOrd="0" destOrd="0" presId="urn:microsoft.com/office/officeart/2005/8/layout/venn2"/>
    <dgm:cxn modelId="{9051F3F4-9BF1-4A4F-80FA-5CCD90B52B56}" srcId="{D25DD566-459D-4546-8877-4607E9895C10}" destId="{910CBF1A-F9AA-4C1B-8059-3F8EEECBD8F4}" srcOrd="2" destOrd="0" parTransId="{85963418-67E0-428C-A6EF-0BB243EE503A}" sibTransId="{9559B23A-72B6-4E79-BDE5-D6597E44DE86}"/>
    <dgm:cxn modelId="{5C9F202E-898F-4233-9ED9-3190128F2B21}" srcId="{D25DD566-459D-4546-8877-4607E9895C10}" destId="{C24A6038-8058-4F8E-A5EF-753AB966978D}" srcOrd="4" destOrd="0" parTransId="{E81659AF-5C32-44A6-808B-20CB7510B756}" sibTransId="{8BAC86CE-9C5B-4D48-B00B-1281A01A2A43}"/>
    <dgm:cxn modelId="{4B9A7ED2-B114-454B-81AC-CA03454A06D3}" type="presOf" srcId="{C24A6038-8058-4F8E-A5EF-753AB966978D}" destId="{3153FA85-37E3-48C1-8B56-BA1219BCBB6D}" srcOrd="0" destOrd="0" presId="urn:microsoft.com/office/officeart/2005/8/layout/venn2"/>
    <dgm:cxn modelId="{033AF2AE-3A0C-450F-95AE-3F03BE0F940D}" type="presOf" srcId="{81587E2C-4ABC-427D-8AD7-0CA649B3C8EE}" destId="{ED6DA1A2-A217-4238-A0EB-A049F08347C4}" srcOrd="1" destOrd="0" presId="urn:microsoft.com/office/officeart/2005/8/layout/venn2"/>
    <dgm:cxn modelId="{1EAD1052-F48B-4BBE-83E5-792CB884EC7C}" srcId="{D25DD566-459D-4546-8877-4607E9895C10}" destId="{1AC21EF3-E656-4D92-B88A-A50247DC9B81}" srcOrd="0" destOrd="0" parTransId="{7C60BE78-16EF-4D52-AD84-1DC310FDA740}" sibTransId="{068FC17B-ECAC-4592-8443-5C9AEDDAAB7C}"/>
    <dgm:cxn modelId="{C9CFAE2A-1880-4DC5-BFF2-6B1DD24EB480}" type="presOf" srcId="{E597CEAB-A14C-4778-B5E4-75215C93109B}" destId="{314E0D56-C4A8-4243-A4D6-C61352DA2F94}" srcOrd="0" destOrd="0" presId="urn:microsoft.com/office/officeart/2005/8/layout/venn2"/>
    <dgm:cxn modelId="{CA770395-D4CA-4151-A6E0-EAD87FCD5EDF}" type="presOf" srcId="{81587E2C-4ABC-427D-8AD7-0CA649B3C8EE}" destId="{915C9606-8C95-4FF0-9F56-E643E706F2EA}" srcOrd="0" destOrd="0" presId="urn:microsoft.com/office/officeart/2005/8/layout/venn2"/>
    <dgm:cxn modelId="{7F1B1758-BFE2-46F9-8B43-63D63F42F7F9}" type="presOf" srcId="{910CBF1A-F9AA-4C1B-8059-3F8EEECBD8F4}" destId="{4BD4BE6B-F50F-4813-8EC9-9A9F18D532AB}" srcOrd="1" destOrd="0" presId="urn:microsoft.com/office/officeart/2005/8/layout/venn2"/>
    <dgm:cxn modelId="{4FD82CC4-6D10-4A4F-93FD-E6465AFD03A6}" type="presOf" srcId="{E597CEAB-A14C-4778-B5E4-75215C93109B}" destId="{60112681-2001-4251-9B72-441AA7E6B7A5}" srcOrd="1" destOrd="0" presId="urn:microsoft.com/office/officeart/2005/8/layout/venn2"/>
    <dgm:cxn modelId="{10AFD15F-23E3-43FF-AFE7-D8674F6A2945}" type="presParOf" srcId="{DAA2406F-A43D-44CE-96D0-44EB07D50563}" destId="{E43696C3-0F67-494E-BD01-658DB0647EBE}" srcOrd="0" destOrd="0" presId="urn:microsoft.com/office/officeart/2005/8/layout/venn2"/>
    <dgm:cxn modelId="{19C1EB04-07FA-4804-86D6-F0C8558FB98E}" type="presParOf" srcId="{E43696C3-0F67-494E-BD01-658DB0647EBE}" destId="{E939F157-AE1A-491E-9AE0-CC25A7A4BDDE}" srcOrd="0" destOrd="0" presId="urn:microsoft.com/office/officeart/2005/8/layout/venn2"/>
    <dgm:cxn modelId="{B90BD24D-ADAF-4105-AA27-BA4B537A289B}" type="presParOf" srcId="{E43696C3-0F67-494E-BD01-658DB0647EBE}" destId="{31423473-9AF5-46DA-9902-22D51F1DA6B9}" srcOrd="1" destOrd="0" presId="urn:microsoft.com/office/officeart/2005/8/layout/venn2"/>
    <dgm:cxn modelId="{D20D4F99-6E32-4542-BD89-05FE7E7D3AB4}" type="presParOf" srcId="{DAA2406F-A43D-44CE-96D0-44EB07D50563}" destId="{63AC8BF6-00D1-4B41-848D-034B780E9944}" srcOrd="1" destOrd="0" presId="urn:microsoft.com/office/officeart/2005/8/layout/venn2"/>
    <dgm:cxn modelId="{908BE16B-9870-4414-A402-B76C1ACF0F8F}" type="presParOf" srcId="{63AC8BF6-00D1-4B41-848D-034B780E9944}" destId="{915C9606-8C95-4FF0-9F56-E643E706F2EA}" srcOrd="0" destOrd="0" presId="urn:microsoft.com/office/officeart/2005/8/layout/venn2"/>
    <dgm:cxn modelId="{B472897A-058E-432E-B29B-16155BA3BA1C}" type="presParOf" srcId="{63AC8BF6-00D1-4B41-848D-034B780E9944}" destId="{ED6DA1A2-A217-4238-A0EB-A049F08347C4}" srcOrd="1" destOrd="0" presId="urn:microsoft.com/office/officeart/2005/8/layout/venn2"/>
    <dgm:cxn modelId="{963AE424-4A89-462A-A217-35037C8C7BCF}" type="presParOf" srcId="{DAA2406F-A43D-44CE-96D0-44EB07D50563}" destId="{C40B9E5A-F66C-4D26-A5A7-5AD2FE5F8873}" srcOrd="2" destOrd="0" presId="urn:microsoft.com/office/officeart/2005/8/layout/venn2"/>
    <dgm:cxn modelId="{E6FAA1A3-E3C2-4462-B4AC-B574E61C25C0}" type="presParOf" srcId="{C40B9E5A-F66C-4D26-A5A7-5AD2FE5F8873}" destId="{F194F99B-428F-4B33-A69A-A393991300AF}" srcOrd="0" destOrd="0" presId="urn:microsoft.com/office/officeart/2005/8/layout/venn2"/>
    <dgm:cxn modelId="{1AAA8A48-6AB7-47D2-9616-8C6B246B4D61}" type="presParOf" srcId="{C40B9E5A-F66C-4D26-A5A7-5AD2FE5F8873}" destId="{4BD4BE6B-F50F-4813-8EC9-9A9F18D532AB}" srcOrd="1" destOrd="0" presId="urn:microsoft.com/office/officeart/2005/8/layout/venn2"/>
    <dgm:cxn modelId="{A54D45CF-49DB-48E8-8EF6-6F52DAFE2D0E}" type="presParOf" srcId="{DAA2406F-A43D-44CE-96D0-44EB07D50563}" destId="{0BC5C775-4C7E-4A04-976E-A7295ACDCD7F}" srcOrd="3" destOrd="0" presId="urn:microsoft.com/office/officeart/2005/8/layout/venn2"/>
    <dgm:cxn modelId="{986CAC21-1AAD-43EE-AF7D-3E4A87179F03}" type="presParOf" srcId="{0BC5C775-4C7E-4A04-976E-A7295ACDCD7F}" destId="{314E0D56-C4A8-4243-A4D6-C61352DA2F94}" srcOrd="0" destOrd="0" presId="urn:microsoft.com/office/officeart/2005/8/layout/venn2"/>
    <dgm:cxn modelId="{CBC1FA9C-4EFA-4D47-8EF1-423C15F921BA}" type="presParOf" srcId="{0BC5C775-4C7E-4A04-976E-A7295ACDCD7F}" destId="{60112681-2001-4251-9B72-441AA7E6B7A5}" srcOrd="1" destOrd="0" presId="urn:microsoft.com/office/officeart/2005/8/layout/venn2"/>
    <dgm:cxn modelId="{23F0211A-1BA5-420B-BD34-8ED3691EE885}" type="presParOf" srcId="{DAA2406F-A43D-44CE-96D0-44EB07D50563}" destId="{99E8D22C-8C88-402D-8DD3-3899998838F6}" srcOrd="4" destOrd="0" presId="urn:microsoft.com/office/officeart/2005/8/layout/venn2"/>
    <dgm:cxn modelId="{148914E4-2458-44FB-8089-915FE5F3297C}" type="presParOf" srcId="{99E8D22C-8C88-402D-8DD3-3899998838F6}" destId="{3153FA85-37E3-48C1-8B56-BA1219BCBB6D}" srcOrd="0" destOrd="0" presId="urn:microsoft.com/office/officeart/2005/8/layout/venn2"/>
    <dgm:cxn modelId="{26598035-E4F9-4798-81DA-EB9CE96616B9}" type="presParOf" srcId="{99E8D22C-8C88-402D-8DD3-3899998838F6}" destId="{4CD7A452-1CCD-4961-87A9-E32819BEC3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462D-6F63-45C8-8723-88827E5125FF}">
      <dsp:nvSpPr>
        <dsp:cNvPr id="0" name=""/>
        <dsp:cNvSpPr/>
      </dsp:nvSpPr>
      <dsp:spPr>
        <a:xfrm>
          <a:off x="1004032" y="-96346"/>
          <a:ext cx="6564495" cy="6564495"/>
        </a:xfrm>
        <a:prstGeom prst="circularArrow">
          <a:avLst>
            <a:gd name="adj1" fmla="val 5544"/>
            <a:gd name="adj2" fmla="val 330680"/>
            <a:gd name="adj3" fmla="val 14499156"/>
            <a:gd name="adj4" fmla="val 1695974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A4955-2045-42DA-933A-BBA751475D11}">
      <dsp:nvSpPr>
        <dsp:cNvPr id="0" name=""/>
        <dsp:cNvSpPr/>
      </dsp:nvSpPr>
      <dsp:spPr>
        <a:xfrm>
          <a:off x="3252382" y="-52611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مراحل النمو الخلقي </a:t>
          </a:r>
          <a:endParaRPr lang="ar-SA" sz="2400" kern="1200" dirty="0"/>
        </a:p>
      </dsp:txBody>
      <dsp:txXfrm>
        <a:off x="3302853" y="-2140"/>
        <a:ext cx="1966853" cy="932955"/>
      </dsp:txXfrm>
    </dsp:sp>
    <dsp:sp modelId="{CEC8CA07-244B-48E6-8148-92EA9B9BD877}">
      <dsp:nvSpPr>
        <dsp:cNvPr id="0" name=""/>
        <dsp:cNvSpPr/>
      </dsp:nvSpPr>
      <dsp:spPr>
        <a:xfrm>
          <a:off x="5441008" y="1001375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1- مرحلة التوجه بالعقاب او الطاعة </a:t>
          </a:r>
          <a:endParaRPr lang="en-US" sz="2000" kern="1200" dirty="0"/>
        </a:p>
      </dsp:txBody>
      <dsp:txXfrm>
        <a:off x="5491479" y="1051846"/>
        <a:ext cx="1966853" cy="932955"/>
      </dsp:txXfrm>
    </dsp:sp>
    <dsp:sp modelId="{27169465-D2D3-48CF-8E24-50B7CE70E7E4}">
      <dsp:nvSpPr>
        <dsp:cNvPr id="0" name=""/>
        <dsp:cNvSpPr/>
      </dsp:nvSpPr>
      <dsp:spPr>
        <a:xfrm>
          <a:off x="5981555" y="3369662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 2_ مرحلة التوجه الوسيلي النسبي </a:t>
          </a:r>
          <a:endParaRPr lang="en-US" sz="2000" kern="1200" dirty="0"/>
        </a:p>
      </dsp:txBody>
      <dsp:txXfrm>
        <a:off x="6032026" y="3420133"/>
        <a:ext cx="1966853" cy="932955"/>
      </dsp:txXfrm>
    </dsp:sp>
    <dsp:sp modelId="{3AEA5F6F-0A2A-4155-899D-78E000902CF8}">
      <dsp:nvSpPr>
        <dsp:cNvPr id="0" name=""/>
        <dsp:cNvSpPr/>
      </dsp:nvSpPr>
      <dsp:spPr>
        <a:xfrm>
          <a:off x="4500890" y="5161066"/>
          <a:ext cx="1999971" cy="1249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3_مرحلة الاتفاق اللاشخصي او توجيه الولد الطيب.. والبنت اللطيفة </a:t>
          </a:r>
          <a:endParaRPr lang="ar-SA" sz="2000" kern="1200" dirty="0"/>
        </a:p>
      </dsp:txBody>
      <dsp:txXfrm>
        <a:off x="4561887" y="5222063"/>
        <a:ext cx="1877977" cy="1127533"/>
      </dsp:txXfrm>
    </dsp:sp>
    <dsp:sp modelId="{4552719F-F59F-4298-A743-246E6B8EF8E4}">
      <dsp:nvSpPr>
        <dsp:cNvPr id="0" name=""/>
        <dsp:cNvSpPr/>
      </dsp:nvSpPr>
      <dsp:spPr>
        <a:xfrm>
          <a:off x="2037786" y="5268881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4_مرحلة التوجه نحو المحافظة على القانون </a:t>
          </a:r>
        </a:p>
      </dsp:txBody>
      <dsp:txXfrm>
        <a:off x="2088257" y="5319352"/>
        <a:ext cx="1966853" cy="932955"/>
      </dsp:txXfrm>
    </dsp:sp>
    <dsp:sp modelId="{C1EF3C56-2E4D-4C1F-8042-A0D8B02115A7}">
      <dsp:nvSpPr>
        <dsp:cNvPr id="0" name=""/>
        <dsp:cNvSpPr/>
      </dsp:nvSpPr>
      <dsp:spPr>
        <a:xfrm>
          <a:off x="523209" y="3369662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5_مرحلة التعاقد الاجتماعي القانوني </a:t>
          </a:r>
          <a:endParaRPr lang="ar-SA" sz="2000" kern="1200" dirty="0"/>
        </a:p>
      </dsp:txBody>
      <dsp:txXfrm>
        <a:off x="573680" y="3420133"/>
        <a:ext cx="1966853" cy="932955"/>
      </dsp:txXfrm>
    </dsp:sp>
    <dsp:sp modelId="{62B5D7E3-60AB-4FC5-A551-8741563ED6CE}">
      <dsp:nvSpPr>
        <dsp:cNvPr id="0" name=""/>
        <dsp:cNvSpPr/>
      </dsp:nvSpPr>
      <dsp:spPr>
        <a:xfrm>
          <a:off x="1063755" y="1001375"/>
          <a:ext cx="2067795" cy="103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/>
            <a:t>مرحلة المباديء الأخلاقية العامة .</a:t>
          </a:r>
          <a:endParaRPr lang="ar-SA" sz="2000" kern="1200"/>
        </a:p>
      </dsp:txBody>
      <dsp:txXfrm>
        <a:off x="1114226" y="1051846"/>
        <a:ext cx="1966853" cy="93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F157-AE1A-491E-9AE0-CC25A7A4BDDE}">
      <dsp:nvSpPr>
        <dsp:cNvPr id="0" name=""/>
        <dsp:cNvSpPr/>
      </dsp:nvSpPr>
      <dsp:spPr>
        <a:xfrm>
          <a:off x="894819" y="0"/>
          <a:ext cx="6177543" cy="5389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/>
            <a:t>تقديــــم المشكلة </a:t>
          </a:r>
          <a:endParaRPr lang="ar-SA" sz="2000" kern="1200" dirty="0"/>
        </a:p>
      </dsp:txBody>
      <dsp:txXfrm>
        <a:off x="2825301" y="269479"/>
        <a:ext cx="2316578" cy="538958"/>
      </dsp:txXfrm>
    </dsp:sp>
    <dsp:sp modelId="{915C9606-8C95-4FF0-9F56-E643E706F2EA}">
      <dsp:nvSpPr>
        <dsp:cNvPr id="0" name=""/>
        <dsp:cNvSpPr/>
      </dsp:nvSpPr>
      <dsp:spPr>
        <a:xfrm>
          <a:off x="1571635" y="808437"/>
          <a:ext cx="4929223" cy="4581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/>
            <a:t>تحديد الاختلافات في الرأي بين الطلاب حول الفعل</a:t>
          </a:r>
          <a:endParaRPr lang="ar-SA" sz="1800" kern="1200" dirty="0"/>
        </a:p>
      </dsp:txBody>
      <dsp:txXfrm>
        <a:off x="2973383" y="1071853"/>
        <a:ext cx="2125727" cy="526832"/>
      </dsp:txXfrm>
    </dsp:sp>
    <dsp:sp modelId="{F194F99B-428F-4B33-A69A-A393991300AF}">
      <dsp:nvSpPr>
        <dsp:cNvPr id="0" name=""/>
        <dsp:cNvSpPr/>
      </dsp:nvSpPr>
      <dsp:spPr>
        <a:xfrm>
          <a:off x="2000266" y="1629967"/>
          <a:ext cx="4071961" cy="37465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/>
            <a:t>تنظيم مجموعات المناقشة الصغيرة</a:t>
          </a:r>
          <a:endParaRPr lang="ar-SA" sz="1800" kern="1200" dirty="0"/>
        </a:p>
      </dsp:txBody>
      <dsp:txXfrm>
        <a:off x="2982626" y="1888477"/>
        <a:ext cx="2107240" cy="517020"/>
      </dsp:txXfrm>
    </dsp:sp>
    <dsp:sp modelId="{314E0D56-C4A8-4243-A4D6-C61352DA2F94}">
      <dsp:nvSpPr>
        <dsp:cNvPr id="0" name=""/>
        <dsp:cNvSpPr/>
      </dsp:nvSpPr>
      <dsp:spPr>
        <a:xfrm>
          <a:off x="2428885" y="2425313"/>
          <a:ext cx="3357601" cy="29642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مناقشة تلاميذ الفصل جميعا</a:t>
          </a:r>
          <a:endParaRPr lang="ar-SA" sz="1800" kern="1200" dirty="0"/>
        </a:p>
      </dsp:txBody>
      <dsp:txXfrm>
        <a:off x="3201133" y="2692098"/>
        <a:ext cx="1813104" cy="533569"/>
      </dsp:txXfrm>
    </dsp:sp>
    <dsp:sp modelId="{3153FA85-37E3-48C1-8B56-BA1219BCBB6D}">
      <dsp:nvSpPr>
        <dsp:cNvPr id="0" name=""/>
        <dsp:cNvSpPr/>
      </dsp:nvSpPr>
      <dsp:spPr>
        <a:xfrm>
          <a:off x="2958329" y="3558797"/>
          <a:ext cx="2155834" cy="1505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التمهيد </a:t>
          </a:r>
          <a:r>
            <a:rPr lang="ar-SA" sz="2000" b="1" kern="1200" dirty="0" err="1" smtClean="0"/>
            <a:t>لانهاء</a:t>
          </a:r>
          <a:r>
            <a:rPr lang="ar-SA" sz="2000" b="1" kern="1200" dirty="0" smtClean="0"/>
            <a:t> المناقشة</a:t>
          </a:r>
          <a:endParaRPr lang="ar-SA" sz="2000" kern="1200" dirty="0"/>
        </a:p>
      </dsp:txBody>
      <dsp:txXfrm>
        <a:off x="3274044" y="3935233"/>
        <a:ext cx="1524405" cy="75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44991E-89D0-44B1-8192-EFF56B640231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08F0D0-CC8B-4358-8101-1922A8EBC0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377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0D0-CC8B-4358-8101-1922A8EBC066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7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3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2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7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1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0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7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30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1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6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9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37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8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5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50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07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84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2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7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44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85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0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9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15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92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6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7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2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2653-FCDA-40A5-800F-01228C52D7E2}" type="datetimeFigureOut">
              <a:rPr lang="ar-SA" smtClean="0"/>
              <a:pPr/>
              <a:t>13/06/1437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8B51-7A92-4AC4-A969-FF2D96F5546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8D82-4CF6-450D-984B-EA277BF755E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963E-554A-4518-8403-E3FB500EF20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شادية\لوجبات الجديدة\رجاء\template_main ‫(58)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C00000"/>
                </a:solidFill>
              </a:rPr>
              <a:t> مدخل المناقشة الخلقية لكولبرج : </a:t>
            </a:r>
            <a:endParaRPr lang="ar-SA" sz="6000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4800" b="1" dirty="0" smtClean="0">
                <a:solidFill>
                  <a:schemeClr val="tx1"/>
                </a:solidFill>
              </a:rPr>
              <a:t>د/ فايزة فاروق</a:t>
            </a:r>
          </a:p>
          <a:p>
            <a:r>
              <a:rPr lang="ar-EG" sz="4800" b="1" dirty="0" smtClean="0">
                <a:solidFill>
                  <a:schemeClr val="tx1"/>
                </a:solidFill>
              </a:rPr>
              <a:t>كلية التربية بدمنهور</a:t>
            </a:r>
            <a:endParaRPr lang="ar-SA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:\شادية\لوجبات الجديدة\رجاء\template_main ‫(6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خطوات استرتيجية المناقشة الخلقية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لقد طور كل من كولبرج وجون باير إستراتيجية في التدريس يمكن للمعلم بها أن يجذب انتباه التلاميذ إلى مناقشة المآزق الأخلاقية . </a:t>
            </a:r>
          </a:p>
          <a:p>
            <a:r>
              <a:rPr lang="ar-SA" dirty="0" smtClean="0"/>
              <a:t>تتمثل خطوتها فيما يلي :  </a:t>
            </a:r>
            <a:endParaRPr lang="ar-SA" dirty="0"/>
          </a:p>
        </p:txBody>
      </p:sp>
      <p:pic>
        <p:nvPicPr>
          <p:cNvPr id="6147" name="Picture 3" descr="D:\شادية\لوجبات الجديدة\ارشاد و توجيه\o5u7nlb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6072198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2182170"/>
              </p:ext>
            </p:extLst>
          </p:nvPr>
        </p:nvGraphicFramePr>
        <p:xfrm>
          <a:off x="611560" y="1196752"/>
          <a:ext cx="8072494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1643042" y="285728"/>
            <a:ext cx="5786478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C0504D">
                    <a:lumMod val="75000"/>
                  </a:srgbClr>
                </a:solidFill>
              </a:rPr>
              <a:t>خطوات </a:t>
            </a:r>
            <a:r>
              <a:rPr lang="ar-SA" sz="3600" dirty="0" smtClean="0">
                <a:solidFill>
                  <a:srgbClr val="C0504D">
                    <a:lumMod val="75000"/>
                  </a:srgbClr>
                </a:solidFill>
              </a:rPr>
              <a:t>استيراتيج</a:t>
            </a:r>
            <a:r>
              <a:rPr lang="ar-EG" sz="3600" dirty="0" smtClean="0">
                <a:solidFill>
                  <a:srgbClr val="C0504D">
                    <a:lumMod val="75000"/>
                  </a:srgbClr>
                </a:solidFill>
              </a:rPr>
              <a:t>ي</a:t>
            </a:r>
            <a:r>
              <a:rPr lang="ar-SA" sz="3600" dirty="0" smtClean="0">
                <a:solidFill>
                  <a:srgbClr val="C0504D">
                    <a:lumMod val="75000"/>
                  </a:srgbClr>
                </a:solidFill>
              </a:rPr>
              <a:t>ة  </a:t>
            </a:r>
            <a:r>
              <a:rPr lang="ar-SA" sz="3600" dirty="0" smtClean="0">
                <a:solidFill>
                  <a:srgbClr val="C0504D">
                    <a:lumMod val="75000"/>
                  </a:srgbClr>
                </a:solidFill>
              </a:rPr>
              <a:t>المناقشة الخلقية </a:t>
            </a:r>
            <a:endParaRPr lang="ar-SA" sz="36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9F157-AE1A-491E-9AE0-CC25A7A4B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939F157-AE1A-491E-9AE0-CC25A7A4B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C9606-8C95-4FF0-9F56-E643E706F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15C9606-8C95-4FF0-9F56-E643E706F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4F99B-428F-4B33-A69A-A3939913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194F99B-428F-4B33-A69A-A39399130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E0D56-C4A8-4243-A4D6-C61352DA2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14E0D56-C4A8-4243-A4D6-C61352DA2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3FA85-37E3-48C1-8B56-BA1219BCB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153FA85-37E3-48C1-8B56-BA1219BCB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خطوات إستراتيجية المناقشة الخلقية </a:t>
            </a: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631371" y="3200400"/>
            <a:ext cx="8229600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171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53863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14400" y="2002971"/>
            <a:ext cx="1905000" cy="1143000"/>
          </a:xfrm>
          <a:prstGeom prst="wedgeRectCallou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1- تقديم المشكلة 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2247900" y="4343400"/>
            <a:ext cx="1905000" cy="1143000"/>
          </a:xfrm>
          <a:prstGeom prst="wedgeRectCallout">
            <a:avLst>
              <a:gd name="adj1" fmla="val -34547"/>
              <a:gd name="adj2" fmla="val -67976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2- تحديد الاختلافات في الرأي بين الطلاب حول  الفعل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4441371" y="4343400"/>
            <a:ext cx="1905000" cy="1143000"/>
          </a:xfrm>
          <a:prstGeom prst="wedgeRectCallout">
            <a:avLst>
              <a:gd name="adj1" fmla="val -17976"/>
              <a:gd name="adj2" fmla="val -6892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4- مناقشة تلاميذ الفصل جميعا 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3200400" y="2002971"/>
            <a:ext cx="1905000" cy="1143000"/>
          </a:xfrm>
          <a:prstGeom prst="wedgeRectCallou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3- تنظيم مجموعات المناقشة الصغيرة 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5851071" y="2002971"/>
            <a:ext cx="1905000" cy="1143000"/>
          </a:xfrm>
          <a:prstGeom prst="wedgeRectCallou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5- التمهيد لإنهاء المناقشة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1- تقديم المشكلة 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5123" name="Picture 3" descr="D:\شادية\لوجبات الجديدة\ارشاد و توجيه\searching_man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1441607" cy="1622713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أحدد المشكلة الأساسية</a:t>
            </a:r>
          </a:p>
          <a:p>
            <a:r>
              <a:rPr lang="ar-SA" dirty="0" smtClean="0"/>
              <a:t>أمهد المشكلة إلى التلاميذ بأي طريقة من خلال  مجموعة من الأسئلة </a:t>
            </a:r>
          </a:p>
          <a:p>
            <a:r>
              <a:rPr lang="ar-SA" dirty="0" smtClean="0"/>
              <a:t>التأكد من مدى فهم التلاميذ للمصطلحات المستخدمة في صياغة المشكلة الخلقية . 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bg1"/>
                </a:solidFill>
              </a:rPr>
              <a:t>2- تحديد الاختلافات في الرأي بين الطلاب حول  الفعل</a:t>
            </a:r>
            <a:endParaRPr lang="ar-SA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شادية\لوجبات الجديدة\ارشاد و توجيه\photo-checklist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التعرف على أراء التلاميذ حول نوع السلوك الذي ينبغي اتخاذه لمواجهة هذه المشكلة  </a:t>
            </a:r>
          </a:p>
          <a:p>
            <a:r>
              <a:rPr lang="ar-SA" dirty="0" smtClean="0"/>
              <a:t> و أن يعرف تبرير كل تلميذ لاختياره </a:t>
            </a:r>
          </a:p>
          <a:p>
            <a:r>
              <a:rPr lang="ar-SA" dirty="0" smtClean="0"/>
              <a:t>وأن يتم هذا الاختيار من قبل التلاميذ بحرية 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شادية\لوجبات الجديدة\ارشاد و توجيه\imagen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71736" cy="1697063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sz="4600" dirty="0" smtClean="0"/>
              <a:t>يقسم المعلم التلاميذ الذين لديهم نفس الاختيار للمشكلة إلي مجموعات صغيرة بناء علي طرق الحل التي يقدمونها لحل للمشكلة</a:t>
            </a:r>
          </a:p>
          <a:p>
            <a:pPr>
              <a:buNone/>
            </a:pPr>
            <a:r>
              <a:rPr lang="ar-SA" sz="4600" dirty="0" smtClean="0"/>
              <a:t> </a:t>
            </a:r>
          </a:p>
          <a:p>
            <a:r>
              <a:rPr lang="ar-SA" sz="4600" dirty="0" smtClean="0"/>
              <a:t>ولا ينبغي للمعلم أن يتدخل في إختيار السلوك لحل المشكلة وتبريراتهم لهذا الإختيار بل يكتفي بالانتقال بين المجموعات ومساعدتهم علي الاقتراب من القضية الأخلاقية المثارة ثم مناقشة تبريراتهم </a:t>
            </a:r>
          </a:p>
          <a:p>
            <a:pPr>
              <a:buNone/>
            </a:pPr>
            <a:endParaRPr lang="ar-SA" sz="4600" dirty="0" smtClean="0"/>
          </a:p>
          <a:p>
            <a:r>
              <a:rPr lang="ar-SA" sz="4600" dirty="0" smtClean="0"/>
              <a:t>وعليهم أن يقوموا في نهاية المناقشة بتسجيل كافة التبريرات التي نوقشت علي ورقة وذلك بعد ترتيبها ترتيبا تنازليا حسب درجة أهميتها مع تبرير هذا الترتيب .</a:t>
            </a:r>
          </a:p>
          <a:p>
            <a:pPr>
              <a:buNone/>
            </a:pPr>
            <a:endParaRPr lang="ar-SA" sz="4600" dirty="0" smtClean="0"/>
          </a:p>
          <a:p>
            <a:r>
              <a:rPr lang="ar-SA" sz="4600" dirty="0" smtClean="0"/>
              <a:t> ثم يعين مندوب لكل مجموعة ليقوم بإحضار هذه الورقة إلي المعلم . </a:t>
            </a:r>
            <a:endParaRPr lang="en-US" sz="4600" dirty="0" smtClean="0"/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bg1"/>
                </a:solidFill>
              </a:rPr>
              <a:t>3- تنظيم مجموعات المناقشة الصغيرة  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ar-SA" sz="2400" dirty="0" smtClean="0"/>
          </a:p>
          <a:p>
            <a:pPr>
              <a:lnSpc>
                <a:spcPct val="90000"/>
              </a:lnSpc>
            </a:pPr>
            <a:r>
              <a:rPr lang="ar-SA" sz="2400" dirty="0" smtClean="0"/>
              <a:t>أن يتعرف كل تلميذ على التبريرات المختلفة لزملائه في الفصل كله بعدما تعرف على تبريرات زملائه من نفس المجموعة </a:t>
            </a:r>
          </a:p>
          <a:p>
            <a:pPr>
              <a:lnSpc>
                <a:spcPct val="90000"/>
              </a:lnSpc>
            </a:pPr>
            <a:endParaRPr lang="ar-SA" sz="2400" dirty="0" smtClean="0"/>
          </a:p>
          <a:p>
            <a:pPr>
              <a:lnSpc>
                <a:spcPct val="90000"/>
              </a:lnSpc>
            </a:pPr>
            <a:r>
              <a:rPr lang="ar-SA" sz="2400" dirty="0" smtClean="0"/>
              <a:t>وأسئلة المناقشة يجب أن يكون هدفها توضيح قيم التلاميذ التي جعلتهم يتخذون هذا الفعل لمواجهة المشكلة </a:t>
            </a:r>
          </a:p>
          <a:p>
            <a:pPr>
              <a:lnSpc>
                <a:spcPct val="90000"/>
              </a:lnSpc>
            </a:pPr>
            <a:r>
              <a:rPr lang="ar-SA" sz="2400" dirty="0" smtClean="0"/>
              <a:t> ثم يعرض عليهم بعد ذلك قضايا أخلاقية مرتبطة مع القضية الأساسية ويتعرف على آرائهم وتبريراتهم لاختيارهم بهدف الكشف عن كثير من جوانب القضية الخلقية المعروضة عليهم .  </a:t>
            </a:r>
            <a:endParaRPr lang="en-US" sz="2400" dirty="0" smtClean="0"/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229"/>
          </a:xfrm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4- مناقشة تلاميذ الفصل جميعا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3010" name="Picture 2" descr="D:\شادية\لوجبات الجديدة\ارشاد و توجيه\accelerated-learning-games1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142853"/>
            <a:ext cx="3500462" cy="220602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5- التمهيد لإنهاء المناقشة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/>
          </a:bodyPr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تنقسم إلى القسمين : </a:t>
            </a:r>
            <a:endParaRPr lang="ar-SA" sz="3600" dirty="0">
              <a:solidFill>
                <a:srgbClr val="7030A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286380" y="3143248"/>
            <a:ext cx="271464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داخل الفصل الدراسي </a:t>
            </a:r>
            <a:endParaRPr lang="ar-SA" sz="3200" dirty="0"/>
          </a:p>
        </p:txBody>
      </p:sp>
      <p:sp>
        <p:nvSpPr>
          <p:cNvPr id="7" name="شكل بيضاوي 6"/>
          <p:cNvSpPr/>
          <p:nvPr/>
        </p:nvSpPr>
        <p:spPr>
          <a:xfrm>
            <a:off x="1000100" y="3143248"/>
            <a:ext cx="285752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خارج الفصل الدراسي </a:t>
            </a:r>
            <a:endParaRPr lang="ar-SA" sz="3200" dirty="0"/>
          </a:p>
        </p:txBody>
      </p:sp>
      <p:cxnSp>
        <p:nvCxnSpPr>
          <p:cNvPr id="10" name="رابط كسهم مستقيم 9"/>
          <p:cNvCxnSpPr>
            <a:stCxn id="3" idx="2"/>
          </p:cNvCxnSpPr>
          <p:nvPr/>
        </p:nvCxnSpPr>
        <p:spPr>
          <a:xfrm rot="16200000" flipH="1">
            <a:off x="4714876" y="2214555"/>
            <a:ext cx="785819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 flipV="1">
            <a:off x="3500430" y="2357430"/>
            <a:ext cx="1071570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4500562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358246" cy="1685924"/>
          </a:xfr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2400" dirty="0" smtClean="0"/>
              <a:t>يطلب المعلم من التلاميذ تلخيص التبريرات التي سمعوها في الصف </a:t>
            </a:r>
          </a:p>
          <a:p>
            <a:pPr algn="ctr"/>
            <a:r>
              <a:rPr lang="ar-SA" sz="2400" dirty="0" smtClean="0"/>
              <a:t>ويختارون السلوك الأنسب من بينها لمواجهة المشكلة</a:t>
            </a:r>
          </a:p>
          <a:p>
            <a:pPr algn="ctr"/>
            <a:r>
              <a:rPr lang="ar-SA" sz="2400" dirty="0" smtClean="0"/>
              <a:t>ويبررون هذا الاختيار . </a:t>
            </a:r>
          </a:p>
        </p:txBody>
      </p:sp>
      <p:pic>
        <p:nvPicPr>
          <p:cNvPr id="1026" name="Picture 2" descr="D:\شادية\لوجبات الجديدة\ارشاد و توجيه\iStock_0000012847661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4202530" cy="280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شكل بيضاوي 6"/>
          <p:cNvSpPr/>
          <p:nvPr/>
        </p:nvSpPr>
        <p:spPr>
          <a:xfrm>
            <a:off x="5143504" y="214290"/>
            <a:ext cx="3071834" cy="171451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داخل الفصل الدراسي 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شادية\لوجبات الجديدة\رجاء\template_internal ‫(35)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شادية\لوجبات الجديدة\ارشاد و توجيه\imagegjs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214554" cy="2214554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358246" cy="2185990"/>
          </a:xfr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SA" sz="2400" dirty="0" smtClean="0"/>
              <a:t>يكلف المعلم التلاميذ أن يقومو</a:t>
            </a:r>
            <a:r>
              <a:rPr lang="ar-EG" sz="2400" dirty="0"/>
              <a:t>ا</a:t>
            </a:r>
            <a:r>
              <a:rPr lang="ar-SA" sz="2400" dirty="0" smtClean="0"/>
              <a:t> بمقابلة الآخرين وكتابة قصة مشكلة معينة </a:t>
            </a:r>
          </a:p>
          <a:p>
            <a:pPr>
              <a:lnSpc>
                <a:spcPct val="90000"/>
              </a:lnSpc>
            </a:pPr>
            <a:r>
              <a:rPr lang="ar-SA" sz="2400" dirty="0" smtClean="0"/>
              <a:t>ويعالجونها بنفس الأسلوب الذى تم به معالجة المشكلة في الفصل الدراسي </a:t>
            </a:r>
          </a:p>
          <a:p>
            <a:pPr>
              <a:lnSpc>
                <a:spcPct val="90000"/>
              </a:lnSpc>
            </a:pPr>
            <a:r>
              <a:rPr lang="ar-SA" sz="2400" dirty="0" smtClean="0"/>
              <a:t>وفي الأخير عليهم أن يحددو</a:t>
            </a:r>
            <a:r>
              <a:rPr lang="ar-EG" sz="2400" dirty="0" smtClean="0"/>
              <a:t>ا</a:t>
            </a:r>
            <a:r>
              <a:rPr lang="ar-SA" sz="2400" dirty="0" smtClean="0"/>
              <a:t> الفعل السلوكي المناسب لمواجهة المشكلة </a:t>
            </a:r>
          </a:p>
          <a:p>
            <a:pPr>
              <a:lnSpc>
                <a:spcPct val="90000"/>
              </a:lnSpc>
            </a:pPr>
            <a:r>
              <a:rPr lang="ar-SA" sz="2400" dirty="0" smtClean="0"/>
              <a:t>مع تبرير اختيار هذا الفعل السلوكي . </a:t>
            </a:r>
            <a:endParaRPr lang="ar-SA" sz="2400" dirty="0"/>
          </a:p>
        </p:txBody>
      </p:sp>
      <p:pic>
        <p:nvPicPr>
          <p:cNvPr id="2050" name="Picture 2" descr="D:\شادية\لوجبات الجديدة\ارشاد و توجيه\098e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643446"/>
            <a:ext cx="1976424" cy="1893808"/>
          </a:xfrm>
          <a:prstGeom prst="rect">
            <a:avLst/>
          </a:prstGeom>
          <a:noFill/>
        </p:spPr>
      </p:pic>
      <p:sp>
        <p:nvSpPr>
          <p:cNvPr id="9" name="شكل بيضاوي 8"/>
          <p:cNvSpPr/>
          <p:nvPr/>
        </p:nvSpPr>
        <p:spPr>
          <a:xfrm>
            <a:off x="5214942" y="214290"/>
            <a:ext cx="3000396" cy="171451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خارج الفصل الدراسي 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57158" y="642918"/>
            <a:ext cx="8215370" cy="55007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</a:rPr>
              <a:t>يٌنسب هذا المدخل في التدريس </a:t>
            </a:r>
            <a:r>
              <a:rPr lang="ar-SA" sz="2800" b="1" dirty="0" smtClean="0">
                <a:solidFill>
                  <a:srgbClr val="7030A0"/>
                </a:solidFill>
              </a:rPr>
              <a:t>إلى </a:t>
            </a:r>
            <a:r>
              <a:rPr lang="ar-SA" sz="2800" b="1" dirty="0">
                <a:solidFill>
                  <a:srgbClr val="7030A0"/>
                </a:solidFill>
              </a:rPr>
              <a:t>عالم النفس  " لورانس كولبرج </a:t>
            </a:r>
            <a:r>
              <a:rPr lang="ar-SA" sz="2800" b="1" dirty="0" smtClean="0">
                <a:solidFill>
                  <a:srgbClr val="7030A0"/>
                </a:solidFill>
              </a:rPr>
              <a:t>”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</a:rPr>
              <a:t>وضع نظرية في النمو الخلقي ونمو التفكير الخلقي بشكل خاص , توصل من خلالها </a:t>
            </a:r>
            <a:r>
              <a:rPr lang="ar-SA" sz="2800" b="1" dirty="0" smtClean="0">
                <a:solidFill>
                  <a:srgbClr val="7030A0"/>
                </a:solidFill>
              </a:rPr>
              <a:t>إلى ما أطلق عليه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</a:rPr>
              <a:t>(مراحل نمو الحكم الأخلاقي) وهي 6 مراحل ثم أدرج هذه المراحل الست تحت 3 مستويات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ar-SA" sz="2800" b="1" dirty="0">
                <a:solidFill>
                  <a:srgbClr val="7030A0"/>
                </a:solidFill>
              </a:rPr>
              <a:t>بحيث يشمل كل مستوى منها </a:t>
            </a:r>
            <a:r>
              <a:rPr lang="ar-SA" sz="2800" b="1" dirty="0" smtClean="0">
                <a:solidFill>
                  <a:srgbClr val="7030A0"/>
                </a:solidFill>
              </a:rPr>
              <a:t>على مرحلتين </a:t>
            </a:r>
            <a:r>
              <a:rPr lang="ar-SA" sz="2800" b="1" dirty="0">
                <a:solidFill>
                  <a:srgbClr val="7030A0"/>
                </a:solidFill>
              </a:rPr>
              <a:t>وهذه المراحل الـــــ6  هي  :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286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2428860" y="3214686"/>
            <a:ext cx="2143140" cy="34546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صنف الحقائق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43808" y="332656"/>
            <a:ext cx="388843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تقديم المشكلة </a:t>
            </a:r>
            <a:endParaRPr lang="ar-SA" sz="6000" dirty="0"/>
          </a:p>
        </p:txBody>
      </p:sp>
      <p:sp>
        <p:nvSpPr>
          <p:cNvPr id="4" name="شكل بيضاوي 3"/>
          <p:cNvSpPr/>
          <p:nvPr/>
        </p:nvSpPr>
        <p:spPr>
          <a:xfrm>
            <a:off x="6858016" y="3143248"/>
            <a:ext cx="2143140" cy="3456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اقرأ , شاهد, استمع للمشكلة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643438" y="3143248"/>
            <a:ext cx="2143140" cy="3429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حدد المفاهيم الأساسية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14282" y="3214686"/>
            <a:ext cx="2143140" cy="3429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حدد </a:t>
            </a:r>
            <a:r>
              <a:rPr lang="ar-EG" sz="3200" b="1" dirty="0" err="1">
                <a:solidFill>
                  <a:schemeClr val="tx1"/>
                </a:solidFill>
              </a:rPr>
              <a:t>أ</a:t>
            </a:r>
            <a:r>
              <a:rPr lang="ar-SA" sz="3200" b="1" dirty="0" smtClean="0">
                <a:solidFill>
                  <a:schemeClr val="tx1"/>
                </a:solidFill>
              </a:rPr>
              <a:t>و عين المشكلة .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>
            <a:stCxn id="3" idx="2"/>
            <a:endCxn id="4" idx="0"/>
          </p:cNvCxnSpPr>
          <p:nvPr/>
        </p:nvCxnSpPr>
        <p:spPr>
          <a:xfrm rot="16200000" flipH="1">
            <a:off x="5637585" y="851247"/>
            <a:ext cx="1442440" cy="314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3" idx="2"/>
            <a:endCxn id="5" idx="0"/>
          </p:cNvCxnSpPr>
          <p:nvPr/>
        </p:nvCxnSpPr>
        <p:spPr>
          <a:xfrm rot="16200000" flipH="1">
            <a:off x="4530296" y="1958536"/>
            <a:ext cx="1442440" cy="926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stCxn id="3" idx="2"/>
            <a:endCxn id="6" idx="0"/>
          </p:cNvCxnSpPr>
          <p:nvPr/>
        </p:nvCxnSpPr>
        <p:spPr>
          <a:xfrm rot="5400000">
            <a:off x="3387288" y="1813950"/>
            <a:ext cx="1513878" cy="1287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3" idx="2"/>
            <a:endCxn id="7" idx="0"/>
          </p:cNvCxnSpPr>
          <p:nvPr/>
        </p:nvCxnSpPr>
        <p:spPr>
          <a:xfrm rot="5400000">
            <a:off x="2279999" y="706661"/>
            <a:ext cx="1513878" cy="350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شكل بيضاوي 66"/>
          <p:cNvSpPr/>
          <p:nvPr/>
        </p:nvSpPr>
        <p:spPr>
          <a:xfrm>
            <a:off x="4714876" y="164305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28794" y="357166"/>
            <a:ext cx="5400600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lt1"/>
                </a:solidFill>
              </a:rPr>
              <a:t>تحديد الاختلافات في الرأي بين الطلاب حول الفعل السلوكي </a:t>
            </a:r>
            <a:endParaRPr lang="ar-SA" sz="4000" dirty="0">
              <a:solidFill>
                <a:schemeClr val="lt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357950" y="2857496"/>
            <a:ext cx="2016224" cy="3096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تأمل الفعل السلوك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643306" y="2857496"/>
            <a:ext cx="2016224" cy="3096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اختر الفعل</a:t>
            </a:r>
            <a:r>
              <a:rPr lang="ar-SA" sz="4400" b="1" dirty="0" smtClean="0">
                <a:solidFill>
                  <a:schemeClr val="tx1"/>
                </a:solidFill>
              </a:rPr>
              <a:t> 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71538" y="2928934"/>
            <a:ext cx="2016224" cy="3096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حدد سبب اختيارك 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>
            <a:stCxn id="3" idx="2"/>
            <a:endCxn id="5" idx="0"/>
          </p:cNvCxnSpPr>
          <p:nvPr/>
        </p:nvCxnSpPr>
        <p:spPr>
          <a:xfrm rot="16200000" flipH="1">
            <a:off x="4074167" y="2280245"/>
            <a:ext cx="1132178" cy="2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>
            <a:stCxn id="3" idx="2"/>
            <a:endCxn id="6" idx="0"/>
          </p:cNvCxnSpPr>
          <p:nvPr/>
        </p:nvCxnSpPr>
        <p:spPr>
          <a:xfrm rot="5400000">
            <a:off x="2752564" y="1052404"/>
            <a:ext cx="1203616" cy="2549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3" idx="2"/>
            <a:endCxn id="4" idx="0"/>
          </p:cNvCxnSpPr>
          <p:nvPr/>
        </p:nvCxnSpPr>
        <p:spPr>
          <a:xfrm rot="16200000" flipH="1">
            <a:off x="5431489" y="922923"/>
            <a:ext cx="1132178" cy="2736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4572000" y="164305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571736" y="285728"/>
            <a:ext cx="410445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lt1"/>
                </a:solidFill>
              </a:rPr>
              <a:t>تنظيم مجموعات صغيرة </a:t>
            </a:r>
            <a:endParaRPr lang="ar-SA" sz="4000" dirty="0">
              <a:solidFill>
                <a:schemeClr val="lt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929454" y="3071810"/>
            <a:ext cx="1857388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مناقشة التبريرات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714876" y="3071810"/>
            <a:ext cx="1872208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ترتيب التبريرات حسب أهميتها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571736" y="3143248"/>
            <a:ext cx="1857388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تبرير هذا الترتيب 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428596" y="3071810"/>
            <a:ext cx="1857388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كتابة التساؤلات 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>
            <a:stCxn id="3" idx="2"/>
            <a:endCxn id="7" idx="0"/>
          </p:cNvCxnSpPr>
          <p:nvPr/>
        </p:nvCxnSpPr>
        <p:spPr>
          <a:xfrm rot="5400000">
            <a:off x="2209654" y="657500"/>
            <a:ext cx="1561946" cy="326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3" idx="2"/>
            <a:endCxn id="6" idx="0"/>
          </p:cNvCxnSpPr>
          <p:nvPr/>
        </p:nvCxnSpPr>
        <p:spPr>
          <a:xfrm rot="5400000">
            <a:off x="3245505" y="1764789"/>
            <a:ext cx="1633384" cy="112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3" idx="2"/>
            <a:endCxn id="4" idx="0"/>
          </p:cNvCxnSpPr>
          <p:nvPr/>
        </p:nvCxnSpPr>
        <p:spPr>
          <a:xfrm rot="16200000" flipH="1">
            <a:off x="5460083" y="673745"/>
            <a:ext cx="1561946" cy="3234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stCxn id="3" idx="2"/>
            <a:endCxn id="5" idx="0"/>
          </p:cNvCxnSpPr>
          <p:nvPr/>
        </p:nvCxnSpPr>
        <p:spPr>
          <a:xfrm rot="16200000" flipH="1">
            <a:off x="4356499" y="1777329"/>
            <a:ext cx="1561946" cy="1027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شكل بيضاوي 41"/>
          <p:cNvSpPr/>
          <p:nvPr/>
        </p:nvSpPr>
        <p:spPr>
          <a:xfrm>
            <a:off x="4572000" y="142873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توازي أضلاع 3"/>
          <p:cNvSpPr/>
          <p:nvPr/>
        </p:nvSpPr>
        <p:spPr>
          <a:xfrm>
            <a:off x="6000760" y="571480"/>
            <a:ext cx="2808312" cy="2088232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اختبار التبعات الخاصة بكل فعل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214282" y="4214818"/>
            <a:ext cx="2714644" cy="2085952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اختبار ادوار أخرى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6" name="متوازي أضلاع 5"/>
          <p:cNvSpPr/>
          <p:nvPr/>
        </p:nvSpPr>
        <p:spPr>
          <a:xfrm>
            <a:off x="5857884" y="4143380"/>
            <a:ext cx="2664296" cy="2232248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إثارة قضايا مرتبطة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متوازي أضلاع 6"/>
          <p:cNvSpPr/>
          <p:nvPr/>
        </p:nvSpPr>
        <p:spPr>
          <a:xfrm>
            <a:off x="285720" y="357166"/>
            <a:ext cx="2805462" cy="230425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اختبار تبعات الفعل الجديد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متوازي أضلاع 7"/>
          <p:cNvSpPr/>
          <p:nvPr/>
        </p:nvSpPr>
        <p:spPr>
          <a:xfrm>
            <a:off x="3857620" y="142852"/>
            <a:ext cx="2143140" cy="1357322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الاستيضاح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10" name="رابط كسهم مستقيم 9"/>
          <p:cNvCxnSpPr>
            <a:stCxn id="16" idx="3"/>
            <a:endCxn id="6" idx="5"/>
          </p:cNvCxnSpPr>
          <p:nvPr/>
        </p:nvCxnSpPr>
        <p:spPr>
          <a:xfrm rot="16200000" flipH="1">
            <a:off x="5627210" y="4749799"/>
            <a:ext cx="473192" cy="546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stCxn id="77" idx="5"/>
            <a:endCxn id="5" idx="2"/>
          </p:cNvCxnSpPr>
          <p:nvPr/>
        </p:nvCxnSpPr>
        <p:spPr>
          <a:xfrm rot="5400000">
            <a:off x="2827646" y="4677372"/>
            <a:ext cx="420958" cy="739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16" idx="4"/>
            <a:endCxn id="4" idx="3"/>
          </p:cNvCxnSpPr>
          <p:nvPr/>
        </p:nvCxnSpPr>
        <p:spPr>
          <a:xfrm flipV="1">
            <a:off x="6286508" y="2659712"/>
            <a:ext cx="857379" cy="272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6" idx="0"/>
            <a:endCxn id="8" idx="3"/>
          </p:cNvCxnSpPr>
          <p:nvPr/>
        </p:nvCxnSpPr>
        <p:spPr>
          <a:xfrm rot="5400000" flipH="1" flipV="1">
            <a:off x="4469308" y="1495709"/>
            <a:ext cx="285752" cy="294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16" idx="1"/>
            <a:endCxn id="7" idx="4"/>
          </p:cNvCxnSpPr>
          <p:nvPr/>
        </p:nvCxnSpPr>
        <p:spPr>
          <a:xfrm rot="10800000">
            <a:off x="1688452" y="2661422"/>
            <a:ext cx="954727" cy="270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نجمة ذات 5 نقاط 15"/>
          <p:cNvSpPr/>
          <p:nvPr/>
        </p:nvSpPr>
        <p:spPr>
          <a:xfrm>
            <a:off x="2643174" y="1785926"/>
            <a:ext cx="3643338" cy="300039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مناقشة تلاميذ الفصل كله</a:t>
            </a:r>
            <a:endParaRPr lang="ar-SA" b="1" dirty="0"/>
          </a:p>
        </p:txBody>
      </p:sp>
      <p:sp>
        <p:nvSpPr>
          <p:cNvPr id="74" name="شكل بيضاوي 73"/>
          <p:cNvSpPr/>
          <p:nvPr/>
        </p:nvSpPr>
        <p:spPr>
          <a:xfrm>
            <a:off x="4429124" y="178592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6215074" y="285749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5500694" y="471488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3286116" y="4714884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2571736" y="2857496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428860" y="642918"/>
            <a:ext cx="439248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lt1"/>
                </a:solidFill>
              </a:rPr>
              <a:t>التمهيد لإنهاء المناقشة </a:t>
            </a:r>
            <a:endParaRPr lang="ar-SA" sz="4000" dirty="0">
              <a:solidFill>
                <a:schemeClr val="lt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429256" y="3286124"/>
            <a:ext cx="266429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داخل الفصل 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5616" y="3356992"/>
            <a:ext cx="266429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خارج الفصل </a:t>
            </a:r>
            <a:endParaRPr lang="ar-SA" sz="4000" b="1" dirty="0">
              <a:solidFill>
                <a:schemeClr val="tx1"/>
              </a:solidFill>
            </a:endParaRPr>
          </a:p>
        </p:txBody>
      </p:sp>
      <p:cxnSp>
        <p:nvCxnSpPr>
          <p:cNvPr id="7" name="رابط كسهم مستقيم 6"/>
          <p:cNvCxnSpPr>
            <a:stCxn id="3" idx="2"/>
            <a:endCxn id="4" idx="0"/>
          </p:cNvCxnSpPr>
          <p:nvPr/>
        </p:nvCxnSpPr>
        <p:spPr>
          <a:xfrm rot="16200000" flipH="1">
            <a:off x="5091731" y="1616451"/>
            <a:ext cx="1203046" cy="213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>
            <a:stCxn id="3" idx="2"/>
            <a:endCxn id="5" idx="0"/>
          </p:cNvCxnSpPr>
          <p:nvPr/>
        </p:nvCxnSpPr>
        <p:spPr>
          <a:xfrm rot="5400000">
            <a:off x="2899477" y="1631365"/>
            <a:ext cx="1273914" cy="2177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4572000" y="200024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5984" y="285728"/>
            <a:ext cx="439248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lt1"/>
                </a:solidFill>
              </a:rPr>
              <a:t>داخل الفصل </a:t>
            </a:r>
            <a:endParaRPr lang="ar-SA" sz="4000" dirty="0">
              <a:solidFill>
                <a:schemeClr val="lt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858016" y="3429000"/>
            <a:ext cx="1785950" cy="2810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تلخيص الأسباب 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714876" y="3429000"/>
            <a:ext cx="1785950" cy="28105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تأمل الأفعال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571736" y="3429000"/>
            <a:ext cx="1785950" cy="27860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اختيار فعل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00034" y="3357562"/>
            <a:ext cx="1763688" cy="2808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تبرير سبب الاختيار 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>
            <a:stCxn id="3" idx="2"/>
            <a:endCxn id="6" idx="0"/>
          </p:cNvCxnSpPr>
          <p:nvPr/>
        </p:nvCxnSpPr>
        <p:spPr>
          <a:xfrm rot="5400000">
            <a:off x="3121914" y="2068686"/>
            <a:ext cx="1703112" cy="1017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>
            <a:stCxn id="3" idx="2"/>
            <a:endCxn id="5" idx="0"/>
          </p:cNvCxnSpPr>
          <p:nvPr/>
        </p:nvCxnSpPr>
        <p:spPr>
          <a:xfrm rot="16200000" flipH="1">
            <a:off x="4193483" y="2014632"/>
            <a:ext cx="1703112" cy="1125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stCxn id="3" idx="2"/>
            <a:endCxn id="4" idx="0"/>
          </p:cNvCxnSpPr>
          <p:nvPr/>
        </p:nvCxnSpPr>
        <p:spPr>
          <a:xfrm rot="16200000" flipH="1">
            <a:off x="5265053" y="943062"/>
            <a:ext cx="1703112" cy="3268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3" idx="2"/>
            <a:endCxn id="7" idx="0"/>
          </p:cNvCxnSpPr>
          <p:nvPr/>
        </p:nvCxnSpPr>
        <p:spPr>
          <a:xfrm rot="5400000">
            <a:off x="2116216" y="991550"/>
            <a:ext cx="1631674" cy="3100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شكل بيضاوي 62"/>
          <p:cNvSpPr/>
          <p:nvPr/>
        </p:nvSpPr>
        <p:spPr>
          <a:xfrm>
            <a:off x="4429124" y="164305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428860" y="285728"/>
            <a:ext cx="4392488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lt1"/>
                </a:solidFill>
              </a:rPr>
              <a:t>خارج الفصل </a:t>
            </a:r>
            <a:endParaRPr lang="ar-SA" sz="4000" dirty="0">
              <a:solidFill>
                <a:schemeClr val="lt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156176" y="3284984"/>
            <a:ext cx="266429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مقابلة الآخرين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275856" y="3212976"/>
            <a:ext cx="266429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وضع نموذج لقصة مشكلة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95536" y="3212976"/>
            <a:ext cx="2664296" cy="2304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التفكير حول الحلول الممكنة 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>
            <a:stCxn id="3" idx="2"/>
            <a:endCxn id="6" idx="0"/>
          </p:cNvCxnSpPr>
          <p:nvPr/>
        </p:nvCxnSpPr>
        <p:spPr>
          <a:xfrm rot="5400000">
            <a:off x="2432850" y="1020722"/>
            <a:ext cx="1487088" cy="2897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3" idx="2"/>
            <a:endCxn id="4" idx="0"/>
          </p:cNvCxnSpPr>
          <p:nvPr/>
        </p:nvCxnSpPr>
        <p:spPr>
          <a:xfrm rot="16200000" flipH="1">
            <a:off x="5277166" y="1073826"/>
            <a:ext cx="1559096" cy="2863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stCxn id="3" idx="2"/>
            <a:endCxn id="5" idx="0"/>
          </p:cNvCxnSpPr>
          <p:nvPr/>
        </p:nvCxnSpPr>
        <p:spPr>
          <a:xfrm rot="5400000">
            <a:off x="3873010" y="2460882"/>
            <a:ext cx="1487088" cy="17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>
          <a:xfrm>
            <a:off x="4572000" y="1643050"/>
            <a:ext cx="142876" cy="142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5987"/>
            <a:ext cx="9144000" cy="691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وسيلة شرح بيضاوية 2"/>
          <p:cNvSpPr/>
          <p:nvPr/>
        </p:nvSpPr>
        <p:spPr>
          <a:xfrm>
            <a:off x="2483768" y="620688"/>
            <a:ext cx="3312368" cy="1440160"/>
          </a:xfrm>
          <a:prstGeom prst="wedgeEllipseCallout">
            <a:avLst>
              <a:gd name="adj1" fmla="val -80185"/>
              <a:gd name="adj2" fmla="val -37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شكرا للاستماع ....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53318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A4955-2045-42DA-933A-BBA751475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8FA4955-2045-42DA-933A-BBA751475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8462D-6F63-45C8-8723-88827E512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E68462D-6F63-45C8-8723-88827E512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8CA07-244B-48E6-8148-92EA9B9BD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EC8CA07-244B-48E6-8148-92EA9B9BD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69465-D2D3-48CF-8E24-50B7CE70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7169465-D2D3-48CF-8E24-50B7CE70E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A5F6F-0A2A-4155-899D-78E000902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AEA5F6F-0A2A-4155-899D-78E000902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2719F-F59F-4298-A743-246E6B8EF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4552719F-F59F-4298-A743-246E6B8EF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F3C56-2E4D-4C1F-8042-A0D8B0211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C1EF3C56-2E4D-4C1F-8042-A0D8B0211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5D7E3-60AB-4FC5-A551-8741563ED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62B5D7E3-60AB-4FC5-A551-8741563ED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1- مرحلة التوجه بالعقاب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0" y="2714620"/>
            <a:ext cx="8229600" cy="71438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 يتبع القوانين و القواعد تجنباً للعقاب فقط .  </a:t>
            </a:r>
            <a:endParaRPr lang="ar-SA" dirty="0"/>
          </a:p>
        </p:txBody>
      </p:sp>
      <p:sp>
        <p:nvSpPr>
          <p:cNvPr id="10" name="سهم منحني إلى اليسار 9"/>
          <p:cNvSpPr/>
          <p:nvPr/>
        </p:nvSpPr>
        <p:spPr>
          <a:xfrm rot="21037585">
            <a:off x="7772228" y="673332"/>
            <a:ext cx="1171939" cy="2549945"/>
          </a:xfrm>
          <a:prstGeom prst="curved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2- مرحلة التوجه الوسيلي النسبي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0" y="2714620"/>
            <a:ext cx="8229600" cy="71438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 يتبع القوانين فقط عندما تكون متفقة مع مصالحة الشخصية .  </a:t>
            </a:r>
            <a:endParaRPr lang="ar-SA" dirty="0"/>
          </a:p>
        </p:txBody>
      </p:sp>
      <p:sp>
        <p:nvSpPr>
          <p:cNvPr id="9" name="سهم منحني إلى اليسار 8"/>
          <p:cNvSpPr/>
          <p:nvPr/>
        </p:nvSpPr>
        <p:spPr>
          <a:xfrm rot="20972460">
            <a:off x="7854420" y="719407"/>
            <a:ext cx="1071538" cy="2500330"/>
          </a:xfrm>
          <a:prstGeom prst="curved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1" name="Picture 1" descr="D:\شادية\لوجبات الجديدة\ارشاد و توجيه\web_page_animated_smiley_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425" y="4714884"/>
            <a:ext cx="1716409" cy="1704966"/>
          </a:xfrm>
          <a:prstGeom prst="rect">
            <a:avLst/>
          </a:prstGeom>
          <a:noFill/>
        </p:spPr>
      </p:pic>
      <p:pic>
        <p:nvPicPr>
          <p:cNvPr id="25601" name="Picture 1" descr="D:\شادية\لوجبات الجديدة\ارشاد و توجيه\Little-pink-floating-heart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428999"/>
            <a:ext cx="1071571" cy="128588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C00000"/>
                </a:solidFill>
              </a:rPr>
              <a:t>3- مرحلة الاتفاق اللاشخصي أو التوجيه الولد الطيب والبنت اللطيفة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1" name="Picture 1" descr="D:\شادية\لوجبات الجديدة\ارشاد و توجيه\imagesنعuت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3214686" cy="3214686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0" y="2714620"/>
            <a:ext cx="8229600" cy="71438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السلوك الجيد بالنسبة للفرد هو السلوك الذي يسعد الآخرين .  </a:t>
            </a:r>
            <a:endParaRPr lang="ar-SA" dirty="0"/>
          </a:p>
        </p:txBody>
      </p:sp>
      <p:sp>
        <p:nvSpPr>
          <p:cNvPr id="8" name="سهم منحني إلى اليسار 7"/>
          <p:cNvSpPr/>
          <p:nvPr/>
        </p:nvSpPr>
        <p:spPr>
          <a:xfrm>
            <a:off x="8001024" y="785794"/>
            <a:ext cx="785818" cy="2428892"/>
          </a:xfrm>
          <a:prstGeom prst="curved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4- مرحلة التوجه نحو المحافظة على القانون 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714620"/>
            <a:ext cx="8229600" cy="1643074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 يتبع أوامر المجتمع والسلطة والنظام الاجتماعي , فهو يحاول أن يعمل بما يدرء المسئولية القانونية عنه رغم كونه لايرضى عن هذا العمل.  </a:t>
            </a:r>
            <a:endParaRPr lang="ar-SA" dirty="0"/>
          </a:p>
        </p:txBody>
      </p:sp>
      <p:sp>
        <p:nvSpPr>
          <p:cNvPr id="8" name="سهم منحني إلى اليسار 7"/>
          <p:cNvSpPr/>
          <p:nvPr/>
        </p:nvSpPr>
        <p:spPr>
          <a:xfrm>
            <a:off x="8316416" y="1556792"/>
            <a:ext cx="470426" cy="1657894"/>
          </a:xfrm>
          <a:prstGeom prst="curvedLeftArrow">
            <a:avLst>
              <a:gd name="adj1" fmla="val 25000"/>
              <a:gd name="adj2" fmla="val 50000"/>
              <a:gd name="adj3" fmla="val 206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9" name="Picture 2" descr="D:\شادية\لوجبات الجديدة\ارشاد و توجيه\imagesىنjت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1763688" cy="2707804"/>
          </a:xfrm>
          <a:prstGeom prst="rect">
            <a:avLst/>
          </a:prstGeom>
          <a:noFill/>
        </p:spPr>
      </p:pic>
      <p:pic>
        <p:nvPicPr>
          <p:cNvPr id="10" name="Picture 3" descr="D:\شادية\لوجبات الجديدة\ارشاد و توجيه\Animated-cartoon-police-shootout-hot-pursuit-chas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14818"/>
            <a:ext cx="9144000" cy="1587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D:\شادية\لوجبات الجديدة\ارشاد و توجيه\filemanage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2"/>
            <a:ext cx="2000232" cy="1601801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5- مرحلة التعاقد الاجتماعي القانوني 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0" y="2714620"/>
            <a:ext cx="8229600" cy="12144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/>
          <a:p>
            <a:r>
              <a:rPr lang="ar-SA" sz="3200" dirty="0" smtClean="0"/>
              <a:t> هنا يكون محافظاً على قيم مجتمعه , فعندما يقوم بأي فعل يأخذ بالاعتبار ردود فعل مجتمعه و النتائج المترتبة على ذلك . </a:t>
            </a:r>
          </a:p>
        </p:txBody>
      </p:sp>
      <p:sp>
        <p:nvSpPr>
          <p:cNvPr id="8" name="سهم منحني إلى اليسار 7"/>
          <p:cNvSpPr/>
          <p:nvPr/>
        </p:nvSpPr>
        <p:spPr>
          <a:xfrm rot="21196477">
            <a:off x="7929709" y="697062"/>
            <a:ext cx="1071570" cy="2500330"/>
          </a:xfrm>
          <a:prstGeom prst="curved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شادية\لوجبات الجديدة\رجاء\template_internal ‫(34)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6- مرحلة المبادئ الأخلاقية العامة  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شادية\لوجبات الجديدة\ارشاد و توجيه\imagehsا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794"/>
            <a:ext cx="2643206" cy="2643206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0" y="2714620"/>
            <a:ext cx="8229600" cy="1643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/>
          <a:p>
            <a:r>
              <a:rPr lang="ar-SA" sz="3200" dirty="0" smtClean="0"/>
              <a:t> يقوم بالأفعال بما يتفق مع الضمير والمبادئ الأخلاقية التي يؤمن بها الفرد والتي تحكم البشر ككل من خلال الشريعة السماوية . </a:t>
            </a:r>
          </a:p>
        </p:txBody>
      </p:sp>
      <p:sp>
        <p:nvSpPr>
          <p:cNvPr id="8" name="سهم منحني إلى اليسار 7"/>
          <p:cNvSpPr/>
          <p:nvPr/>
        </p:nvSpPr>
        <p:spPr>
          <a:xfrm rot="20931670">
            <a:off x="7837793" y="621437"/>
            <a:ext cx="1074523" cy="2503334"/>
          </a:xfrm>
          <a:prstGeom prst="curved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777</Words>
  <Application>Microsoft Office PowerPoint</Application>
  <PresentationFormat>On-screen Show (4:3)</PresentationFormat>
  <Paragraphs>138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سمة Office</vt:lpstr>
      <vt:lpstr>1_سمة Office</vt:lpstr>
      <vt:lpstr>2_سمة Office</vt:lpstr>
      <vt:lpstr>3_سمة Office</vt:lpstr>
      <vt:lpstr> مدخل المناقشة الخلقية لكولبرج : </vt:lpstr>
      <vt:lpstr>PowerPoint Presentation</vt:lpstr>
      <vt:lpstr>PowerPoint Presentation</vt:lpstr>
      <vt:lpstr>1- مرحلة التوجه بالعقاب  </vt:lpstr>
      <vt:lpstr>2- مرحلة التوجه الوسيلي النسبي  </vt:lpstr>
      <vt:lpstr>3- مرحلة الاتفاق اللاشخصي أو التوجيه الولد الطيب والبنت اللطيفة  </vt:lpstr>
      <vt:lpstr>4- مرحلة التوجه نحو المحافظة على القانون  </vt:lpstr>
      <vt:lpstr>5- مرحلة التعاقد الاجتماعي القانوني  </vt:lpstr>
      <vt:lpstr>6- مرحلة المبادئ الأخلاقية العامة  </vt:lpstr>
      <vt:lpstr>خطوات استرتيجية المناقشة الخلقية </vt:lpstr>
      <vt:lpstr>PowerPoint Presentation</vt:lpstr>
      <vt:lpstr>خطوات إستراتيجية المناقشة الخلقية </vt:lpstr>
      <vt:lpstr>1- تقديم المشكلة  </vt:lpstr>
      <vt:lpstr>2- تحديد الاختلافات في الرأي بين الطلاب حول  الفعل</vt:lpstr>
      <vt:lpstr>3- تنظيم مجموعات المناقشة الصغيرة  </vt:lpstr>
      <vt:lpstr>4- مناقشة تلاميذ الفصل جميعا</vt:lpstr>
      <vt:lpstr>5- التمهيد لإنهاء المناقشة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رابعاً :مدخل المناقشة الخلقية لكولبرج :</dc:title>
  <dc:creator>naif</dc:creator>
  <cp:lastModifiedBy>Anter</cp:lastModifiedBy>
  <cp:revision>162</cp:revision>
  <dcterms:created xsi:type="dcterms:W3CDTF">2012-03-06T07:27:11Z</dcterms:created>
  <dcterms:modified xsi:type="dcterms:W3CDTF">2016-03-22T12:48:12Z</dcterms:modified>
</cp:coreProperties>
</file>