
<file path=[Content_Types].xml><?xml version="1.0" encoding="utf-8"?>
<Types xmlns="http://schemas.openxmlformats.org/package/2006/content-types"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1" r:id="rId4"/>
    <p:sldId id="257" r:id="rId5"/>
    <p:sldId id="266" r:id="rId6"/>
    <p:sldId id="258" r:id="rId7"/>
    <p:sldId id="260" r:id="rId8"/>
    <p:sldId id="270" r:id="rId9"/>
    <p:sldId id="263" r:id="rId10"/>
    <p:sldId id="259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3EEB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3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BC3C-762F-4B95-BFAA-B091AF3257B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30677C7-9069-4FB5-9CAA-95880D06F9B9}">
      <dgm:prSet phldrT="[نص]"/>
      <dgm:spPr/>
      <dgm:t>
        <a:bodyPr/>
        <a:lstStyle/>
        <a:p>
          <a:pPr rtl="1"/>
          <a:r>
            <a:rPr lang="ar-SA" dirty="0" smtClean="0"/>
            <a:t>النظرة التقليدية </a:t>
          </a:r>
          <a:endParaRPr lang="ar-SA" dirty="0"/>
        </a:p>
      </dgm:t>
    </dgm:pt>
    <dgm:pt modelId="{5CA7E329-AEAB-416A-86E3-EAC5B535D770}" type="parTrans" cxnId="{7D65EF31-74F1-4D37-9C73-43039CCE35C3}">
      <dgm:prSet/>
      <dgm:spPr/>
      <dgm:t>
        <a:bodyPr/>
        <a:lstStyle/>
        <a:p>
          <a:pPr rtl="1"/>
          <a:endParaRPr lang="ar-SA"/>
        </a:p>
      </dgm:t>
    </dgm:pt>
    <dgm:pt modelId="{E3AB0616-A613-4AE1-91F2-1D45DC24AE64}" type="sibTrans" cxnId="{7D65EF31-74F1-4D37-9C73-43039CCE35C3}">
      <dgm:prSet/>
      <dgm:spPr/>
      <dgm:t>
        <a:bodyPr/>
        <a:lstStyle/>
        <a:p>
          <a:pPr rtl="1"/>
          <a:endParaRPr lang="ar-SA"/>
        </a:p>
      </dgm:t>
    </dgm:pt>
    <dgm:pt modelId="{BBD906FD-E079-42AF-8DC0-AE8001CDFE83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Arial Unicode MS" pitchFamily="34" charset="-128"/>
              <a:ea typeface="Arial Unicode MS" pitchFamily="34" charset="-128"/>
              <a:cs typeface="DecoType Naskh" pitchFamily="2" charset="-78"/>
            </a:rPr>
            <a:t>معلم ايجابي</a:t>
          </a:r>
          <a:endParaRPr lang="ar-SA" sz="2800" b="1" dirty="0">
            <a:latin typeface="Arial Unicode MS" pitchFamily="34" charset="-128"/>
            <a:ea typeface="Arial Unicode MS" pitchFamily="34" charset="-128"/>
            <a:cs typeface="DecoType Naskh" pitchFamily="2" charset="-78"/>
          </a:endParaRPr>
        </a:p>
      </dgm:t>
    </dgm:pt>
    <dgm:pt modelId="{7BB5086D-DFF3-44DC-AE4B-EEB51F960020}" type="parTrans" cxnId="{6D97378F-9721-4729-8B38-9618BF15F288}">
      <dgm:prSet/>
      <dgm:spPr/>
      <dgm:t>
        <a:bodyPr/>
        <a:lstStyle/>
        <a:p>
          <a:pPr rtl="1"/>
          <a:endParaRPr lang="ar-SA"/>
        </a:p>
      </dgm:t>
    </dgm:pt>
    <dgm:pt modelId="{79F1443F-D02B-4EAE-93A8-DDB3A272539B}" type="sibTrans" cxnId="{6D97378F-9721-4729-8B38-9618BF15F288}">
      <dgm:prSet/>
      <dgm:spPr/>
      <dgm:t>
        <a:bodyPr/>
        <a:lstStyle/>
        <a:p>
          <a:pPr rtl="1"/>
          <a:endParaRPr lang="ar-SA"/>
        </a:p>
      </dgm:t>
    </dgm:pt>
    <dgm:pt modelId="{9C4ACABD-069F-449B-AD52-6F39D743DB3E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Arial Unicode MS" pitchFamily="34" charset="-128"/>
              <a:ea typeface="Arial Unicode MS" pitchFamily="34" charset="-128"/>
              <a:cs typeface="DecoType Naskh" pitchFamily="2" charset="-78"/>
            </a:rPr>
            <a:t>متعلم سلبي</a:t>
          </a:r>
          <a:endParaRPr lang="ar-SA" sz="2800" b="1" dirty="0">
            <a:latin typeface="Arial Unicode MS" pitchFamily="34" charset="-128"/>
            <a:ea typeface="Arial Unicode MS" pitchFamily="34" charset="-128"/>
            <a:cs typeface="DecoType Naskh" pitchFamily="2" charset="-78"/>
          </a:endParaRPr>
        </a:p>
      </dgm:t>
    </dgm:pt>
    <dgm:pt modelId="{9CDC9D80-B3F7-4274-B27D-1FB2999D9466}" type="parTrans" cxnId="{42E04852-625D-42D2-BE5F-CA46486E271D}">
      <dgm:prSet/>
      <dgm:spPr/>
      <dgm:t>
        <a:bodyPr/>
        <a:lstStyle/>
        <a:p>
          <a:pPr rtl="1"/>
          <a:endParaRPr lang="ar-SA"/>
        </a:p>
      </dgm:t>
    </dgm:pt>
    <dgm:pt modelId="{A1A7278C-D432-441A-A891-70300DFC13B8}" type="sibTrans" cxnId="{42E04852-625D-42D2-BE5F-CA46486E271D}">
      <dgm:prSet/>
      <dgm:spPr/>
      <dgm:t>
        <a:bodyPr/>
        <a:lstStyle/>
        <a:p>
          <a:pPr rtl="1"/>
          <a:endParaRPr lang="ar-SA"/>
        </a:p>
      </dgm:t>
    </dgm:pt>
    <dgm:pt modelId="{7FED711A-59E2-40A0-B161-57688F48E79E}">
      <dgm:prSet phldrT="[نص]"/>
      <dgm:spPr/>
      <dgm:t>
        <a:bodyPr/>
        <a:lstStyle/>
        <a:p>
          <a:pPr rtl="1"/>
          <a:r>
            <a:rPr lang="ar-SA" dirty="0" smtClean="0"/>
            <a:t>النظرة الحديثة</a:t>
          </a:r>
          <a:endParaRPr lang="ar-SA" dirty="0"/>
        </a:p>
      </dgm:t>
    </dgm:pt>
    <dgm:pt modelId="{75F12BC3-EF87-497D-8915-8B32A2C11BF9}" type="parTrans" cxnId="{05A197CD-A084-49F1-B57C-7FAC0EC08775}">
      <dgm:prSet/>
      <dgm:spPr/>
      <dgm:t>
        <a:bodyPr/>
        <a:lstStyle/>
        <a:p>
          <a:pPr rtl="1"/>
          <a:endParaRPr lang="ar-SA"/>
        </a:p>
      </dgm:t>
    </dgm:pt>
    <dgm:pt modelId="{A831B356-1CB1-4AA1-81D7-D5A126F41319}" type="sibTrans" cxnId="{05A197CD-A084-49F1-B57C-7FAC0EC08775}">
      <dgm:prSet/>
      <dgm:spPr/>
      <dgm:t>
        <a:bodyPr/>
        <a:lstStyle/>
        <a:p>
          <a:pPr rtl="1"/>
          <a:endParaRPr lang="ar-SA"/>
        </a:p>
      </dgm:t>
    </dgm:pt>
    <dgm:pt modelId="{40260C8C-529E-4B03-8EAE-954A6AE73EBA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cs typeface="DecoType Naskh" pitchFamily="2" charset="-78"/>
            </a:rPr>
            <a:t>معلم موجة ومرشد ايجابي</a:t>
          </a:r>
          <a:endParaRPr lang="ar-SA" sz="2400" b="1" dirty="0">
            <a:cs typeface="DecoType Naskh" pitchFamily="2" charset="-78"/>
          </a:endParaRPr>
        </a:p>
      </dgm:t>
    </dgm:pt>
    <dgm:pt modelId="{44B5FD86-CB01-4F45-A4A2-AD58FD455533}" type="parTrans" cxnId="{B5B1D44D-20AC-47F3-A36B-EBF1AC209AE0}">
      <dgm:prSet/>
      <dgm:spPr/>
      <dgm:t>
        <a:bodyPr/>
        <a:lstStyle/>
        <a:p>
          <a:pPr rtl="1"/>
          <a:endParaRPr lang="ar-SA"/>
        </a:p>
      </dgm:t>
    </dgm:pt>
    <dgm:pt modelId="{23684DC3-01EC-42BE-A8CE-25BA3A35AF14}" type="sibTrans" cxnId="{B5B1D44D-20AC-47F3-A36B-EBF1AC209AE0}">
      <dgm:prSet/>
      <dgm:spPr/>
      <dgm:t>
        <a:bodyPr/>
        <a:lstStyle/>
        <a:p>
          <a:pPr rtl="1"/>
          <a:endParaRPr lang="ar-SA"/>
        </a:p>
      </dgm:t>
    </dgm:pt>
    <dgm:pt modelId="{08602E8F-EC8E-46CA-B7DF-D9E1BE38320A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cs typeface="DecoType Naskh" pitchFamily="2" charset="-78"/>
            </a:rPr>
            <a:t>متعلم ايجابي</a:t>
          </a:r>
          <a:endParaRPr lang="ar-SA" sz="2000" b="1" dirty="0">
            <a:cs typeface="DecoType Naskh" pitchFamily="2" charset="-78"/>
          </a:endParaRPr>
        </a:p>
      </dgm:t>
    </dgm:pt>
    <dgm:pt modelId="{2CE18A93-C2EE-4F1B-941E-773E460C6EEC}" type="parTrans" cxnId="{E9B25D74-7E2C-4FAC-9DE2-1A480F7D4C64}">
      <dgm:prSet/>
      <dgm:spPr/>
      <dgm:t>
        <a:bodyPr/>
        <a:lstStyle/>
        <a:p>
          <a:pPr rtl="1"/>
          <a:endParaRPr lang="ar-SA"/>
        </a:p>
      </dgm:t>
    </dgm:pt>
    <dgm:pt modelId="{AB230309-86C6-40BA-9A7E-DF13ACF538C9}" type="sibTrans" cxnId="{E9B25D74-7E2C-4FAC-9DE2-1A480F7D4C64}">
      <dgm:prSet/>
      <dgm:spPr/>
      <dgm:t>
        <a:bodyPr/>
        <a:lstStyle/>
        <a:p>
          <a:pPr rtl="1"/>
          <a:endParaRPr lang="ar-SA"/>
        </a:p>
      </dgm:t>
    </dgm:pt>
    <dgm:pt modelId="{A66FA18B-4272-4DDC-BD98-987ADDCAAE01}">
      <dgm:prSet phldrT="[نص]"/>
      <dgm:spPr/>
      <dgm:t>
        <a:bodyPr/>
        <a:lstStyle/>
        <a:p>
          <a:pPr rtl="1"/>
          <a:r>
            <a:rPr lang="ar-SA" dirty="0" smtClean="0"/>
            <a:t>التعليم الذاتي</a:t>
          </a:r>
          <a:endParaRPr lang="ar-SA" dirty="0"/>
        </a:p>
      </dgm:t>
    </dgm:pt>
    <dgm:pt modelId="{16BFE1B8-2A67-488E-A0F9-44CD2B650DBF}" type="parTrans" cxnId="{58C3F068-D957-439F-9B84-FE9088E12494}">
      <dgm:prSet/>
      <dgm:spPr/>
      <dgm:t>
        <a:bodyPr/>
        <a:lstStyle/>
        <a:p>
          <a:pPr rtl="1"/>
          <a:endParaRPr lang="ar-SA"/>
        </a:p>
      </dgm:t>
    </dgm:pt>
    <dgm:pt modelId="{2560B4B5-8D77-4B2D-BA98-427A743C5272}" type="sibTrans" cxnId="{58C3F068-D957-439F-9B84-FE9088E12494}">
      <dgm:prSet/>
      <dgm:spPr/>
      <dgm:t>
        <a:bodyPr/>
        <a:lstStyle/>
        <a:p>
          <a:pPr rtl="1"/>
          <a:endParaRPr lang="ar-SA"/>
        </a:p>
      </dgm:t>
    </dgm:pt>
    <dgm:pt modelId="{79D2E942-6D6B-49B4-9378-B1AF34B77EC7}">
      <dgm:prSet phldrT="[نص]"/>
      <dgm:spPr/>
      <dgm:t>
        <a:bodyPr/>
        <a:lstStyle/>
        <a:p>
          <a:pPr algn="ctr" rtl="1"/>
          <a:r>
            <a:rPr lang="ar-SA" dirty="0" smtClean="0">
              <a:cs typeface="DecoType Naskh" pitchFamily="2" charset="-78"/>
            </a:rPr>
            <a:t>تلميذ يعتمد على نفسه</a:t>
          </a:r>
          <a:endParaRPr lang="ar-SA" dirty="0">
            <a:cs typeface="DecoType Naskh" pitchFamily="2" charset="-78"/>
          </a:endParaRPr>
        </a:p>
      </dgm:t>
    </dgm:pt>
    <dgm:pt modelId="{E7C776A9-454C-4ED8-B12A-AA6183C6C60B}" type="parTrans" cxnId="{A8BDA8D7-C8C4-4E4F-B382-9F1A141D3A43}">
      <dgm:prSet/>
      <dgm:spPr/>
      <dgm:t>
        <a:bodyPr/>
        <a:lstStyle/>
        <a:p>
          <a:pPr rtl="1"/>
          <a:endParaRPr lang="ar-SA"/>
        </a:p>
      </dgm:t>
    </dgm:pt>
    <dgm:pt modelId="{52A74E14-EE7B-47B1-8437-254B92D1B8A5}" type="sibTrans" cxnId="{A8BDA8D7-C8C4-4E4F-B382-9F1A141D3A43}">
      <dgm:prSet/>
      <dgm:spPr/>
      <dgm:t>
        <a:bodyPr/>
        <a:lstStyle/>
        <a:p>
          <a:pPr rtl="1"/>
          <a:endParaRPr lang="ar-SA"/>
        </a:p>
      </dgm:t>
    </dgm:pt>
    <dgm:pt modelId="{3796D3B8-B4CA-4DD7-857D-7A05D8411570}" type="pres">
      <dgm:prSet presAssocID="{C010BC3C-762F-4B95-BFAA-B091AF3257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A7F9124-B284-4572-A1E2-61DF4B136284}" type="pres">
      <dgm:prSet presAssocID="{C010BC3C-762F-4B95-BFAA-B091AF3257B5}" presName="cycle" presStyleCnt="0"/>
      <dgm:spPr/>
    </dgm:pt>
    <dgm:pt modelId="{1D26FB60-B678-4B22-9A29-88A1555E5F0F}" type="pres">
      <dgm:prSet presAssocID="{C010BC3C-762F-4B95-BFAA-B091AF3257B5}" presName="centerShape" presStyleCnt="0"/>
      <dgm:spPr/>
    </dgm:pt>
    <dgm:pt modelId="{F77A04E1-25C5-4FA5-A3BF-AB70B3DAAB45}" type="pres">
      <dgm:prSet presAssocID="{C010BC3C-762F-4B95-BFAA-B091AF3257B5}" presName="connSite" presStyleLbl="node1" presStyleIdx="0" presStyleCnt="4"/>
      <dgm:spPr/>
    </dgm:pt>
    <dgm:pt modelId="{2F79EB25-8C98-43C8-9205-30537E263881}" type="pres">
      <dgm:prSet presAssocID="{C010BC3C-762F-4B95-BFAA-B091AF3257B5}" presName="visible" presStyleLbl="node1" presStyleIdx="0" presStyleCnt="4" custScaleX="124184" custScaleY="174946" custLinFactNeighborX="-27710" custLinFactNeighborY="16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14CD79-4210-47E1-8F2A-C63FEB230B37}" type="pres">
      <dgm:prSet presAssocID="{5CA7E329-AEAB-416A-86E3-EAC5B535D770}" presName="Name25" presStyleLbl="parChTrans1D1" presStyleIdx="0" presStyleCnt="3"/>
      <dgm:spPr/>
      <dgm:t>
        <a:bodyPr/>
        <a:lstStyle/>
        <a:p>
          <a:pPr rtl="1"/>
          <a:endParaRPr lang="ar-SA"/>
        </a:p>
      </dgm:t>
    </dgm:pt>
    <dgm:pt modelId="{59FD3AFA-FDAB-4795-A6A9-6A052B8C8BF4}" type="pres">
      <dgm:prSet presAssocID="{430677C7-9069-4FB5-9CAA-95880D06F9B9}" presName="node" presStyleCnt="0"/>
      <dgm:spPr/>
    </dgm:pt>
    <dgm:pt modelId="{8C285C46-E59E-4758-B97C-95AF2598AD7A}" type="pres">
      <dgm:prSet presAssocID="{430677C7-9069-4FB5-9CAA-95880D06F9B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8BEBB2-B792-416D-9013-BCB8927730A6}" type="pres">
      <dgm:prSet presAssocID="{430677C7-9069-4FB5-9CAA-95880D06F9B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924674-08F7-4082-B77F-DB07C5845128}" type="pres">
      <dgm:prSet presAssocID="{75F12BC3-EF87-497D-8915-8B32A2C11BF9}" presName="Name25" presStyleLbl="parChTrans1D1" presStyleIdx="1" presStyleCnt="3"/>
      <dgm:spPr/>
      <dgm:t>
        <a:bodyPr/>
        <a:lstStyle/>
        <a:p>
          <a:pPr rtl="1"/>
          <a:endParaRPr lang="ar-SA"/>
        </a:p>
      </dgm:t>
    </dgm:pt>
    <dgm:pt modelId="{C1FCBFE6-D6C0-4DA2-B0B5-6945B075AB30}" type="pres">
      <dgm:prSet presAssocID="{7FED711A-59E2-40A0-B161-57688F48E79E}" presName="node" presStyleCnt="0"/>
      <dgm:spPr/>
    </dgm:pt>
    <dgm:pt modelId="{7CE511F4-0E23-4F37-A363-B964E05508AD}" type="pres">
      <dgm:prSet presAssocID="{7FED711A-59E2-40A0-B161-57688F48E79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A03DF3-0EED-4195-9D80-93E346E45DB2}" type="pres">
      <dgm:prSet presAssocID="{7FED711A-59E2-40A0-B161-57688F48E79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573081-968A-4607-961C-30A03FA061AD}" type="pres">
      <dgm:prSet presAssocID="{16BFE1B8-2A67-488E-A0F9-44CD2B650DBF}" presName="Name25" presStyleLbl="parChTrans1D1" presStyleIdx="2" presStyleCnt="3"/>
      <dgm:spPr/>
      <dgm:t>
        <a:bodyPr/>
        <a:lstStyle/>
        <a:p>
          <a:pPr rtl="1"/>
          <a:endParaRPr lang="ar-SA"/>
        </a:p>
      </dgm:t>
    </dgm:pt>
    <dgm:pt modelId="{0E8585A6-DB48-4DEE-8ED9-C60614BF29E7}" type="pres">
      <dgm:prSet presAssocID="{A66FA18B-4272-4DDC-BD98-987ADDCAAE01}" presName="node" presStyleCnt="0"/>
      <dgm:spPr/>
    </dgm:pt>
    <dgm:pt modelId="{F4028DEF-9121-4EC0-B118-E843ED9E5472}" type="pres">
      <dgm:prSet presAssocID="{A66FA18B-4272-4DDC-BD98-987ADDCAAE0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64137E-1A28-4821-AD6B-BAAEEBB94764}" type="pres">
      <dgm:prSet presAssocID="{A66FA18B-4272-4DDC-BD98-987ADDCAAE0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8C3F068-D957-439F-9B84-FE9088E12494}" srcId="{C010BC3C-762F-4B95-BFAA-B091AF3257B5}" destId="{A66FA18B-4272-4DDC-BD98-987ADDCAAE01}" srcOrd="2" destOrd="0" parTransId="{16BFE1B8-2A67-488E-A0F9-44CD2B650DBF}" sibTransId="{2560B4B5-8D77-4B2D-BA98-427A743C5272}"/>
    <dgm:cxn modelId="{954E5AA1-4DB2-43BC-BB87-953B63C1E7B2}" type="presOf" srcId="{7FED711A-59E2-40A0-B161-57688F48E79E}" destId="{7CE511F4-0E23-4F37-A363-B964E05508AD}" srcOrd="0" destOrd="0" presId="urn:microsoft.com/office/officeart/2005/8/layout/radial2"/>
    <dgm:cxn modelId="{42E04852-625D-42D2-BE5F-CA46486E271D}" srcId="{430677C7-9069-4FB5-9CAA-95880D06F9B9}" destId="{9C4ACABD-069F-449B-AD52-6F39D743DB3E}" srcOrd="1" destOrd="0" parTransId="{9CDC9D80-B3F7-4274-B27D-1FB2999D9466}" sibTransId="{A1A7278C-D432-441A-A891-70300DFC13B8}"/>
    <dgm:cxn modelId="{12D9B448-222E-4DBB-9E39-887EDF6B1A57}" type="presOf" srcId="{9C4ACABD-069F-449B-AD52-6F39D743DB3E}" destId="{9D8BEBB2-B792-416D-9013-BCB8927730A6}" srcOrd="0" destOrd="1" presId="urn:microsoft.com/office/officeart/2005/8/layout/radial2"/>
    <dgm:cxn modelId="{7D65EF31-74F1-4D37-9C73-43039CCE35C3}" srcId="{C010BC3C-762F-4B95-BFAA-B091AF3257B5}" destId="{430677C7-9069-4FB5-9CAA-95880D06F9B9}" srcOrd="0" destOrd="0" parTransId="{5CA7E329-AEAB-416A-86E3-EAC5B535D770}" sibTransId="{E3AB0616-A613-4AE1-91F2-1D45DC24AE64}"/>
    <dgm:cxn modelId="{9709CC53-B904-474D-8C1D-9B50AD67F1E1}" type="presOf" srcId="{08602E8F-EC8E-46CA-B7DF-D9E1BE38320A}" destId="{4DA03DF3-0EED-4195-9D80-93E346E45DB2}" srcOrd="0" destOrd="1" presId="urn:microsoft.com/office/officeart/2005/8/layout/radial2"/>
    <dgm:cxn modelId="{9BCF6239-EBBB-45B6-A249-E8CCCD3AF9A8}" type="presOf" srcId="{C010BC3C-762F-4B95-BFAA-B091AF3257B5}" destId="{3796D3B8-B4CA-4DD7-857D-7A05D8411570}" srcOrd="0" destOrd="0" presId="urn:microsoft.com/office/officeart/2005/8/layout/radial2"/>
    <dgm:cxn modelId="{4053E7E1-CD50-4CB8-A702-AB517BD6D8E3}" type="presOf" srcId="{16BFE1B8-2A67-488E-A0F9-44CD2B650DBF}" destId="{11573081-968A-4607-961C-30A03FA061AD}" srcOrd="0" destOrd="0" presId="urn:microsoft.com/office/officeart/2005/8/layout/radial2"/>
    <dgm:cxn modelId="{7B78F8C7-F613-4F98-8FF5-FB87A858141E}" type="presOf" srcId="{5CA7E329-AEAB-416A-86E3-EAC5B535D770}" destId="{2114CD79-4210-47E1-8F2A-C63FEB230B37}" srcOrd="0" destOrd="0" presId="urn:microsoft.com/office/officeart/2005/8/layout/radial2"/>
    <dgm:cxn modelId="{83C4D30E-93B6-4C8F-9284-2553CB146298}" type="presOf" srcId="{A66FA18B-4272-4DDC-BD98-987ADDCAAE01}" destId="{F4028DEF-9121-4EC0-B118-E843ED9E5472}" srcOrd="0" destOrd="0" presId="urn:microsoft.com/office/officeart/2005/8/layout/radial2"/>
    <dgm:cxn modelId="{63091A36-8469-4242-810D-8E9C4945CF38}" type="presOf" srcId="{BBD906FD-E079-42AF-8DC0-AE8001CDFE83}" destId="{9D8BEBB2-B792-416D-9013-BCB8927730A6}" srcOrd="0" destOrd="0" presId="urn:microsoft.com/office/officeart/2005/8/layout/radial2"/>
    <dgm:cxn modelId="{A8BDA8D7-C8C4-4E4F-B382-9F1A141D3A43}" srcId="{A66FA18B-4272-4DDC-BD98-987ADDCAAE01}" destId="{79D2E942-6D6B-49B4-9378-B1AF34B77EC7}" srcOrd="0" destOrd="0" parTransId="{E7C776A9-454C-4ED8-B12A-AA6183C6C60B}" sibTransId="{52A74E14-EE7B-47B1-8437-254B92D1B8A5}"/>
    <dgm:cxn modelId="{6D97378F-9721-4729-8B38-9618BF15F288}" srcId="{430677C7-9069-4FB5-9CAA-95880D06F9B9}" destId="{BBD906FD-E079-42AF-8DC0-AE8001CDFE83}" srcOrd="0" destOrd="0" parTransId="{7BB5086D-DFF3-44DC-AE4B-EEB51F960020}" sibTransId="{79F1443F-D02B-4EAE-93A8-DDB3A272539B}"/>
    <dgm:cxn modelId="{B3D9D69C-F36B-4D88-8AF0-EF486E58802C}" type="presOf" srcId="{75F12BC3-EF87-497D-8915-8B32A2C11BF9}" destId="{0E924674-08F7-4082-B77F-DB07C5845128}" srcOrd="0" destOrd="0" presId="urn:microsoft.com/office/officeart/2005/8/layout/radial2"/>
    <dgm:cxn modelId="{E9B25D74-7E2C-4FAC-9DE2-1A480F7D4C64}" srcId="{7FED711A-59E2-40A0-B161-57688F48E79E}" destId="{08602E8F-EC8E-46CA-B7DF-D9E1BE38320A}" srcOrd="1" destOrd="0" parTransId="{2CE18A93-C2EE-4F1B-941E-773E460C6EEC}" sibTransId="{AB230309-86C6-40BA-9A7E-DF13ACF538C9}"/>
    <dgm:cxn modelId="{E02D83DF-ABD5-486F-94FA-894A380DC8F8}" type="presOf" srcId="{40260C8C-529E-4B03-8EAE-954A6AE73EBA}" destId="{4DA03DF3-0EED-4195-9D80-93E346E45DB2}" srcOrd="0" destOrd="0" presId="urn:microsoft.com/office/officeart/2005/8/layout/radial2"/>
    <dgm:cxn modelId="{B5B1D44D-20AC-47F3-A36B-EBF1AC209AE0}" srcId="{7FED711A-59E2-40A0-B161-57688F48E79E}" destId="{40260C8C-529E-4B03-8EAE-954A6AE73EBA}" srcOrd="0" destOrd="0" parTransId="{44B5FD86-CB01-4F45-A4A2-AD58FD455533}" sibTransId="{23684DC3-01EC-42BE-A8CE-25BA3A35AF14}"/>
    <dgm:cxn modelId="{D9027FD1-82D6-4DAF-A451-B91F443CA65C}" type="presOf" srcId="{430677C7-9069-4FB5-9CAA-95880D06F9B9}" destId="{8C285C46-E59E-4758-B97C-95AF2598AD7A}" srcOrd="0" destOrd="0" presId="urn:microsoft.com/office/officeart/2005/8/layout/radial2"/>
    <dgm:cxn modelId="{05A197CD-A084-49F1-B57C-7FAC0EC08775}" srcId="{C010BC3C-762F-4B95-BFAA-B091AF3257B5}" destId="{7FED711A-59E2-40A0-B161-57688F48E79E}" srcOrd="1" destOrd="0" parTransId="{75F12BC3-EF87-497D-8915-8B32A2C11BF9}" sibTransId="{A831B356-1CB1-4AA1-81D7-D5A126F41319}"/>
    <dgm:cxn modelId="{6B3922DE-3418-48A9-9A90-9EE381DA5020}" type="presOf" srcId="{79D2E942-6D6B-49B4-9378-B1AF34B77EC7}" destId="{CA64137E-1A28-4821-AD6B-BAAEEBB94764}" srcOrd="0" destOrd="0" presId="urn:microsoft.com/office/officeart/2005/8/layout/radial2"/>
    <dgm:cxn modelId="{4ADF0376-EAD6-4BDF-B640-CACD8B598FAA}" type="presParOf" srcId="{3796D3B8-B4CA-4DD7-857D-7A05D8411570}" destId="{CA7F9124-B284-4572-A1E2-61DF4B136284}" srcOrd="0" destOrd="0" presId="urn:microsoft.com/office/officeart/2005/8/layout/radial2"/>
    <dgm:cxn modelId="{3D346D86-D706-41A4-AC8E-FC24973E0A28}" type="presParOf" srcId="{CA7F9124-B284-4572-A1E2-61DF4B136284}" destId="{1D26FB60-B678-4B22-9A29-88A1555E5F0F}" srcOrd="0" destOrd="0" presId="urn:microsoft.com/office/officeart/2005/8/layout/radial2"/>
    <dgm:cxn modelId="{3297BB5A-4200-44D9-BA66-F3F052D1D10B}" type="presParOf" srcId="{1D26FB60-B678-4B22-9A29-88A1555E5F0F}" destId="{F77A04E1-25C5-4FA5-A3BF-AB70B3DAAB45}" srcOrd="0" destOrd="0" presId="urn:microsoft.com/office/officeart/2005/8/layout/radial2"/>
    <dgm:cxn modelId="{B186BD14-0F3E-44D2-AE3B-40ED4F405884}" type="presParOf" srcId="{1D26FB60-B678-4B22-9A29-88A1555E5F0F}" destId="{2F79EB25-8C98-43C8-9205-30537E263881}" srcOrd="1" destOrd="0" presId="urn:microsoft.com/office/officeart/2005/8/layout/radial2"/>
    <dgm:cxn modelId="{21407C3B-7A38-4835-99D1-1A46A5FD1AEC}" type="presParOf" srcId="{CA7F9124-B284-4572-A1E2-61DF4B136284}" destId="{2114CD79-4210-47E1-8F2A-C63FEB230B37}" srcOrd="1" destOrd="0" presId="urn:microsoft.com/office/officeart/2005/8/layout/radial2"/>
    <dgm:cxn modelId="{FD4737DA-3097-47C7-A92B-1EED2B716627}" type="presParOf" srcId="{CA7F9124-B284-4572-A1E2-61DF4B136284}" destId="{59FD3AFA-FDAB-4795-A6A9-6A052B8C8BF4}" srcOrd="2" destOrd="0" presId="urn:microsoft.com/office/officeart/2005/8/layout/radial2"/>
    <dgm:cxn modelId="{F8E51490-C12F-412F-B978-5DDF00E9BCC9}" type="presParOf" srcId="{59FD3AFA-FDAB-4795-A6A9-6A052B8C8BF4}" destId="{8C285C46-E59E-4758-B97C-95AF2598AD7A}" srcOrd="0" destOrd="0" presId="urn:microsoft.com/office/officeart/2005/8/layout/radial2"/>
    <dgm:cxn modelId="{6617BDA0-A03F-47DC-BA6D-87D946C17BAA}" type="presParOf" srcId="{59FD3AFA-FDAB-4795-A6A9-6A052B8C8BF4}" destId="{9D8BEBB2-B792-416D-9013-BCB8927730A6}" srcOrd="1" destOrd="0" presId="urn:microsoft.com/office/officeart/2005/8/layout/radial2"/>
    <dgm:cxn modelId="{454EC327-A406-4AE9-8F9A-5DCC0C37A944}" type="presParOf" srcId="{CA7F9124-B284-4572-A1E2-61DF4B136284}" destId="{0E924674-08F7-4082-B77F-DB07C5845128}" srcOrd="3" destOrd="0" presId="urn:microsoft.com/office/officeart/2005/8/layout/radial2"/>
    <dgm:cxn modelId="{4F7C19E6-A2A6-4B79-9D97-A9BCF49D177B}" type="presParOf" srcId="{CA7F9124-B284-4572-A1E2-61DF4B136284}" destId="{C1FCBFE6-D6C0-4DA2-B0B5-6945B075AB30}" srcOrd="4" destOrd="0" presId="urn:microsoft.com/office/officeart/2005/8/layout/radial2"/>
    <dgm:cxn modelId="{7D259B5B-E242-41F3-9F24-C08ED3F070B2}" type="presParOf" srcId="{C1FCBFE6-D6C0-4DA2-B0B5-6945B075AB30}" destId="{7CE511F4-0E23-4F37-A363-B964E05508AD}" srcOrd="0" destOrd="0" presId="urn:microsoft.com/office/officeart/2005/8/layout/radial2"/>
    <dgm:cxn modelId="{BB0530F3-FB66-48AB-A9E1-B343C8435FC3}" type="presParOf" srcId="{C1FCBFE6-D6C0-4DA2-B0B5-6945B075AB30}" destId="{4DA03DF3-0EED-4195-9D80-93E346E45DB2}" srcOrd="1" destOrd="0" presId="urn:microsoft.com/office/officeart/2005/8/layout/radial2"/>
    <dgm:cxn modelId="{936B2D49-94A6-4038-9E28-6DF69E70A0BC}" type="presParOf" srcId="{CA7F9124-B284-4572-A1E2-61DF4B136284}" destId="{11573081-968A-4607-961C-30A03FA061AD}" srcOrd="5" destOrd="0" presId="urn:microsoft.com/office/officeart/2005/8/layout/radial2"/>
    <dgm:cxn modelId="{1BB3E20C-4DEC-4766-B8C7-7FDE133B0C68}" type="presParOf" srcId="{CA7F9124-B284-4572-A1E2-61DF4B136284}" destId="{0E8585A6-DB48-4DEE-8ED9-C60614BF29E7}" srcOrd="6" destOrd="0" presId="urn:microsoft.com/office/officeart/2005/8/layout/radial2"/>
    <dgm:cxn modelId="{E890380C-96C6-4743-BD41-20D0FC8B4D52}" type="presParOf" srcId="{0E8585A6-DB48-4DEE-8ED9-C60614BF29E7}" destId="{F4028DEF-9121-4EC0-B118-E843ED9E5472}" srcOrd="0" destOrd="0" presId="urn:microsoft.com/office/officeart/2005/8/layout/radial2"/>
    <dgm:cxn modelId="{A470311B-9E2F-408B-BB06-2E4EE0D22B8F}" type="presParOf" srcId="{0E8585A6-DB48-4DEE-8ED9-C60614BF29E7}" destId="{CA64137E-1A28-4821-AD6B-BAAEEBB947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3081-968A-4607-961C-30A03FA061AD}">
      <dsp:nvSpPr>
        <dsp:cNvPr id="0" name=""/>
        <dsp:cNvSpPr/>
      </dsp:nvSpPr>
      <dsp:spPr>
        <a:xfrm rot="2563602">
          <a:off x="2941628" y="3838871"/>
          <a:ext cx="823662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823662" y="276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24674-08F7-4082-B77F-DB07C5845128}">
      <dsp:nvSpPr>
        <dsp:cNvPr id="0" name=""/>
        <dsp:cNvSpPr/>
      </dsp:nvSpPr>
      <dsp:spPr>
        <a:xfrm>
          <a:off x="3050928" y="2708662"/>
          <a:ext cx="916769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916769" y="276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4CD79-4210-47E1-8F2A-C63FEB230B37}">
      <dsp:nvSpPr>
        <dsp:cNvPr id="0" name=""/>
        <dsp:cNvSpPr/>
      </dsp:nvSpPr>
      <dsp:spPr>
        <a:xfrm rot="19036398">
          <a:off x="2941628" y="1578453"/>
          <a:ext cx="823662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823662" y="276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9EB25-8C98-43C8-9205-30537E263881}">
      <dsp:nvSpPr>
        <dsp:cNvPr id="0" name=""/>
        <dsp:cNvSpPr/>
      </dsp:nvSpPr>
      <dsp:spPr>
        <a:xfrm>
          <a:off x="0" y="477716"/>
          <a:ext cx="3268240" cy="46041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5C46-E59E-4758-B97C-95AF2598AD7A}">
      <dsp:nvSpPr>
        <dsp:cNvPr id="0" name=""/>
        <dsp:cNvSpPr/>
      </dsp:nvSpPr>
      <dsp:spPr>
        <a:xfrm>
          <a:off x="3446447" y="1435"/>
          <a:ext cx="1579063" cy="157906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النظرة التقليدية </a:t>
          </a:r>
          <a:endParaRPr lang="ar-SA" sz="3500" kern="1200" dirty="0"/>
        </a:p>
      </dsp:txBody>
      <dsp:txXfrm>
        <a:off x="3677695" y="232683"/>
        <a:ext cx="1116567" cy="1116567"/>
      </dsp:txXfrm>
    </dsp:sp>
    <dsp:sp modelId="{9D8BEBB2-B792-416D-9013-BCB8927730A6}">
      <dsp:nvSpPr>
        <dsp:cNvPr id="0" name=""/>
        <dsp:cNvSpPr/>
      </dsp:nvSpPr>
      <dsp:spPr>
        <a:xfrm>
          <a:off x="5183417" y="1435"/>
          <a:ext cx="2368595" cy="15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latin typeface="Arial Unicode MS" pitchFamily="34" charset="-128"/>
              <a:ea typeface="Arial Unicode MS" pitchFamily="34" charset="-128"/>
              <a:cs typeface="DecoType Naskh" pitchFamily="2" charset="-78"/>
            </a:rPr>
            <a:t>معلم ايجابي</a:t>
          </a:r>
          <a:endParaRPr lang="ar-SA" sz="2800" b="1" kern="1200" dirty="0">
            <a:latin typeface="Arial Unicode MS" pitchFamily="34" charset="-128"/>
            <a:ea typeface="Arial Unicode MS" pitchFamily="34" charset="-128"/>
            <a:cs typeface="DecoType Naskh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latin typeface="Arial Unicode MS" pitchFamily="34" charset="-128"/>
              <a:ea typeface="Arial Unicode MS" pitchFamily="34" charset="-128"/>
              <a:cs typeface="DecoType Naskh" pitchFamily="2" charset="-78"/>
            </a:rPr>
            <a:t>متعلم سلبي</a:t>
          </a:r>
          <a:endParaRPr lang="ar-SA" sz="2800" b="1" kern="1200" dirty="0">
            <a:latin typeface="Arial Unicode MS" pitchFamily="34" charset="-128"/>
            <a:ea typeface="Arial Unicode MS" pitchFamily="34" charset="-128"/>
            <a:cs typeface="DecoType Naskh" pitchFamily="2" charset="-78"/>
          </a:endParaRPr>
        </a:p>
      </dsp:txBody>
      <dsp:txXfrm>
        <a:off x="5183417" y="1435"/>
        <a:ext cx="2368595" cy="1579063"/>
      </dsp:txXfrm>
    </dsp:sp>
    <dsp:sp modelId="{7CE511F4-0E23-4F37-A363-B964E05508AD}">
      <dsp:nvSpPr>
        <dsp:cNvPr id="0" name=""/>
        <dsp:cNvSpPr/>
      </dsp:nvSpPr>
      <dsp:spPr>
        <a:xfrm>
          <a:off x="3967698" y="1946772"/>
          <a:ext cx="1579063" cy="157906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النظرة الحديثة</a:t>
          </a:r>
          <a:endParaRPr lang="ar-SA" sz="3500" kern="1200" dirty="0"/>
        </a:p>
      </dsp:txBody>
      <dsp:txXfrm>
        <a:off x="4198946" y="2178020"/>
        <a:ext cx="1116567" cy="1116567"/>
      </dsp:txXfrm>
    </dsp:sp>
    <dsp:sp modelId="{4DA03DF3-0EED-4195-9D80-93E346E45DB2}">
      <dsp:nvSpPr>
        <dsp:cNvPr id="0" name=""/>
        <dsp:cNvSpPr/>
      </dsp:nvSpPr>
      <dsp:spPr>
        <a:xfrm>
          <a:off x="5704668" y="1946772"/>
          <a:ext cx="2368595" cy="15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cs typeface="DecoType Naskh" pitchFamily="2" charset="-78"/>
            </a:rPr>
            <a:t>معلم موجة ومرشد ايجابي</a:t>
          </a:r>
          <a:endParaRPr lang="ar-SA" sz="2400" b="1" kern="1200" dirty="0">
            <a:cs typeface="DecoType Naskh" pitchFamily="2" charset="-78"/>
          </a:endParaRPr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1" kern="1200" dirty="0" smtClean="0">
              <a:cs typeface="DecoType Naskh" pitchFamily="2" charset="-78"/>
            </a:rPr>
            <a:t>متعلم ايجابي</a:t>
          </a:r>
          <a:endParaRPr lang="ar-SA" sz="2000" b="1" kern="1200" dirty="0">
            <a:cs typeface="DecoType Naskh" pitchFamily="2" charset="-78"/>
          </a:endParaRPr>
        </a:p>
      </dsp:txBody>
      <dsp:txXfrm>
        <a:off x="5704668" y="1946772"/>
        <a:ext cx="2368595" cy="1579063"/>
      </dsp:txXfrm>
    </dsp:sp>
    <dsp:sp modelId="{F4028DEF-9121-4EC0-B118-E843ED9E5472}">
      <dsp:nvSpPr>
        <dsp:cNvPr id="0" name=""/>
        <dsp:cNvSpPr/>
      </dsp:nvSpPr>
      <dsp:spPr>
        <a:xfrm>
          <a:off x="3446447" y="3892108"/>
          <a:ext cx="1579063" cy="157906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التعليم الذاتي</a:t>
          </a:r>
          <a:endParaRPr lang="ar-SA" sz="3500" kern="1200" dirty="0"/>
        </a:p>
      </dsp:txBody>
      <dsp:txXfrm>
        <a:off x="3677695" y="4123356"/>
        <a:ext cx="1116567" cy="1116567"/>
      </dsp:txXfrm>
    </dsp:sp>
    <dsp:sp modelId="{CA64137E-1A28-4821-AD6B-BAAEEBB94764}">
      <dsp:nvSpPr>
        <dsp:cNvPr id="0" name=""/>
        <dsp:cNvSpPr/>
      </dsp:nvSpPr>
      <dsp:spPr>
        <a:xfrm>
          <a:off x="5183417" y="3892108"/>
          <a:ext cx="2368595" cy="157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533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5700" kern="1200" dirty="0" smtClean="0">
              <a:cs typeface="DecoType Naskh" pitchFamily="2" charset="-78"/>
            </a:rPr>
            <a:t>تلميذ يعتمد على نفسه</a:t>
          </a:r>
          <a:endParaRPr lang="ar-SA" sz="5700" kern="1200" dirty="0">
            <a:cs typeface="DecoType Naskh" pitchFamily="2" charset="-78"/>
          </a:endParaRPr>
        </a:p>
      </dsp:txBody>
      <dsp:txXfrm>
        <a:off x="5183417" y="3892108"/>
        <a:ext cx="2368595" cy="157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CA8C25-F49D-4AA9-800F-3454CB87F93D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FB17BA-69FF-4646-A7FC-52B5C8C2BAB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0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B17BA-69FF-4646-A7FC-52B5C8C2BAB6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B17BA-69FF-4646-A7FC-52B5C8C2BAB6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8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1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7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5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7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0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4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7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9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0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0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0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4349-B6CC-4307-BC5C-33106F091DFE}" type="datetimeFigureOut">
              <a:rPr lang="ar-SA" smtClean="0"/>
              <a:pPr/>
              <a:t>26/01/1438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F03B-84F4-4EB6-A3DA-164384C4045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4349-B6CC-4307-BC5C-33106F091DFE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F03B-84F4-4EB6-A3DA-164384C4045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02DA-9787-4AF9-A2BE-B57F6F59B83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8251-F6B3-44F8-929C-A073C2889CA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B050"/>
                </a:solidFill>
                <a:cs typeface="DecoType Naskh" pitchFamily="2" charset="-78"/>
              </a:rPr>
              <a:t>طرق التدريس من منطلق تربوي </a:t>
            </a:r>
            <a:endParaRPr lang="ar-SA" b="1" dirty="0">
              <a:solidFill>
                <a:srgbClr val="00B050"/>
              </a:solidFill>
              <a:cs typeface="DecoType Naskh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279029"/>
      </p:ext>
    </p:extLst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8386" y="2378491"/>
            <a:ext cx="5404108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أنها تعاقد بين الطالب والمعلم ولذا يطلق عليها طريقة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العقود </a:t>
            </a:r>
            <a:r>
              <a:rPr lang="ar-SA" sz="2400" b="1" dirty="0" err="1" smtClean="0">
                <a:solidFill>
                  <a:srgbClr val="FF0000"/>
                </a:solidFill>
              </a:rPr>
              <a:t>بإعتبار</a:t>
            </a:r>
            <a:r>
              <a:rPr lang="ar-SA" sz="2400" b="1" dirty="0" smtClean="0">
                <a:solidFill>
                  <a:srgbClr val="FF0000"/>
                </a:solidFill>
              </a:rPr>
              <a:t> أن التعيين هو موضوع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التعاقد بين المعلم وكل طالب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يتعهد الطالب فيه بإنجاز ما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يوكل إليه من واجبات في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هذا التعيين في مد</a:t>
            </a:r>
            <a:r>
              <a:rPr lang="ar-EG" sz="2400" b="1" dirty="0" smtClean="0">
                <a:solidFill>
                  <a:srgbClr val="FF0000"/>
                </a:solidFill>
              </a:rPr>
              <a:t>ة</a:t>
            </a:r>
            <a:r>
              <a:rPr lang="ar-SA" sz="2400" b="1" dirty="0" smtClean="0">
                <a:solidFill>
                  <a:srgbClr val="FF0000"/>
                </a:solidFill>
              </a:rPr>
              <a:t> زمني</a:t>
            </a:r>
            <a:r>
              <a:rPr lang="ar-EG" sz="2400" b="1" dirty="0" smtClean="0">
                <a:solidFill>
                  <a:srgbClr val="FF0000"/>
                </a:solidFill>
              </a:rPr>
              <a:t>ة</a:t>
            </a:r>
            <a:r>
              <a:rPr lang="ar-SA" sz="2400" b="1" dirty="0" smtClean="0">
                <a:solidFill>
                  <a:srgbClr val="FF0000"/>
                </a:solidFill>
              </a:rPr>
              <a:t> محدد</a:t>
            </a:r>
            <a:r>
              <a:rPr lang="ar-EG" sz="2400" b="1" dirty="0" smtClean="0">
                <a:solidFill>
                  <a:srgbClr val="FF0000"/>
                </a:solidFill>
              </a:rPr>
              <a:t>ة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endParaRPr lang="ar-SA" sz="2400" b="1" dirty="0" err="1" smtClean="0">
              <a:solidFill>
                <a:srgbClr val="FF0000"/>
              </a:solidFill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3851920" y="1628800"/>
            <a:ext cx="1584176" cy="648072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779912" y="1497558"/>
            <a:ext cx="1656184" cy="828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4500" cmpd="dbl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العقود</a:t>
            </a:r>
            <a:endParaRPr lang="ar-SA" sz="5400" b="1" dirty="0">
              <a:ln w="24500" cmpd="dbl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2570128"/>
            <a:ext cx="892899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تعد طريقة التعيينات من الطرق التي تعتمد على إيجابية المتعلم كما أنها ثور</a:t>
            </a:r>
            <a:r>
              <a:rPr lang="ar-EG" sz="2400" b="1" dirty="0" smtClean="0"/>
              <a:t>ة</a:t>
            </a:r>
            <a:r>
              <a:rPr lang="ar-SA" sz="2400" b="1" dirty="0" smtClean="0"/>
              <a:t> على طرق الحفظ والتسميع</a:t>
            </a:r>
          </a:p>
          <a:p>
            <a:r>
              <a:rPr lang="ar-SA" sz="2400" b="1" dirty="0" smtClean="0"/>
              <a:t>إلا أن طريقة التعيينات كطريق</a:t>
            </a:r>
            <a:r>
              <a:rPr lang="ar-EG" sz="2400" b="1" dirty="0" smtClean="0"/>
              <a:t>ة</a:t>
            </a:r>
            <a:r>
              <a:rPr lang="ar-SA" sz="2400" b="1" dirty="0" smtClean="0"/>
              <a:t> حديث</a:t>
            </a:r>
            <a:r>
              <a:rPr lang="ar-EG" sz="2400" b="1" dirty="0" smtClean="0"/>
              <a:t>ة</a:t>
            </a:r>
            <a:r>
              <a:rPr lang="ar-SA" sz="2400" b="1" dirty="0" smtClean="0"/>
              <a:t> لها معالمها تنسب الى (هيلين</a:t>
            </a:r>
            <a:r>
              <a:rPr lang="ar-EG" sz="2400" b="1" dirty="0" smtClean="0"/>
              <a:t> </a:t>
            </a:r>
            <a:r>
              <a:rPr lang="ar-SA" sz="2400" b="1" dirty="0" smtClean="0"/>
              <a:t>بار كهرست) </a:t>
            </a:r>
            <a:endParaRPr lang="ar-EG" sz="2400" b="1" dirty="0" smtClean="0"/>
          </a:p>
          <a:p>
            <a:r>
              <a:rPr lang="ar-SA" sz="2400" b="1" dirty="0" smtClean="0"/>
              <a:t>إحدى المعلمات في مدرسة دالتون في الريف الأمريكي </a:t>
            </a:r>
          </a:p>
          <a:p>
            <a:r>
              <a:rPr lang="ar-SA" sz="2400" b="1" dirty="0" smtClean="0"/>
              <a:t>وسميت الطريق</a:t>
            </a:r>
            <a:r>
              <a:rPr lang="ar-EG" sz="2400" b="1" dirty="0" smtClean="0"/>
              <a:t>ة</a:t>
            </a:r>
            <a:r>
              <a:rPr lang="ar-SA" sz="2400" b="1" dirty="0" smtClean="0"/>
              <a:t> بطريقة دالتون منذ ذلك الحين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868691" y="2132856"/>
            <a:ext cx="2231701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rtlCol="1">
            <a:spAutoFit/>
          </a:bodyPr>
          <a:lstStyle/>
          <a:p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تعريفها :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-34702" y="1988841"/>
            <a:ext cx="51107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1-</a:t>
            </a:r>
            <a:r>
              <a:rPr lang="ar-SA" sz="2800" dirty="0" smtClean="0">
                <a:solidFill>
                  <a:srgbClr val="0033CC"/>
                </a:solidFill>
              </a:rPr>
              <a:t> </a:t>
            </a:r>
            <a:r>
              <a:rPr lang="ar-SA" sz="2800" b="1" dirty="0" smtClean="0">
                <a:solidFill>
                  <a:srgbClr val="0033CC"/>
                </a:solidFill>
              </a:rPr>
              <a:t>أن الدراسة لا تخضع لجدول محدد أو </a:t>
            </a:r>
            <a:r>
              <a:rPr lang="ar-EG" sz="2800" b="1" dirty="0" smtClean="0">
                <a:solidFill>
                  <a:srgbClr val="0033CC"/>
                </a:solidFill>
              </a:rPr>
              <a:t>     </a:t>
            </a:r>
            <a:r>
              <a:rPr lang="ar-SA" sz="2800" b="1" dirty="0" smtClean="0">
                <a:solidFill>
                  <a:srgbClr val="0033CC"/>
                </a:solidFill>
              </a:rPr>
              <a:t>توقيت معين</a:t>
            </a:r>
            <a:r>
              <a:rPr lang="ar-SA" sz="2800" dirty="0" smtClean="0">
                <a:solidFill>
                  <a:srgbClr val="0033CC"/>
                </a:solidFill>
              </a:rPr>
              <a:t/>
            </a:r>
            <a:br>
              <a:rPr lang="ar-SA" sz="2800" dirty="0" smtClean="0">
                <a:solidFill>
                  <a:srgbClr val="0033CC"/>
                </a:solidFill>
              </a:rPr>
            </a:br>
            <a:endParaRPr lang="ar-SA" sz="2800" dirty="0">
              <a:solidFill>
                <a:srgbClr val="0033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90428" y="3103019"/>
            <a:ext cx="520788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2-</a:t>
            </a:r>
            <a:r>
              <a:rPr lang="ar-SA" sz="2800" b="1" dirty="0" smtClean="0">
                <a:solidFill>
                  <a:srgbClr val="0033CC"/>
                </a:solidFill>
              </a:rPr>
              <a:t> تراعي هذه الطريق</a:t>
            </a:r>
            <a:r>
              <a:rPr lang="ar-EG" sz="2800" b="1" dirty="0">
                <a:solidFill>
                  <a:srgbClr val="0033CC"/>
                </a:solidFill>
              </a:rPr>
              <a:t>ة</a:t>
            </a:r>
            <a:r>
              <a:rPr lang="ar-SA" sz="2800" b="1" dirty="0" smtClean="0">
                <a:solidFill>
                  <a:srgbClr val="0033CC"/>
                </a:solidFill>
              </a:rPr>
              <a:t> الفروق الفردي</a:t>
            </a:r>
            <a:r>
              <a:rPr lang="ar-EG" sz="2800" b="1" dirty="0" smtClean="0">
                <a:solidFill>
                  <a:srgbClr val="0033CC"/>
                </a:solidFill>
              </a:rPr>
              <a:t>ة</a:t>
            </a:r>
            <a:r>
              <a:rPr lang="ar-SA" sz="2800" b="1" dirty="0" smtClean="0">
                <a:solidFill>
                  <a:srgbClr val="0033CC"/>
                </a:solidFill>
              </a:rPr>
              <a:t> </a:t>
            </a:r>
            <a:endParaRPr lang="ar-EG" sz="2800" b="1" dirty="0" smtClean="0">
              <a:solidFill>
                <a:srgbClr val="0033CC"/>
              </a:solidFill>
            </a:endParaRPr>
          </a:p>
          <a:p>
            <a:r>
              <a:rPr lang="ar-EG" sz="2800" b="1" dirty="0">
                <a:solidFill>
                  <a:srgbClr val="0033CC"/>
                </a:solidFill>
              </a:rPr>
              <a:t> </a:t>
            </a:r>
            <a:r>
              <a:rPr lang="ar-EG" sz="2800" b="1" dirty="0" smtClean="0">
                <a:solidFill>
                  <a:srgbClr val="0033CC"/>
                </a:solidFill>
              </a:rPr>
              <a:t>     </a:t>
            </a:r>
            <a:r>
              <a:rPr lang="ar-SA" sz="2800" b="1" dirty="0" smtClean="0">
                <a:solidFill>
                  <a:srgbClr val="0033CC"/>
                </a:solidFill>
              </a:rPr>
              <a:t>بين الطلاب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9020" y="4063611"/>
            <a:ext cx="4490332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3- </a:t>
            </a:r>
            <a:r>
              <a:rPr lang="ar-SA" sz="2800" b="1" dirty="0" smtClean="0">
                <a:solidFill>
                  <a:srgbClr val="0033CC"/>
                </a:solidFill>
              </a:rPr>
              <a:t>تعويد الطالب على القيم والصفات </a:t>
            </a:r>
          </a:p>
          <a:p>
            <a:r>
              <a:rPr lang="ar-SA" sz="2800" b="1" dirty="0" err="1" smtClean="0">
                <a:solidFill>
                  <a:srgbClr val="0033CC"/>
                </a:solidFill>
              </a:rPr>
              <a:t>الإجتماعية</a:t>
            </a:r>
            <a:r>
              <a:rPr lang="ar-SA" sz="2800" b="1" dirty="0" smtClean="0">
                <a:solidFill>
                  <a:srgbClr val="0033CC"/>
                </a:solidFill>
              </a:rPr>
              <a:t> المرغوبة كالتعاون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90428" y="5283205"/>
            <a:ext cx="504978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4- </a:t>
            </a:r>
            <a:r>
              <a:rPr lang="ar-SA" sz="2800" b="1" dirty="0" smtClean="0">
                <a:solidFill>
                  <a:srgbClr val="0033CC"/>
                </a:solidFill>
              </a:rPr>
              <a:t>يتسم التعيين الجيد </a:t>
            </a:r>
            <a:r>
              <a:rPr lang="ar-SA" sz="2800" b="1" dirty="0" err="1" smtClean="0">
                <a:solidFill>
                  <a:srgbClr val="0033CC"/>
                </a:solidFill>
              </a:rPr>
              <a:t>باتاحته</a:t>
            </a:r>
            <a:r>
              <a:rPr lang="ar-SA" sz="2800" b="1" dirty="0" smtClean="0">
                <a:solidFill>
                  <a:srgbClr val="0033CC"/>
                </a:solidFill>
              </a:rPr>
              <a:t> فرص العمل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 التعاوني </a:t>
            </a:r>
            <a:r>
              <a:rPr lang="ar-SA" sz="2800" b="1" dirty="0" err="1" smtClean="0">
                <a:solidFill>
                  <a:srgbClr val="0033CC"/>
                </a:solidFill>
              </a:rPr>
              <a:t>الى</a:t>
            </a:r>
            <a:r>
              <a:rPr lang="ar-SA" sz="2800" b="1" dirty="0" smtClean="0">
                <a:solidFill>
                  <a:srgbClr val="0033CC"/>
                </a:solidFill>
              </a:rPr>
              <a:t> جانب العمل الفردي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80103" y="766445"/>
            <a:ext cx="3797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سمات طريقة التعيينات :</a:t>
            </a:r>
            <a:endParaRPr lang="ar-S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539552" y="980728"/>
            <a:ext cx="7889587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 =+ مثـــــــــــــــــــــــــــــــــــــــــــــــــــــــال +=</a:t>
            </a:r>
          </a:p>
          <a:p>
            <a:r>
              <a:rPr lang="ar-SA" sz="2000" b="1" dirty="0" smtClean="0"/>
              <a:t>طريقة التعيين:</a:t>
            </a:r>
          </a:p>
          <a:p>
            <a:r>
              <a:rPr lang="ar-SA" sz="2000" b="1" dirty="0" smtClean="0"/>
              <a:t>تقوم هذه الطريقة على استغلال نشاط الطالب في المشاركة الفعالة في درس التاريخ، وذلك بان يوجه </a:t>
            </a:r>
            <a:r>
              <a:rPr lang="ar-SA" sz="2000" b="1" dirty="0" err="1" smtClean="0"/>
              <a:t>الى</a:t>
            </a:r>
            <a:r>
              <a:rPr lang="ar-SA" sz="2000" b="1" dirty="0" smtClean="0"/>
              <a:t> أسلوب البحث والدرس، يجمع المعلومات ويرصدها من مصادرها ومراجعها المتعددة، وهذه الطريقة تطلب من الطالب القيام بالخطوات التالية:</a:t>
            </a:r>
          </a:p>
          <a:p>
            <a:pPr marL="457200" indent="-457200">
              <a:buAutoNum type="arabicPeriod"/>
            </a:pPr>
            <a:r>
              <a:rPr lang="ar-SA" sz="2000" b="1" dirty="0" smtClean="0"/>
              <a:t>يحدد المعلم معركة معينة  </a:t>
            </a:r>
            <a:r>
              <a:rPr lang="ar-SA" sz="2000" b="1" dirty="0" smtClean="0">
                <a:solidFill>
                  <a:srgbClr val="FF0000"/>
                </a:solidFill>
              </a:rPr>
              <a:t>مثــــــــــــــــــــــل</a:t>
            </a:r>
            <a:r>
              <a:rPr lang="ar-SA" sz="2000" b="1" dirty="0" smtClean="0"/>
              <a:t>/معركة القادسية </a:t>
            </a:r>
          </a:p>
          <a:p>
            <a:r>
              <a:rPr lang="ar-SA" sz="2000" b="1" dirty="0" smtClean="0"/>
              <a:t>2. ثم يطلب منهم </a:t>
            </a:r>
            <a:r>
              <a:rPr lang="ar-SA" sz="2000" b="1" dirty="0" err="1" smtClean="0"/>
              <a:t>الاجابة</a:t>
            </a:r>
            <a:r>
              <a:rPr lang="ar-SA" sz="2000" b="1" dirty="0" smtClean="0"/>
              <a:t> على النقاط الآتية.</a:t>
            </a:r>
          </a:p>
          <a:p>
            <a:r>
              <a:rPr lang="ar-SA" sz="2000" b="1" dirty="0" smtClean="0"/>
              <a:t>أ. بيان أطراف المعركة ومعرفة أسماء القادة.</a:t>
            </a:r>
          </a:p>
          <a:p>
            <a:r>
              <a:rPr lang="ar-SA" sz="2000" b="1" dirty="0" smtClean="0"/>
              <a:t>ب. بيان عدد الجيش لدى المسلمين والفرس.</a:t>
            </a:r>
          </a:p>
          <a:p>
            <a:r>
              <a:rPr lang="ar-SA" sz="2000" b="1" dirty="0" smtClean="0"/>
              <a:t>ج. تحليل نتيجة المعركة وذكر السبب.</a:t>
            </a:r>
          </a:p>
          <a:p>
            <a:r>
              <a:rPr lang="ar-SA" sz="2000" b="1" dirty="0" smtClean="0"/>
              <a:t>د. ذكر نص من القرآن الكريم يدل على ذلك  .</a:t>
            </a:r>
          </a:p>
          <a:p>
            <a:r>
              <a:rPr lang="ar-SA" sz="2000" b="1" dirty="0" smtClean="0"/>
              <a:t>هـ. يسترشد الطلبة بالمراجع والمصادر التي يحددها لهم المدرس والزمن الذي يمكن أن </a:t>
            </a:r>
          </a:p>
          <a:p>
            <a:r>
              <a:rPr lang="ar-SA" sz="2000" b="1" dirty="0" err="1" smtClean="0"/>
              <a:t>يستغرقه</a:t>
            </a:r>
            <a:r>
              <a:rPr lang="ar-SA" sz="2000" b="1" dirty="0" smtClean="0"/>
              <a:t> هذا النشاط</a:t>
            </a:r>
          </a:p>
        </p:txBody>
      </p:sp>
    </p:spTree>
  </p:cSld>
  <p:clrMapOvr>
    <a:masterClrMapping/>
  </p:clrMapOvr>
  <p:transition spd="slow">
    <p:wedg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539552" y="980728"/>
            <a:ext cx="7889587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 =+ مثـــــــــــــــــــــــــــــــــــــــــــــــــــــــال +=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طريقة التعيين: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تقوم هذه الطريقة على استغلال نشاط الطالب في المشاركة الفعالة في درس ا</a:t>
            </a:r>
            <a:r>
              <a:rPr lang="ar-EG" sz="2000" b="1" dirty="0" smtClean="0">
                <a:solidFill>
                  <a:prstClr val="black"/>
                </a:solidFill>
              </a:rPr>
              <a:t>المناخ</a:t>
            </a:r>
            <a:r>
              <a:rPr lang="ar-SA" sz="2000" b="1" dirty="0" smtClean="0">
                <a:solidFill>
                  <a:prstClr val="black"/>
                </a:solidFill>
              </a:rPr>
              <a:t>، وذلك بان يوجه الى أسلوب البحث والدرس، يجمع المعلومات ويرصدها من مصادرها ومراجعها المتعددة، وهذه الطريقة تطلب من الطالب القيام بالخطوات التالية:</a:t>
            </a:r>
          </a:p>
          <a:p>
            <a:pPr marL="457200" indent="-457200">
              <a:buFontTx/>
              <a:buAutoNum type="arabicPeriod"/>
            </a:pPr>
            <a:r>
              <a:rPr lang="ar-SA" sz="2000" b="1" dirty="0" smtClean="0">
                <a:solidFill>
                  <a:prstClr val="black"/>
                </a:solidFill>
              </a:rPr>
              <a:t>يحدد المعلم </a:t>
            </a:r>
            <a:r>
              <a:rPr lang="ar-EG" sz="2000" b="1" dirty="0" smtClean="0">
                <a:solidFill>
                  <a:prstClr val="black"/>
                </a:solidFill>
              </a:rPr>
              <a:t>الاقاليم المناخية </a:t>
            </a:r>
            <a:r>
              <a:rPr lang="ar-SA" sz="2000" b="1" dirty="0" smtClean="0">
                <a:solidFill>
                  <a:srgbClr val="FF0000"/>
                </a:solidFill>
              </a:rPr>
              <a:t>مثــــــــــــــــــــــل</a:t>
            </a:r>
            <a:r>
              <a:rPr lang="ar-SA" sz="2000" b="1" dirty="0" smtClean="0">
                <a:solidFill>
                  <a:prstClr val="black"/>
                </a:solidFill>
              </a:rPr>
              <a:t>/</a:t>
            </a:r>
            <a:r>
              <a:rPr lang="ar-EG" sz="2000" b="1" dirty="0" smtClean="0">
                <a:solidFill>
                  <a:prstClr val="black"/>
                </a:solidFill>
              </a:rPr>
              <a:t>اقليم البحر المتوسط</a:t>
            </a:r>
            <a:endParaRPr lang="ar-SA" sz="2000" b="1" dirty="0" smtClean="0">
              <a:solidFill>
                <a:prstClr val="black"/>
              </a:solidFill>
            </a:endParaRPr>
          </a:p>
          <a:p>
            <a:r>
              <a:rPr lang="ar-SA" sz="2000" b="1" dirty="0" smtClean="0">
                <a:solidFill>
                  <a:prstClr val="black"/>
                </a:solidFill>
              </a:rPr>
              <a:t>2. ثم يطلب منهم </a:t>
            </a:r>
            <a:r>
              <a:rPr lang="ar-SA" sz="2000" b="1" dirty="0" err="1" smtClean="0">
                <a:solidFill>
                  <a:prstClr val="black"/>
                </a:solidFill>
              </a:rPr>
              <a:t>الاجابة</a:t>
            </a:r>
            <a:r>
              <a:rPr lang="ar-SA" sz="2000" b="1" dirty="0" smtClean="0">
                <a:solidFill>
                  <a:prstClr val="black"/>
                </a:solidFill>
              </a:rPr>
              <a:t> على النقاط الآتية.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أ. بيان </a:t>
            </a:r>
            <a:r>
              <a:rPr lang="ar-EG" sz="2000" b="1" dirty="0" smtClean="0">
                <a:solidFill>
                  <a:prstClr val="black"/>
                </a:solidFill>
              </a:rPr>
              <a:t>السمات المناخية  لهذا الاقليم </a:t>
            </a:r>
            <a:r>
              <a:rPr lang="ar-SA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ب. </a:t>
            </a:r>
            <a:r>
              <a:rPr lang="ar-EG" sz="2000" b="1" dirty="0" smtClean="0">
                <a:solidFill>
                  <a:prstClr val="black"/>
                </a:solidFill>
              </a:rPr>
              <a:t>توزيع مكان الاقليم على خريطة العالم</a:t>
            </a:r>
            <a:r>
              <a:rPr lang="ar-SA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ج. </a:t>
            </a:r>
            <a:r>
              <a:rPr lang="ar-EG" sz="2000" b="1" dirty="0" smtClean="0">
                <a:solidFill>
                  <a:prstClr val="black"/>
                </a:solidFill>
              </a:rPr>
              <a:t>توضيح العلاقة بين خصائص الاقليم والانشطة الاقتصادية لسكانه</a:t>
            </a:r>
            <a:r>
              <a:rPr lang="ar-SA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ar-SA" sz="2000" b="1" dirty="0" smtClean="0">
                <a:solidFill>
                  <a:prstClr val="black"/>
                </a:solidFill>
              </a:rPr>
              <a:t>د. </a:t>
            </a:r>
            <a:r>
              <a:rPr lang="ar-EG" sz="2000" b="1" dirty="0" smtClean="0">
                <a:solidFill>
                  <a:prstClr val="black"/>
                </a:solidFill>
              </a:rPr>
              <a:t>بيان العلاقة بين الاقليم المناخى والنباتى</a:t>
            </a:r>
            <a:endParaRPr lang="ar-SA" sz="2000" b="1" dirty="0" smtClean="0">
              <a:solidFill>
                <a:prstClr val="black"/>
              </a:solidFill>
            </a:endParaRPr>
          </a:p>
          <a:p>
            <a:r>
              <a:rPr lang="ar-SA" sz="2000" b="1" dirty="0" smtClean="0">
                <a:solidFill>
                  <a:prstClr val="black"/>
                </a:solidFill>
              </a:rPr>
              <a:t>هـ. يسترشد الطلبة بالمراجع والمصادر التي يحددها لهم المدرس والزمن الذي يمكن أن </a:t>
            </a:r>
          </a:p>
          <a:p>
            <a:r>
              <a:rPr lang="ar-SA" sz="2000" b="1" dirty="0" err="1" smtClean="0">
                <a:solidFill>
                  <a:prstClr val="black"/>
                </a:solidFill>
              </a:rPr>
              <a:t>يستغرقه</a:t>
            </a:r>
            <a:r>
              <a:rPr lang="ar-SA" sz="2000" b="1" dirty="0" smtClean="0">
                <a:solidFill>
                  <a:prstClr val="black"/>
                </a:solidFill>
              </a:rPr>
              <a:t> هذا النشاط</a:t>
            </a:r>
          </a:p>
        </p:txBody>
      </p:sp>
    </p:spTree>
    <p:extLst>
      <p:ext uri="{BB962C8B-B14F-4D97-AF65-F5344CB8AC3E}">
        <p14:creationId xmlns:p14="http://schemas.microsoft.com/office/powerpoint/2010/main" val="1214248577"/>
      </p:ext>
    </p:extLst>
  </p:cSld>
  <p:clrMapOvr>
    <a:masterClrMapping/>
  </p:clrMapOvr>
  <p:transition spd="slow">
    <p:wedg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0014" y="1661899"/>
            <a:ext cx="497604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1-</a:t>
            </a:r>
            <a:r>
              <a:rPr lang="ar-SA" sz="2400" b="1" dirty="0" smtClean="0">
                <a:solidFill>
                  <a:srgbClr val="0033CC"/>
                </a:solidFill>
              </a:rPr>
              <a:t> تتمشى مع أهداف التربية الحديثة </a:t>
            </a:r>
            <a:r>
              <a:rPr lang="ar-SA" sz="2400" b="1" dirty="0" err="1" smtClean="0">
                <a:solidFill>
                  <a:srgbClr val="0033CC"/>
                </a:solidFill>
              </a:rPr>
              <a:t>لإنها</a:t>
            </a:r>
            <a:r>
              <a:rPr lang="ar-SA" sz="2400" b="1" dirty="0" smtClean="0">
                <a:solidFill>
                  <a:srgbClr val="0033CC"/>
                </a:solidFill>
              </a:rPr>
              <a:t> تجعل </a:t>
            </a:r>
          </a:p>
          <a:p>
            <a:r>
              <a:rPr lang="ar-SA" sz="2400" b="1" dirty="0" smtClean="0">
                <a:solidFill>
                  <a:srgbClr val="0033CC"/>
                </a:solidFill>
              </a:rPr>
              <a:t>من الطالب محور العملية التربوية التعليمية</a:t>
            </a:r>
            <a:endParaRPr lang="ar-SA" sz="2400" b="1" dirty="0">
              <a:solidFill>
                <a:srgbClr val="0033CC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4276253"/>
            <a:ext cx="50040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3-</a:t>
            </a:r>
            <a:r>
              <a:rPr lang="ar-SA" sz="2800" b="1" dirty="0" smtClean="0">
                <a:solidFill>
                  <a:srgbClr val="0033CC"/>
                </a:solidFill>
              </a:rPr>
              <a:t> يمكن تطبيقها في المناهج التقليدية وكذلك مناهج النشاط ا</a:t>
            </a:r>
            <a:r>
              <a:rPr lang="ar-EG" sz="2800" b="1" dirty="0" smtClean="0">
                <a:solidFill>
                  <a:srgbClr val="0033CC"/>
                </a:solidFill>
              </a:rPr>
              <a:t>لحديثة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42970" y="2958043"/>
            <a:ext cx="462498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2-</a:t>
            </a:r>
            <a:r>
              <a:rPr lang="ar-SA" sz="2800" b="1" dirty="0" smtClean="0">
                <a:solidFill>
                  <a:srgbClr val="0033CC"/>
                </a:solidFill>
              </a:rPr>
              <a:t> تعتمد على التعلم الفردي وم</a:t>
            </a:r>
            <a:r>
              <a:rPr lang="ar-EG" sz="2800" b="1" dirty="0" smtClean="0">
                <a:solidFill>
                  <a:srgbClr val="0033CC"/>
                </a:solidFill>
              </a:rPr>
              <a:t>و</a:t>
            </a:r>
            <a:r>
              <a:rPr lang="ar-SA" sz="2800" b="1" dirty="0" smtClean="0">
                <a:solidFill>
                  <a:srgbClr val="0033CC"/>
                </a:solidFill>
              </a:rPr>
              <a:t>اجهة 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الفروق الفردية بين المتعلمين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57848" y="620688"/>
            <a:ext cx="3642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مزايا طريقة التعيينات :</a:t>
            </a:r>
            <a:endParaRPr lang="ar-S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9054" y="1412776"/>
            <a:ext cx="480933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1ـ</a:t>
            </a:r>
            <a:r>
              <a:rPr lang="ar-SA" sz="2800" b="1" dirty="0" smtClean="0">
                <a:solidFill>
                  <a:srgbClr val="0033CC"/>
                </a:solidFill>
              </a:rPr>
              <a:t> تحتاج لمعلم كفء تم </a:t>
            </a:r>
            <a:r>
              <a:rPr lang="ar-SA" sz="2800" b="1" dirty="0" err="1" smtClean="0">
                <a:solidFill>
                  <a:srgbClr val="0033CC"/>
                </a:solidFill>
              </a:rPr>
              <a:t>اعداده</a:t>
            </a:r>
            <a:r>
              <a:rPr lang="ar-SA" sz="2800" b="1" dirty="0" smtClean="0">
                <a:solidFill>
                  <a:srgbClr val="0033CC"/>
                </a:solidFill>
              </a:rPr>
              <a:t> وتدريبه 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بصورة جيدة مهنيا </a:t>
            </a:r>
            <a:r>
              <a:rPr lang="ar-SA" sz="2800" b="1" dirty="0" err="1" smtClean="0">
                <a:solidFill>
                  <a:srgbClr val="0033CC"/>
                </a:solidFill>
              </a:rPr>
              <a:t>واكاديميا</a:t>
            </a:r>
            <a:r>
              <a:rPr lang="ar-SA" sz="2800" b="1" dirty="0" smtClean="0">
                <a:solidFill>
                  <a:srgbClr val="0033CC"/>
                </a:solidFill>
              </a:rPr>
              <a:t> وثقافيا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68355" y="2492896"/>
            <a:ext cx="3935693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2-</a:t>
            </a:r>
            <a:r>
              <a:rPr lang="ar-SA" sz="2800" b="1" dirty="0" smtClean="0">
                <a:solidFill>
                  <a:srgbClr val="0033CC"/>
                </a:solidFill>
              </a:rPr>
              <a:t> تصلح  لكثير من الدروس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 الاجتماعية ولكنها تستخدم بحذر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 في دروس الفلسفة والمنطق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32481" y="4005064"/>
            <a:ext cx="46682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3-</a:t>
            </a:r>
            <a:r>
              <a:rPr lang="ar-SA" sz="2800" b="1" dirty="0" smtClean="0">
                <a:solidFill>
                  <a:srgbClr val="0033CC"/>
                </a:solidFill>
              </a:rPr>
              <a:t> عدم تعود طلابنا على حرية الاختبار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121828" y="4708301"/>
            <a:ext cx="506420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4-</a:t>
            </a:r>
            <a:r>
              <a:rPr lang="ar-SA" sz="2800" b="1" dirty="0" smtClean="0">
                <a:solidFill>
                  <a:srgbClr val="0033CC"/>
                </a:solidFill>
              </a:rPr>
              <a:t> تحتاج إلى تجهيزات مادية في المدارس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 غير متوفرة في مدارسنا فهي تحتاج</a:t>
            </a:r>
          </a:p>
          <a:p>
            <a:r>
              <a:rPr lang="ar-SA" sz="2800" b="1" dirty="0" smtClean="0">
                <a:solidFill>
                  <a:srgbClr val="0033CC"/>
                </a:solidFill>
              </a:rPr>
              <a:t> إلى معامل أو فصول معدة بطريقة خاصة</a:t>
            </a:r>
            <a:endParaRPr lang="ar-SA" sz="2800" b="1" dirty="0">
              <a:solidFill>
                <a:srgbClr val="0033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2250" y="692696"/>
            <a:ext cx="6776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صعوبات تطبيق التعيينات في نظامنا التعليمي</a:t>
            </a:r>
            <a:endParaRPr lang="ar-S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504</Words>
  <Application>Microsoft Office PowerPoint</Application>
  <PresentationFormat>On-screen Show (4:3)</PresentationFormat>
  <Paragraphs>70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سمة Office</vt:lpstr>
      <vt:lpstr>1_سمة Office</vt:lpstr>
      <vt:lpstr>2_سمة Office</vt:lpstr>
      <vt:lpstr>طرق التدريس من منطلق تربوي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هلا يا حلوين</dc:title>
  <dc:creator>Windows User</dc:creator>
  <cp:lastModifiedBy>د فايزة</cp:lastModifiedBy>
  <cp:revision>114</cp:revision>
  <dcterms:created xsi:type="dcterms:W3CDTF">2010-10-30T03:17:24Z</dcterms:created>
  <dcterms:modified xsi:type="dcterms:W3CDTF">2016-10-27T12:05:40Z</dcterms:modified>
</cp:coreProperties>
</file>