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notesMasterIdLst>
    <p:notesMasterId r:id="rId13"/>
  </p:notesMasterIdLst>
  <p:sldIdLst>
    <p:sldId id="272" r:id="rId2"/>
    <p:sldId id="273" r:id="rId3"/>
    <p:sldId id="286" r:id="rId4"/>
    <p:sldId id="258" r:id="rId5"/>
    <p:sldId id="264" r:id="rId6"/>
    <p:sldId id="293" r:id="rId7"/>
    <p:sldId id="287" r:id="rId8"/>
    <p:sldId id="294" r:id="rId9"/>
    <p:sldId id="295" r:id="rId10"/>
    <p:sldId id="269" r:id="rId11"/>
    <p:sldId id="270" r:id="rId12"/>
  </p:sldIdLst>
  <p:sldSz cx="9144000" cy="6858000" type="screen4x3"/>
  <p:notesSz cx="6877050" cy="1000125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660B408-B3CF-4A94-85FC-2B1E0A45F4A2}" styleName="نمط داكن 2 - تمييز 1/تميي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نمط متوسط 1 - تميي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75DCB02-9BB8-47FD-8907-85C794F793BA}" styleName="نمط ذو سمات 1 - تميي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85" autoAdjust="0"/>
    <p:restoredTop sz="94660"/>
  </p:normalViewPr>
  <p:slideViewPr>
    <p:cSldViewPr>
      <p:cViewPr varScale="1">
        <p:scale>
          <a:sx n="66" d="100"/>
          <a:sy n="66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96995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1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92" y="0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1"/>
          <a:lstStyle>
            <a:lvl1pPr algn="l">
              <a:defRPr sz="1300"/>
            </a:lvl1pPr>
          </a:lstStyle>
          <a:p>
            <a:fld id="{A6D87E7F-CCCB-4392-9A9E-03E9389D854A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7705" y="4750594"/>
            <a:ext cx="5501640" cy="4500563"/>
          </a:xfrm>
          <a:prstGeom prst="rect">
            <a:avLst/>
          </a:prstGeom>
        </p:spPr>
        <p:txBody>
          <a:bodyPr vert="horz" lIns="96442" tIns="48221" rIns="96442" bIns="48221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96995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1" anchor="b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92" y="9499451"/>
            <a:ext cx="2980055" cy="500063"/>
          </a:xfrm>
          <a:prstGeom prst="rect">
            <a:avLst/>
          </a:prstGeom>
        </p:spPr>
        <p:txBody>
          <a:bodyPr vert="horz" lIns="96442" tIns="48221" rIns="96442" bIns="48221" rtlCol="1" anchor="b"/>
          <a:lstStyle>
            <a:lvl1pPr algn="l">
              <a:defRPr sz="1300"/>
            </a:lvl1pPr>
          </a:lstStyle>
          <a:p>
            <a:fld id="{9C26FFD0-E83A-4210-A273-1B3B1E6AAB78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0389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SA"/>
          </a:p>
        </p:txBody>
      </p:sp>
      <p:sp>
        <p:nvSpPr>
          <p:cNvPr id="10" name="مستطيل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مستطيل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رابط مستقيم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رابط مستقيم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مستطيل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شكل بيضاوي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شكل بيضاوي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شكل بيضاوي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SA"/>
          </a:p>
        </p:txBody>
      </p:sp>
      <p:sp>
        <p:nvSpPr>
          <p:cNvPr id="9" name="مستطيل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رابط مستقيم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رابط مستقيم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مستطيل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شكل بيضاوي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شكل بيضاوي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شكل بيضاوي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رابط مستقيم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نص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مستطيل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عنصر نائب للمحتوى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3" name="عنصر نائب للتذييل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رابط مستقيم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عنصر نائب للتاريخ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E6EF298-B4BA-4457-8898-A244F963881C}" type="datetimeFigureOut">
              <a:rPr lang="ar-SA" smtClean="0"/>
              <a:pPr/>
              <a:t>19/06/1437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ستطيل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80C76DB-790F-412B-99D0-77AB029AF697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334000" y="316468"/>
            <a:ext cx="2895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EG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glow rad="101600">
                    <a:srgbClr val="00B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تنظيمات المناهج </a:t>
            </a:r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glow rad="101600">
                  <a:srgbClr val="00B050">
                    <a:alpha val="60000"/>
                  </a:srgb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3886200" y="2362200"/>
            <a:ext cx="3276600" cy="13335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 rtl="1"/>
            <a:r>
              <a:rPr lang="ar-EG" sz="3600" b="1" kern="1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101600">
                    <a:srgbClr val="00B0F0">
                      <a:alpha val="60000"/>
                    </a:srgbClr>
                  </a:glow>
                  <a:reflection blurRad="12700" stA="28000" endPos="45000" dist="1000" dir="5400000" sy="-100000" algn="bl" rotWithShape="0"/>
                </a:effectLst>
                <a:latin typeface="Arial Black"/>
              </a:rPr>
              <a:t>منهج </a:t>
            </a:r>
            <a:r>
              <a:rPr lang="ar-SA" sz="3600" b="1" kern="1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101600">
                    <a:srgbClr val="00B0F0">
                      <a:alpha val="60000"/>
                    </a:srgbClr>
                  </a:glow>
                  <a:reflection blurRad="12700" stA="28000" endPos="45000" dist="1000" dir="5400000" sy="-100000" algn="bl" rotWithShape="0"/>
                </a:effectLst>
                <a:latin typeface="Arial Black"/>
              </a:rPr>
              <a:t>الوحد</a:t>
            </a:r>
            <a:r>
              <a:rPr lang="ar-EG" sz="3600" b="1" kern="1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glow rad="101600">
                    <a:srgbClr val="00B0F0">
                      <a:alpha val="60000"/>
                    </a:srgbClr>
                  </a:glow>
                  <a:reflection blurRad="12700" stA="28000" endPos="45000" dist="1000" dir="5400000" sy="-100000" algn="bl" rotWithShape="0"/>
                </a:effectLst>
                <a:latin typeface="Arial Black"/>
              </a:rPr>
              <a:t>ات </a:t>
            </a:r>
            <a:endParaRPr lang="ar-SA" sz="3600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glow rad="101600">
                  <a:srgbClr val="00B0F0">
                    <a:alpha val="60000"/>
                  </a:srgbClr>
                </a:glow>
                <a:reflection blurRad="12700" stA="28000" endPos="45000" dist="1000" dir="5400000" sy="-100000" algn="bl" rotWithShape="0"/>
              </a:effectLst>
              <a:latin typeface="Arial Black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743200" y="4267199"/>
            <a:ext cx="5943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normalizeH="0" baseline="0" dirty="0" smtClean="0">
                <a:ln/>
                <a:solidFill>
                  <a:schemeClr val="accent3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إعداد</a:t>
            </a:r>
            <a:endParaRPr kumimoji="0" lang="ar-EG" sz="3200" b="1" i="0" u="none" strike="noStrike" normalizeH="0" baseline="0" dirty="0" smtClean="0">
              <a:ln/>
              <a:solidFill>
                <a:schemeClr val="accent3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EG" sz="3200" b="1" dirty="0" smtClean="0">
                <a:ln/>
                <a:solidFill>
                  <a:schemeClr val="accent3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Calibri" pitchFamily="34" charset="0"/>
                <a:cs typeface="Arial" pitchFamily="34" charset="0"/>
              </a:rPr>
              <a:t>د/ فايزة فاروق</a:t>
            </a:r>
            <a:endParaRPr kumimoji="0" lang="ar-SA" sz="3600" b="1" i="0" u="none" strike="noStrike" normalizeH="0" baseline="0" dirty="0" smtClean="0">
              <a:ln/>
              <a:solidFill>
                <a:schemeClr val="accent3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304800" y="381000"/>
            <a:ext cx="8305800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المميزات:</a:t>
            </a:r>
            <a:endParaRPr lang="en-US" sz="4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glow rad="101600">
                  <a:srgbClr val="92D050">
                    <a:alpha val="60000"/>
                  </a:srgb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1-</a:t>
            </a:r>
            <a:r>
              <a:rPr lang="ar-SA" sz="3600" b="1" dirty="0" smtClean="0"/>
              <a:t> أنها </a:t>
            </a:r>
            <a:r>
              <a:rPr lang="ar-SA" sz="3600" b="1" dirty="0" smtClean="0"/>
              <a:t>تعت</a:t>
            </a:r>
            <a:r>
              <a:rPr lang="ar-EG" sz="3600" b="1" dirty="0" smtClean="0"/>
              <a:t>م</a:t>
            </a:r>
            <a:r>
              <a:rPr lang="ar-SA" sz="3600" b="1" dirty="0" smtClean="0"/>
              <a:t>د اعت</a:t>
            </a:r>
            <a:r>
              <a:rPr lang="ar-EG" sz="3600" b="1" dirty="0" smtClean="0"/>
              <a:t>م</a:t>
            </a:r>
            <a:r>
              <a:rPr lang="ar-SA" sz="3600" b="1" dirty="0" smtClean="0"/>
              <a:t>ادا </a:t>
            </a:r>
            <a:r>
              <a:rPr lang="ar-SA" sz="3600" b="1" dirty="0" smtClean="0"/>
              <a:t>أساسيا على نشاط التلاميذ .  </a:t>
            </a:r>
            <a:endParaRPr lang="en-US" sz="3600" b="1" dirty="0" smtClean="0"/>
          </a:p>
          <a:p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2-</a:t>
            </a:r>
            <a:r>
              <a:rPr lang="ar-SA" sz="3600" b="1" dirty="0" smtClean="0"/>
              <a:t> أنها تراعي مبدأ الفروق الفردية .  </a:t>
            </a:r>
            <a:endParaRPr lang="en-US" sz="3600" b="1" dirty="0" smtClean="0"/>
          </a:p>
          <a:p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3-</a:t>
            </a:r>
            <a:r>
              <a:rPr lang="ar-SA" sz="3600" b="1" dirty="0" smtClean="0"/>
              <a:t> تعمل بطريقه </a:t>
            </a:r>
            <a:r>
              <a:rPr lang="ar-SA" sz="3600" b="1" dirty="0" smtClean="0"/>
              <a:t>فعال</a:t>
            </a:r>
            <a:r>
              <a:rPr lang="ar-EG" sz="3600" b="1" dirty="0" smtClean="0"/>
              <a:t>ة</a:t>
            </a:r>
            <a:r>
              <a:rPr lang="ar-SA" sz="3600" b="1" dirty="0" smtClean="0"/>
              <a:t> </a:t>
            </a:r>
            <a:r>
              <a:rPr lang="ar-SA" sz="3600" b="1" dirty="0" smtClean="0"/>
              <a:t>على ترابط أجزاء المعرفة وإزالة الحواجز بين المواد المختلفة . </a:t>
            </a:r>
            <a:endParaRPr lang="en-US" sz="3600" b="1" dirty="0" smtClean="0"/>
          </a:p>
          <a:p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4-</a:t>
            </a:r>
            <a:r>
              <a:rPr lang="ar-SA" sz="3600" b="1" dirty="0" smtClean="0"/>
              <a:t> تعمل على تزويد التلاميذ بالمعلومات والحقائق والمفاهيم للتنظيم السيكولوجي . </a:t>
            </a:r>
            <a:endParaRPr lang="en-US" sz="3600" b="1" dirty="0" smtClean="0"/>
          </a:p>
          <a:p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5-</a:t>
            </a:r>
            <a:r>
              <a:rPr lang="ar-SA" sz="3600" b="1" dirty="0" smtClean="0"/>
              <a:t> تعمل على ربط المدرسة بالبيئة . </a:t>
            </a:r>
            <a:endParaRPr lang="en-US" sz="3600" b="1" dirty="0" smtClean="0"/>
          </a:p>
          <a:p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6-</a:t>
            </a:r>
            <a:r>
              <a:rPr lang="ar-SA" sz="3600" b="1" dirty="0" smtClean="0"/>
              <a:t> تعمل على تحقيق أهداف </a:t>
            </a:r>
            <a:r>
              <a:rPr lang="ar-SA" sz="3600" b="1" dirty="0" smtClean="0"/>
              <a:t>تربوي</a:t>
            </a:r>
            <a:r>
              <a:rPr lang="ar-EG" sz="3600" b="1" dirty="0" smtClean="0"/>
              <a:t>ة</a:t>
            </a:r>
            <a:r>
              <a:rPr lang="ar-SA" sz="3600" b="1" dirty="0" smtClean="0"/>
              <a:t> </a:t>
            </a:r>
            <a:r>
              <a:rPr lang="ar-EG" sz="3600" b="1" dirty="0" smtClean="0"/>
              <a:t>هامة</a:t>
            </a:r>
            <a:r>
              <a:rPr lang="ar-SA" sz="3600" b="1" dirty="0" smtClean="0"/>
              <a:t>. </a:t>
            </a:r>
            <a:endParaRPr lang="en-US" sz="3600" b="1" dirty="0" smtClean="0"/>
          </a:p>
          <a:p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7-</a:t>
            </a:r>
            <a:r>
              <a:rPr lang="ar-SA" sz="3600" b="1" dirty="0" smtClean="0"/>
              <a:t> تساعد على تحقيق مفهوم ( التعلم الذاتي ) . </a:t>
            </a:r>
            <a:endParaRPr lang="en-US" sz="36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0" y="858701"/>
            <a:ext cx="8610600" cy="48628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عيوب الوحدات الدراسية :</a:t>
            </a:r>
            <a:endParaRPr lang="en-US" sz="40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glow rad="101600">
                  <a:srgbClr val="92D050">
                    <a:alpha val="60000"/>
                  </a:srgb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1- </a:t>
            </a:r>
            <a:r>
              <a:rPr lang="ar-SA" sz="4000" b="1" dirty="0" smtClean="0"/>
              <a:t>أنها </a:t>
            </a:r>
            <a:r>
              <a:rPr lang="ar-SA" sz="4000" b="1" dirty="0" smtClean="0"/>
              <a:t>لاتصلح</a:t>
            </a:r>
            <a:r>
              <a:rPr lang="ar-EG" sz="4000" b="1" dirty="0" smtClean="0"/>
              <a:t> </a:t>
            </a:r>
            <a:r>
              <a:rPr lang="ar-SA" sz="4000" b="1" dirty="0" smtClean="0"/>
              <a:t>الا </a:t>
            </a:r>
            <a:r>
              <a:rPr lang="ar-SA" sz="4000" b="1" dirty="0" smtClean="0"/>
              <a:t>لبعض المراحل التعليمية كالمرحلة الأولى .  </a:t>
            </a:r>
            <a:endParaRPr lang="en-US" sz="4000" b="1" dirty="0" smtClean="0"/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2-</a:t>
            </a:r>
            <a:r>
              <a:rPr lang="ar-SA" sz="4000" b="1" dirty="0" smtClean="0"/>
              <a:t> لا تتيح الفرصة لتزويد التلاميذ بالقدر الكافي من المعلومات . </a:t>
            </a:r>
            <a:endParaRPr lang="en-US" sz="4000" b="1" dirty="0" smtClean="0"/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3-</a:t>
            </a:r>
            <a:r>
              <a:rPr lang="ar-SA" sz="4000" b="1" dirty="0" smtClean="0"/>
              <a:t> أنها لا تسمح </a:t>
            </a:r>
            <a:r>
              <a:rPr lang="ar-SA" sz="4000" b="1" dirty="0" smtClean="0"/>
              <a:t>باعدادا</a:t>
            </a:r>
            <a:r>
              <a:rPr lang="ar-EG" sz="4000" b="1" dirty="0" smtClean="0"/>
              <a:t> </a:t>
            </a:r>
            <a:r>
              <a:rPr lang="ar-SA" sz="4000" b="1" dirty="0" smtClean="0"/>
              <a:t>و </a:t>
            </a:r>
            <a:r>
              <a:rPr lang="ar-SA" sz="4000" b="1" dirty="0" smtClean="0"/>
              <a:t>طبع كتب دراسية </a:t>
            </a:r>
            <a:r>
              <a:rPr lang="ar-SA" sz="4000" b="1" dirty="0" smtClean="0"/>
              <a:t>بطريق</a:t>
            </a:r>
            <a:r>
              <a:rPr lang="ar-EG" sz="4000" b="1" dirty="0" smtClean="0"/>
              <a:t>ة</a:t>
            </a:r>
            <a:r>
              <a:rPr lang="ar-SA" sz="4000" b="1" dirty="0" smtClean="0"/>
              <a:t> </a:t>
            </a:r>
            <a:r>
              <a:rPr lang="ar-SA" sz="4000" b="1" dirty="0" smtClean="0"/>
              <a:t>منظمه ومستمرة . </a:t>
            </a:r>
            <a:endParaRPr lang="en-US" sz="4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228600" y="457200"/>
            <a:ext cx="7924800" cy="60016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EG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تعرف </a:t>
            </a:r>
            <a:r>
              <a:rPr lang="ar-SA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الوحدة</a:t>
            </a:r>
            <a:r>
              <a:rPr lang="ar-EG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بانها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SA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ar-SA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بنية تنظيمية تُنظَّم فيها المادة التعليمية حول أحد الموضوعات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الدر</a:t>
            </a:r>
            <a:r>
              <a:rPr lang="ar-EG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سية </a:t>
            </a:r>
            <a:r>
              <a:rPr lang="ar-SA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المستقاة من أحد التخصصات، أو حول إحدى المشكلات المنتقاة 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من</a:t>
            </a:r>
            <a:r>
              <a:rPr lang="ar-EG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واقع </a:t>
            </a:r>
            <a:r>
              <a:rPr lang="ar-SA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المتعلمين، وحياتهم الاجتماعية، بحيث تختفي الفواصل بين 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مجالات</a:t>
            </a:r>
            <a:r>
              <a:rPr lang="ar-EG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المعرفة </a:t>
            </a:r>
            <a:r>
              <a:rPr lang="ar-SA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المختلفة التي تخدم موضوع الوحدة، ويكون التركيز في 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–تعليمها</a:t>
            </a:r>
            <a:r>
              <a:rPr lang="ar-EG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،</a:t>
            </a:r>
            <a:r>
              <a:rPr lang="ar-EG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وتعلمها </a:t>
            </a:r>
            <a:r>
              <a:rPr lang="ar-SA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على الأنشطة التعليمية التي يمارسها المتعلمون تحت 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إشر</a:t>
            </a:r>
            <a:r>
              <a:rPr lang="ar-EG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</a:t>
            </a:r>
            <a:r>
              <a:rPr lang="ar-SA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ف -المعلم</a:t>
            </a:r>
            <a:r>
              <a:rPr lang="ar-SA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؛ وذلك بهدف تحقيق أهداف تربوية معينة</a:t>
            </a:r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304800" y="-52328"/>
            <a:ext cx="8153400" cy="69865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الأسس التي تقوم عليها الوحدة الدراسية : </a:t>
            </a:r>
            <a:endParaRPr lang="en-US" sz="4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glow rad="101600">
                  <a:srgbClr val="92D050">
                    <a:alpha val="60000"/>
                  </a:srgb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marL="465138" indent="-465138">
              <a:spcBef>
                <a:spcPts val="600"/>
              </a:spcBef>
              <a:spcAft>
                <a:spcPts val="600"/>
              </a:spcAft>
            </a:pPr>
            <a:r>
              <a:rPr lang="ar-SA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1-</a:t>
            </a:r>
            <a:r>
              <a:rPr lang="ar-SA" sz="3200" b="1" dirty="0" smtClean="0"/>
              <a:t> إزالة الحواجز بين المواد الدراسية حتى يتحقق مبدأ </a:t>
            </a:r>
            <a:r>
              <a:rPr lang="ar-SA" sz="3200" b="1" dirty="0" smtClean="0"/>
              <a:t>وحد</a:t>
            </a:r>
            <a:r>
              <a:rPr lang="ar-EG" sz="3200" b="1" dirty="0" smtClean="0"/>
              <a:t>ة</a:t>
            </a:r>
            <a:r>
              <a:rPr lang="ar-SA" sz="3200" b="1" dirty="0" smtClean="0"/>
              <a:t> </a:t>
            </a:r>
            <a:r>
              <a:rPr lang="ar-SA" sz="3200" b="1" dirty="0" smtClean="0"/>
              <a:t>المعرفة .  </a:t>
            </a:r>
            <a:endParaRPr lang="en-US" sz="3200" b="1" dirty="0" smtClean="0"/>
          </a:p>
          <a:p>
            <a:pPr marL="465138" indent="-465138">
              <a:spcBef>
                <a:spcPts val="600"/>
              </a:spcBef>
              <a:spcAft>
                <a:spcPts val="600"/>
              </a:spcAft>
            </a:pPr>
            <a:r>
              <a:rPr lang="ar-SA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2- </a:t>
            </a:r>
            <a:r>
              <a:rPr lang="ar-SA" sz="3200" b="1" dirty="0" smtClean="0"/>
              <a:t>بناء الوحدة على أساس نشاط التلاميذ وايجابياتهم .  </a:t>
            </a:r>
            <a:endParaRPr lang="en-US" sz="3200" b="1" dirty="0" smtClean="0"/>
          </a:p>
          <a:p>
            <a:pPr marL="465138" indent="-465138">
              <a:spcBef>
                <a:spcPts val="600"/>
              </a:spcBef>
              <a:spcAft>
                <a:spcPts val="600"/>
              </a:spcAft>
            </a:pPr>
            <a:r>
              <a:rPr lang="ar-SA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3- </a:t>
            </a:r>
            <a:r>
              <a:rPr lang="ar-SA" sz="3200" b="1" dirty="0" smtClean="0"/>
              <a:t>ينحصر الدور الرئيسي للمعلم في إرشاد التلاميذ وتوجيههم .  </a:t>
            </a:r>
            <a:endParaRPr lang="en-US" sz="3200" b="1" dirty="0" smtClean="0"/>
          </a:p>
          <a:p>
            <a:pPr marL="465138" indent="-465138">
              <a:spcBef>
                <a:spcPts val="600"/>
              </a:spcBef>
              <a:spcAft>
                <a:spcPts val="600"/>
              </a:spcAft>
            </a:pPr>
            <a:r>
              <a:rPr lang="ar-SA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4-</a:t>
            </a:r>
            <a:r>
              <a:rPr lang="ar-SA" sz="3200" b="1" dirty="0" smtClean="0"/>
              <a:t> تعمل الوحدة على ربط الدراسة بحياة التلاميذ تعمل الوحدة على تحقيق أهداف تربويه بالغه الأهمية . </a:t>
            </a:r>
            <a:endParaRPr lang="en-US" sz="3200" b="1" dirty="0" smtClean="0"/>
          </a:p>
          <a:p>
            <a:pPr marL="465138" indent="-465138">
              <a:spcBef>
                <a:spcPts val="600"/>
              </a:spcBef>
              <a:spcAft>
                <a:spcPts val="600"/>
              </a:spcAft>
            </a:pPr>
            <a:r>
              <a:rPr lang="ar-SA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5-</a:t>
            </a:r>
            <a:r>
              <a:rPr lang="ar-SA" sz="3200" b="1" dirty="0" smtClean="0"/>
              <a:t> تعمل الوحدة على ربط الدراسة بحياة التلاميذ . </a:t>
            </a:r>
            <a:endParaRPr lang="en-US" sz="3200" b="1" dirty="0" smtClean="0"/>
          </a:p>
          <a:p>
            <a:pPr marL="465138" indent="-465138">
              <a:spcBef>
                <a:spcPts val="600"/>
              </a:spcBef>
              <a:spcAft>
                <a:spcPts val="600"/>
              </a:spcAft>
            </a:pPr>
            <a:r>
              <a:rPr lang="ar-SA" sz="36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6-</a:t>
            </a:r>
            <a:r>
              <a:rPr lang="ar-SA" sz="3200" b="1" dirty="0" smtClean="0"/>
              <a:t> توضع الوحدة في </a:t>
            </a:r>
            <a:r>
              <a:rPr lang="ar-SA" sz="3200" b="1" dirty="0" smtClean="0"/>
              <a:t>صور</a:t>
            </a:r>
            <a:r>
              <a:rPr lang="ar-EG" sz="3200" b="1" dirty="0" smtClean="0"/>
              <a:t>ة</a:t>
            </a:r>
            <a:r>
              <a:rPr lang="ar-SA" sz="3200" b="1" dirty="0" smtClean="0"/>
              <a:t> </a:t>
            </a:r>
            <a:r>
              <a:rPr lang="ar-SA" sz="3200" b="1" dirty="0" smtClean="0"/>
              <a:t>هيكل عام ثم يترك للمعلم والتلاميذ وضع الصورة النهائية . </a:t>
            </a:r>
            <a:endParaRPr lang="en-US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304800" y="2504182"/>
            <a:ext cx="82296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الفرق بين الوحدة القائمة على المادة والوحدة القائمة على الخبرة :  </a:t>
            </a:r>
            <a:endParaRPr lang="en-US" sz="4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76200" y="434400"/>
            <a:ext cx="8610600" cy="627864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الوحدة القائمة على المادة :  </a:t>
            </a:r>
            <a:endParaRPr lang="en-US" sz="4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glow rad="101600">
                  <a:srgbClr val="92D050">
                    <a:alpha val="60000"/>
                  </a:srgb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marL="749300" indent="-749300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1-</a:t>
            </a:r>
            <a:r>
              <a:rPr lang="ar-SA" sz="3600" b="1" dirty="0" smtClean="0"/>
              <a:t>  محور الارتكاز هو موضوع من موضوعات المادة . </a:t>
            </a:r>
            <a:endParaRPr lang="en-US" sz="3600" b="1" dirty="0" smtClean="0"/>
          </a:p>
          <a:p>
            <a:pPr marL="749300" indent="-749300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2- </a:t>
            </a:r>
            <a:r>
              <a:rPr lang="ar-SA" sz="3600" b="1" dirty="0" smtClean="0"/>
              <a:t> مصدر اشتقاق الوحدة هو موضوع من الموضوعات الدراسية </a:t>
            </a:r>
            <a:r>
              <a:rPr lang="ar-SA" sz="3600" b="1" dirty="0" smtClean="0"/>
              <a:t>بأي</a:t>
            </a:r>
            <a:r>
              <a:rPr lang="ar-EG" sz="3600" b="1" dirty="0" smtClean="0"/>
              <a:t>ة</a:t>
            </a:r>
            <a:r>
              <a:rPr lang="ar-SA" sz="3600" b="1" dirty="0" smtClean="0"/>
              <a:t> صور</a:t>
            </a:r>
            <a:r>
              <a:rPr lang="ar-EG" sz="3600" b="1" dirty="0" smtClean="0"/>
              <a:t>ة</a:t>
            </a:r>
            <a:r>
              <a:rPr lang="ar-SA" sz="3600" b="1" dirty="0" smtClean="0"/>
              <a:t> </a:t>
            </a:r>
            <a:r>
              <a:rPr lang="ar-SA" sz="3600" b="1" dirty="0" smtClean="0"/>
              <a:t>. </a:t>
            </a:r>
            <a:endParaRPr lang="en-US" sz="3600" b="1" dirty="0" smtClean="0"/>
          </a:p>
          <a:p>
            <a:pPr marL="749300" indent="-749300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3-</a:t>
            </a:r>
            <a:r>
              <a:rPr lang="ar-SA" sz="3600" b="1" dirty="0" smtClean="0"/>
              <a:t>  يقوم بإعدادها الخبراء المختصون بالاشتراك مع بعض المعلمين من ذوي الخبرة . </a:t>
            </a:r>
            <a:endParaRPr lang="en-US" sz="3600" b="1" dirty="0" smtClean="0"/>
          </a:p>
          <a:p>
            <a:pPr marL="749300" indent="-749300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4-</a:t>
            </a:r>
            <a:r>
              <a:rPr lang="ar-SA" sz="3600" b="1" dirty="0" smtClean="0"/>
              <a:t>  لا يشترك التلاميذ في التخطيط لهيكل الوحدة ويكون اشتراكهم </a:t>
            </a:r>
            <a:r>
              <a:rPr lang="ar-SA" sz="3600" b="1" dirty="0" smtClean="0"/>
              <a:t>فقط</a:t>
            </a:r>
            <a:r>
              <a:rPr lang="ar-EG" sz="3600" b="1" dirty="0" smtClean="0"/>
              <a:t> </a:t>
            </a:r>
            <a:r>
              <a:rPr lang="ar-SA" sz="3600" b="1" dirty="0" smtClean="0"/>
              <a:t>في </a:t>
            </a:r>
            <a:r>
              <a:rPr lang="ar-SA" sz="3600" b="1" dirty="0" smtClean="0"/>
              <a:t>التخطيط لتنفيذ الوحدة . </a:t>
            </a:r>
          </a:p>
          <a:p>
            <a:pPr marL="749300" indent="-749300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5-</a:t>
            </a:r>
            <a:r>
              <a:rPr lang="ar-SA" sz="3600" b="1" dirty="0" smtClean="0"/>
              <a:t>  يتم تخطيطها مسبقا بصوره كاملة . </a:t>
            </a:r>
            <a:endParaRPr lang="en-US" sz="36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52400" y="660261"/>
            <a:ext cx="8458200" cy="46782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688975" indent="-688975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6-</a:t>
            </a:r>
            <a:r>
              <a:rPr lang="ar-SA" sz="3600" b="1" dirty="0" smtClean="0"/>
              <a:t>  يتم اختيار هذه الوحدات من جانب واضعي المنهج وبعض المعلمين . </a:t>
            </a:r>
            <a:endParaRPr lang="en-US" sz="3600" b="1" dirty="0" smtClean="0"/>
          </a:p>
          <a:p>
            <a:pPr marL="688975" indent="-688975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7-</a:t>
            </a:r>
            <a:r>
              <a:rPr lang="ar-SA" sz="3600" b="1" dirty="0" smtClean="0"/>
              <a:t>  يقوم فيها التلاميذ بقدر محدود من النشاط .  </a:t>
            </a:r>
            <a:endParaRPr lang="en-US" sz="3600" b="1" dirty="0" smtClean="0"/>
          </a:p>
          <a:p>
            <a:pPr marL="688975" indent="-688975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8- </a:t>
            </a:r>
            <a:r>
              <a:rPr lang="ar-SA" sz="3600" b="1" dirty="0" smtClean="0"/>
              <a:t> تتيح الفرصة لمراعاة الفروق الفردية على نطاق ضيق .</a:t>
            </a:r>
            <a:endParaRPr lang="en-US" sz="3600" b="1" dirty="0" smtClean="0"/>
          </a:p>
          <a:p>
            <a:pPr marL="688975" indent="-688975">
              <a:spcBef>
                <a:spcPts val="600"/>
              </a:spcBef>
              <a:spcAft>
                <a:spcPts val="600"/>
              </a:spcAft>
            </a:pPr>
            <a:r>
              <a:rPr lang="ar-SA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9-</a:t>
            </a:r>
            <a:r>
              <a:rPr lang="ar-SA" sz="3600" b="1" dirty="0" smtClean="0"/>
              <a:t>  تتيح الفرصة للمعلم للقيام بدوره التربوي على نطاق محدود .</a:t>
            </a:r>
            <a:endParaRPr lang="en-US" sz="36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304800" y="431423"/>
            <a:ext cx="8305800" cy="60324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effectLst>
                  <a:glow rad="101600">
                    <a:srgbClr val="92D050">
                      <a:alpha val="60000"/>
                    </a:srgb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 الوحدة القائمة على الخبرة :</a:t>
            </a:r>
            <a:endParaRPr lang="en-US" sz="44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effectLst>
                <a:glow rad="101600">
                  <a:srgbClr val="92D050">
                    <a:alpha val="60000"/>
                  </a:srgb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1-</a:t>
            </a:r>
            <a:r>
              <a:rPr lang="ar-SA" sz="3600" b="1" dirty="0" smtClean="0"/>
              <a:t> محور الارتكاز هو الخبرات .  </a:t>
            </a:r>
            <a:endParaRPr lang="en-US" sz="3600" b="1" dirty="0" smtClean="0"/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2-</a:t>
            </a:r>
            <a:r>
              <a:rPr lang="ar-SA" sz="3600" b="1" dirty="0" smtClean="0"/>
              <a:t> مصدر اشتقاق الوحدة هو حاجات التلاميذ أو مشكلاتهم .  </a:t>
            </a:r>
            <a:endParaRPr lang="en-US" sz="3600" b="1" dirty="0" smtClean="0"/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3- </a:t>
            </a:r>
            <a:r>
              <a:rPr lang="ar-SA" sz="3600" b="1" dirty="0" smtClean="0"/>
              <a:t>يقوم بإعدادها الخبراء والمعلمون والتلاميذ . </a:t>
            </a:r>
            <a:endParaRPr lang="en-US" sz="3600" b="1" dirty="0" smtClean="0"/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4- </a:t>
            </a:r>
            <a:r>
              <a:rPr lang="ar-SA" sz="3600" b="1" dirty="0" smtClean="0"/>
              <a:t>يشترك التلاميذ في التخطيط لهيكل الوحدة وكذلك في التخطيط لتنفيذها . </a:t>
            </a:r>
            <a:endParaRPr lang="en-US" sz="3600" b="1" dirty="0" smtClean="0"/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5-</a:t>
            </a:r>
            <a:r>
              <a:rPr lang="ar-SA" sz="3600" b="1" dirty="0" smtClean="0"/>
              <a:t> يتم اختيار هذه الوحدات من جانب التلاميذ . </a:t>
            </a:r>
            <a:endParaRPr lang="en-US" sz="36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304800" y="431423"/>
            <a:ext cx="8305800" cy="49244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6-</a:t>
            </a:r>
            <a:r>
              <a:rPr lang="ar-SA" sz="3600" b="1" dirty="0" smtClean="0"/>
              <a:t> يقوم فيها التلاميذ بقسط وافر من النشاط . </a:t>
            </a:r>
            <a:endParaRPr lang="en-US" sz="3600" b="1" dirty="0" smtClean="0"/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7-</a:t>
            </a:r>
            <a:r>
              <a:rPr lang="ar-SA" sz="3600" b="1" dirty="0" smtClean="0"/>
              <a:t> تتيح الفرصة لمراعاة الفروق الفردية على نطاق واسع . </a:t>
            </a:r>
            <a:endParaRPr lang="en-US" sz="3600" b="1" dirty="0" smtClean="0"/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8-</a:t>
            </a:r>
            <a:r>
              <a:rPr lang="ar-SA" sz="3600" b="1" dirty="0" smtClean="0"/>
              <a:t> تتيح الفرصة للمعلم بالقيام بدوره التربوي على نطاق واسع . </a:t>
            </a:r>
            <a:endParaRPr lang="en-US" sz="3600" b="1" dirty="0" smtClean="0"/>
          </a:p>
          <a:p>
            <a:pPr marL="630238" indent="-630238">
              <a:spcBef>
                <a:spcPts val="600"/>
              </a:spcBef>
              <a:spcAft>
                <a:spcPts val="600"/>
              </a:spcAft>
            </a:pPr>
            <a:r>
              <a:rPr lang="ar-SA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glow rad="139700">
                    <a:srgbClr val="92D050">
                      <a:alpha val="40000"/>
                    </a:srgbClr>
                  </a:glow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9-</a:t>
            </a:r>
            <a:r>
              <a:rPr lang="ar-SA" sz="3600" b="1" dirty="0" smtClean="0"/>
              <a:t> يتم تخطيط الهيكل مسبقا ثم يشترك التلاميذ في تخطيط بعض جوانبها وفي تعديل </a:t>
            </a:r>
            <a:r>
              <a:rPr lang="ar-SA" sz="3600" b="1" dirty="0" smtClean="0"/>
              <a:t>خط</a:t>
            </a:r>
            <a:r>
              <a:rPr lang="ar-EG" sz="3600" b="1" dirty="0" smtClean="0"/>
              <a:t>ة</a:t>
            </a:r>
            <a:r>
              <a:rPr lang="ar-SA" sz="3600" b="1" dirty="0" smtClean="0"/>
              <a:t> </a:t>
            </a:r>
            <a:r>
              <a:rPr lang="ar-SA" sz="3600" b="1" dirty="0" smtClean="0"/>
              <a:t>أي جانب . </a:t>
            </a:r>
            <a:endParaRPr lang="en-US" sz="3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304800" y="2521803"/>
            <a:ext cx="82296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مميزات وعيوب الوحدات الدراسية : </a:t>
            </a:r>
            <a:endParaRPr lang="en-US" sz="4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شربية">
  <a:themeElements>
    <a:clrScheme name="مشربية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مشربية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شربي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1231</TotalTime>
  <Words>194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مشربية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ScOrPiOnE</dc:creator>
  <cp:lastModifiedBy>Anter</cp:lastModifiedBy>
  <cp:revision>163</cp:revision>
  <dcterms:created xsi:type="dcterms:W3CDTF">2011-11-17T17:56:57Z</dcterms:created>
  <dcterms:modified xsi:type="dcterms:W3CDTF">2016-03-28T15:34:41Z</dcterms:modified>
</cp:coreProperties>
</file>