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0" r:id="rId3"/>
    <p:sldId id="257" r:id="rId4"/>
    <p:sldId id="259" r:id="rId5"/>
    <p:sldId id="258" r:id="rId6"/>
    <p:sldId id="260" r:id="rId7"/>
    <p:sldId id="261" r:id="rId8"/>
    <p:sldId id="262" r:id="rId9"/>
    <p:sldId id="263" r:id="rId10"/>
    <p:sldId id="264" r:id="rId11"/>
    <p:sldId id="265" r:id="rId12"/>
    <p:sldId id="266" r:id="rId13"/>
    <p:sldId id="267" r:id="rId14"/>
    <p:sldId id="268" r:id="rId15"/>
    <p:sldId id="269" r:id="rId16"/>
    <p:sldId id="271" r:id="rId17"/>
    <p:sldId id="272" r:id="rId18"/>
    <p:sldId id="270" r:id="rId19"/>
    <p:sldId id="273" r:id="rId20"/>
    <p:sldId id="274" r:id="rId21"/>
    <p:sldId id="275" r:id="rId22"/>
    <p:sldId id="276" r:id="rId23"/>
    <p:sldId id="277" r:id="rId24"/>
    <p:sldId id="278" r:id="rId25"/>
    <p:sldId id="279" r:id="rId2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882" autoAdjust="0"/>
    <p:restoredTop sz="94660"/>
  </p:normalViewPr>
  <p:slideViewPr>
    <p:cSldViewPr snapToGrid="0">
      <p:cViewPr varScale="1">
        <p:scale>
          <a:sx n="74" d="100"/>
          <a:sy n="74" d="100"/>
        </p:scale>
        <p:origin x="-58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2EFA1C-DC50-4603-B523-1E46D266DDE9}" type="doc">
      <dgm:prSet loTypeId="urn:microsoft.com/office/officeart/2005/8/layout/vList2" loCatId="list" qsTypeId="urn:microsoft.com/office/officeart/2005/8/quickstyle/simple1" qsCatId="simple" csTypeId="urn:microsoft.com/office/officeart/2005/8/colors/accent1_2" csCatId="accent1" phldr="1"/>
      <dgm:spPr/>
      <dgm:t>
        <a:bodyPr/>
        <a:lstStyle/>
        <a:p>
          <a:pPr rtl="1"/>
          <a:endParaRPr lang="ar-SA"/>
        </a:p>
      </dgm:t>
    </dgm:pt>
    <dgm:pt modelId="{C769E186-8C77-43B3-8C78-906FD2FE9713}">
      <dgm:prSet>
        <dgm:style>
          <a:lnRef idx="1">
            <a:schemeClr val="accent5"/>
          </a:lnRef>
          <a:fillRef idx="2">
            <a:schemeClr val="accent5"/>
          </a:fillRef>
          <a:effectRef idx="1">
            <a:schemeClr val="accent5"/>
          </a:effectRef>
          <a:fontRef idx="minor">
            <a:schemeClr val="dk1"/>
          </a:fontRef>
        </dgm:style>
      </dgm:prSet>
      <dgm:spPr/>
      <dgm:t>
        <a:bodyPr/>
        <a:lstStyle/>
        <a:p>
          <a:pPr rtl="1"/>
          <a:r>
            <a:rPr lang="ar-SA" b="1" dirty="0" smtClean="0">
              <a:solidFill>
                <a:schemeClr val="accent6">
                  <a:lumMod val="50000"/>
                </a:schemeClr>
              </a:solidFill>
            </a:rPr>
            <a:t>التنظيمات </a:t>
          </a:r>
          <a:r>
            <a:rPr lang="ar-SA" b="1" dirty="0" smtClean="0">
              <a:solidFill>
                <a:schemeClr val="accent6">
                  <a:lumMod val="50000"/>
                </a:schemeClr>
              </a:solidFill>
            </a:rPr>
            <a:t>المنهجي</a:t>
          </a:r>
          <a:r>
            <a:rPr lang="ar-EG" b="1" dirty="0" smtClean="0">
              <a:solidFill>
                <a:schemeClr val="accent6">
                  <a:lumMod val="50000"/>
                </a:schemeClr>
              </a:solidFill>
            </a:rPr>
            <a:t>ة</a:t>
          </a:r>
          <a:r>
            <a:rPr lang="ar-SA" b="1" dirty="0" smtClean="0">
              <a:solidFill>
                <a:schemeClr val="accent6">
                  <a:lumMod val="50000"/>
                </a:schemeClr>
              </a:solidFill>
            </a:rPr>
            <a:t>:</a:t>
          </a:r>
          <a:endParaRPr lang="ar-SA" dirty="0">
            <a:solidFill>
              <a:schemeClr val="accent6">
                <a:lumMod val="50000"/>
              </a:schemeClr>
            </a:solidFill>
          </a:endParaRPr>
        </a:p>
      </dgm:t>
    </dgm:pt>
    <dgm:pt modelId="{270916CE-9C1E-453B-A3B5-06E70FD6D8C5}" type="parTrans" cxnId="{7E74D90E-3E08-4B8C-A5BA-E6FD1F089470}">
      <dgm:prSet/>
      <dgm:spPr/>
      <dgm:t>
        <a:bodyPr/>
        <a:lstStyle/>
        <a:p>
          <a:pPr rtl="1"/>
          <a:endParaRPr lang="ar-SA"/>
        </a:p>
      </dgm:t>
    </dgm:pt>
    <dgm:pt modelId="{04BFB32D-AFCD-4385-B3B8-5AC8FD5CFB23}" type="sibTrans" cxnId="{7E74D90E-3E08-4B8C-A5BA-E6FD1F089470}">
      <dgm:prSet/>
      <dgm:spPr/>
      <dgm:t>
        <a:bodyPr/>
        <a:lstStyle/>
        <a:p>
          <a:pPr rtl="1"/>
          <a:endParaRPr lang="ar-SA"/>
        </a:p>
      </dgm:t>
    </dgm:pt>
    <dgm:pt modelId="{CDC59546-FF5C-4A86-901B-B0ECA919639A}" type="pres">
      <dgm:prSet presAssocID="{032EFA1C-DC50-4603-B523-1E46D266DDE9}" presName="linear" presStyleCnt="0">
        <dgm:presLayoutVars>
          <dgm:animLvl val="lvl"/>
          <dgm:resizeHandles val="exact"/>
        </dgm:presLayoutVars>
      </dgm:prSet>
      <dgm:spPr/>
      <dgm:t>
        <a:bodyPr/>
        <a:lstStyle/>
        <a:p>
          <a:pPr rtl="1"/>
          <a:endParaRPr lang="ar-SA"/>
        </a:p>
      </dgm:t>
    </dgm:pt>
    <dgm:pt modelId="{05EC8F12-E198-4502-B378-4D5E57E9A08A}" type="pres">
      <dgm:prSet presAssocID="{C769E186-8C77-43B3-8C78-906FD2FE9713}" presName="parentText" presStyleLbl="node1" presStyleIdx="0" presStyleCnt="1" custLinFactNeighborX="2920" custLinFactNeighborY="-588">
        <dgm:presLayoutVars>
          <dgm:chMax val="0"/>
          <dgm:bulletEnabled val="1"/>
        </dgm:presLayoutVars>
      </dgm:prSet>
      <dgm:spPr/>
      <dgm:t>
        <a:bodyPr/>
        <a:lstStyle/>
        <a:p>
          <a:pPr rtl="1"/>
          <a:endParaRPr lang="ar-SA"/>
        </a:p>
      </dgm:t>
    </dgm:pt>
  </dgm:ptLst>
  <dgm:cxnLst>
    <dgm:cxn modelId="{7E74D90E-3E08-4B8C-A5BA-E6FD1F089470}" srcId="{032EFA1C-DC50-4603-B523-1E46D266DDE9}" destId="{C769E186-8C77-43B3-8C78-906FD2FE9713}" srcOrd="0" destOrd="0" parTransId="{270916CE-9C1E-453B-A3B5-06E70FD6D8C5}" sibTransId="{04BFB32D-AFCD-4385-B3B8-5AC8FD5CFB23}"/>
    <dgm:cxn modelId="{535B76A8-3DDD-423F-B25B-7D017D673683}" type="presOf" srcId="{032EFA1C-DC50-4603-B523-1E46D266DDE9}" destId="{CDC59546-FF5C-4A86-901B-B0ECA919639A}" srcOrd="0" destOrd="0" presId="urn:microsoft.com/office/officeart/2005/8/layout/vList2"/>
    <dgm:cxn modelId="{2ECE6B78-5246-4011-8206-BFC1BC5E6429}" type="presOf" srcId="{C769E186-8C77-43B3-8C78-906FD2FE9713}" destId="{05EC8F12-E198-4502-B378-4D5E57E9A08A}" srcOrd="0" destOrd="0" presId="urn:microsoft.com/office/officeart/2005/8/layout/vList2"/>
    <dgm:cxn modelId="{BE6CA3F5-FBC3-4F13-B504-7F13DB2C3919}" type="presParOf" srcId="{CDC59546-FF5C-4A86-901B-B0ECA919639A}" destId="{05EC8F12-E198-4502-B378-4D5E57E9A08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C8F12-E198-4502-B378-4D5E57E9A08A}">
      <dsp:nvSpPr>
        <dsp:cNvPr id="0" name=""/>
        <dsp:cNvSpPr/>
      </dsp:nvSpPr>
      <dsp:spPr>
        <a:xfrm>
          <a:off x="0" y="0"/>
          <a:ext cx="4605748" cy="912600"/>
        </a:xfrm>
        <a:prstGeom prst="roundRect">
          <a:avLst/>
        </a:prstGeom>
        <a:gradFill rotWithShape="1">
          <a:gsLst>
            <a:gs pos="0">
              <a:schemeClr val="accent5">
                <a:tint val="60000"/>
                <a:lumMod val="110000"/>
              </a:schemeClr>
            </a:gs>
            <a:gs pos="100000">
              <a:schemeClr val="accent5">
                <a:tint val="82000"/>
              </a:schemeClr>
            </a:gs>
          </a:gsLst>
          <a:lin ang="5400000" scaled="0"/>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48590" tIns="148590" rIns="148590" bIns="148590" numCol="1" spcCol="1270" anchor="ctr" anchorCtr="0">
          <a:noAutofit/>
        </a:bodyPr>
        <a:lstStyle/>
        <a:p>
          <a:pPr lvl="0" algn="r" defTabSz="1733550" rtl="1">
            <a:lnSpc>
              <a:spcPct val="90000"/>
            </a:lnSpc>
            <a:spcBef>
              <a:spcPct val="0"/>
            </a:spcBef>
            <a:spcAft>
              <a:spcPct val="35000"/>
            </a:spcAft>
          </a:pPr>
          <a:r>
            <a:rPr lang="ar-SA" sz="3900" b="1" kern="1200" dirty="0" smtClean="0">
              <a:solidFill>
                <a:schemeClr val="accent6">
                  <a:lumMod val="50000"/>
                </a:schemeClr>
              </a:solidFill>
            </a:rPr>
            <a:t>التنظيمات </a:t>
          </a:r>
          <a:r>
            <a:rPr lang="ar-SA" sz="3900" b="1" kern="1200" dirty="0" smtClean="0">
              <a:solidFill>
                <a:schemeClr val="accent6">
                  <a:lumMod val="50000"/>
                </a:schemeClr>
              </a:solidFill>
            </a:rPr>
            <a:t>المنهجي</a:t>
          </a:r>
          <a:r>
            <a:rPr lang="ar-EG" sz="3900" b="1" kern="1200" dirty="0" smtClean="0">
              <a:solidFill>
                <a:schemeClr val="accent6">
                  <a:lumMod val="50000"/>
                </a:schemeClr>
              </a:solidFill>
            </a:rPr>
            <a:t>ة</a:t>
          </a:r>
          <a:r>
            <a:rPr lang="ar-SA" sz="3900" b="1" kern="1200" dirty="0" smtClean="0">
              <a:solidFill>
                <a:schemeClr val="accent6">
                  <a:lumMod val="50000"/>
                </a:schemeClr>
              </a:solidFill>
            </a:rPr>
            <a:t>:</a:t>
          </a:r>
          <a:endParaRPr lang="ar-SA" sz="3900" kern="1200" dirty="0">
            <a:solidFill>
              <a:schemeClr val="accent6">
                <a:lumMod val="50000"/>
              </a:schemeClr>
            </a:solidFill>
          </a:endParaRPr>
        </a:p>
      </dsp:txBody>
      <dsp:txXfrm>
        <a:off x="44549" y="44549"/>
        <a:ext cx="4516650"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8" y="0"/>
            <a:ext cx="12234346"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22511"/>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22511"/>
            <a:stretch/>
          </p:blipFill>
          <p:spPr>
            <a:xfrm>
              <a:off x="9736202" y="3147609"/>
              <a:ext cx="2478024" cy="612648"/>
            </a:xfrm>
            <a:prstGeom prst="rect">
              <a:avLst/>
            </a:prstGeom>
          </p:spPr>
        </p:pic>
      </p:grpSp>
      <p:sp>
        <p:nvSpPr>
          <p:cNvPr id="2" name="Title 1"/>
          <p:cNvSpPr>
            <a:spLocks noGrp="1"/>
          </p:cNvSpPr>
          <p:nvPr>
            <p:ph type="ctrTitle"/>
          </p:nvPr>
        </p:nvSpPr>
        <p:spPr>
          <a:xfrm>
            <a:off x="2693100" y="1871132"/>
            <a:ext cx="6817444"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3100" y="3657597"/>
            <a:ext cx="6817444"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5312" y="5037663"/>
            <a:ext cx="897701" cy="279400"/>
          </a:xfrm>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a:xfrm>
            <a:off x="2693099" y="5037663"/>
            <a:ext cx="5215993" cy="279400"/>
          </a:xfrm>
        </p:spPr>
        <p:txBody>
          <a:bodyPr/>
          <a:lstStyle/>
          <a:p>
            <a:endParaRPr lang="ar-SA"/>
          </a:p>
        </p:txBody>
      </p:sp>
      <p:sp>
        <p:nvSpPr>
          <p:cNvPr id="6" name="Slide Number Placeholder 5"/>
          <p:cNvSpPr>
            <a:spLocks noGrp="1"/>
          </p:cNvSpPr>
          <p:nvPr>
            <p:ph type="sldNum" sz="quarter" idx="12"/>
          </p:nvPr>
        </p:nvSpPr>
        <p:spPr>
          <a:xfrm>
            <a:off x="8959233" y="5037663"/>
            <a:ext cx="551311" cy="279400"/>
          </a:xfrm>
        </p:spPr>
        <p:txBody>
          <a:bodyPr/>
          <a:lstStyle/>
          <a:p>
            <a:fld id="{8B4144B6-C738-4CDE-B6CD-F06BFC676479}" type="slidenum">
              <a:rPr lang="ar-SA" smtClean="0"/>
              <a:t>‹#›</a:t>
            </a:fld>
            <a:endParaRPr lang="ar-SA"/>
          </a:p>
        </p:txBody>
      </p:sp>
      <p:cxnSp>
        <p:nvCxnSpPr>
          <p:cNvPr id="15" name="Straight Connector 14"/>
          <p:cNvCxnSpPr/>
          <p:nvPr/>
        </p:nvCxnSpPr>
        <p:spPr>
          <a:xfrm>
            <a:off x="2693101" y="3522131"/>
            <a:ext cx="6817443"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168032" y="-524933"/>
            <a:ext cx="184714" cy="369332"/>
          </a:xfrm>
          <a:prstGeom prst="rect">
            <a:avLst/>
          </a:prstGeom>
          <a:noFill/>
        </p:spPr>
        <p:txBody>
          <a:bodyPr wrap="none" rtlCol="0">
            <a:spAutoFit/>
          </a:bodyPr>
          <a:lstStyle/>
          <a:p>
            <a:endParaRPr lang="en-US" sz="1800" dirty="0"/>
          </a:p>
        </p:txBody>
      </p:sp>
    </p:spTree>
    <p:extLst>
      <p:ext uri="{BB962C8B-B14F-4D97-AF65-F5344CB8AC3E}">
        <p14:creationId xmlns:p14="http://schemas.microsoft.com/office/powerpoint/2010/main" val="1173208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anoramic Picture with Caption">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4" name="Picture 13"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7" name="Picture 16"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295739" y="4815415"/>
            <a:ext cx="9612169"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1041699" y="1041400"/>
            <a:ext cx="10108604"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95739" y="5382153"/>
            <a:ext cx="9612169"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8022A-35C8-4766-BD88-E4EF99B91EEF}" type="datetimeFigureOut">
              <a:rPr lang="ar-SA" smtClean="0"/>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B4144B6-C738-4CDE-B6CD-F06BFC676479}" type="slidenum">
              <a:rPr lang="ar-SA" smtClean="0"/>
              <a:t>‹#›</a:t>
            </a:fld>
            <a:endParaRPr lang="ar-SA"/>
          </a:p>
        </p:txBody>
      </p:sp>
    </p:spTree>
    <p:extLst>
      <p:ext uri="{BB962C8B-B14F-4D97-AF65-F5344CB8AC3E}">
        <p14:creationId xmlns:p14="http://schemas.microsoft.com/office/powerpoint/2010/main" val="1558825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and Caption">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4" name="Picture 13"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7" name="Picture 16"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304208" y="982132"/>
            <a:ext cx="9595231"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4208" y="4343400"/>
            <a:ext cx="9595231"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cxnSp>
        <p:nvCxnSpPr>
          <p:cNvPr id="15" name="Straight Connector 14"/>
          <p:cNvCxnSpPr/>
          <p:nvPr/>
        </p:nvCxnSpPr>
        <p:spPr>
          <a:xfrm>
            <a:off x="1396533"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944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grpSp>
        <p:nvGrpSpPr>
          <p:cNvPr id="16" name="Group 15"/>
          <p:cNvGrpSpPr/>
          <p:nvPr/>
        </p:nvGrpSpPr>
        <p:grpSpPr>
          <a:xfrm>
            <a:off x="-15740" y="0"/>
            <a:ext cx="12233148" cy="6856214"/>
            <a:chOff x="-15736" y="0"/>
            <a:chExt cx="12229962" cy="6856214"/>
          </a:xfrm>
        </p:grpSpPr>
        <p:pic>
          <p:nvPicPr>
            <p:cNvPr id="17" name="Picture 16"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3" name="Picture 2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4" name="Picture 2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446589" y="982132"/>
            <a:ext cx="929882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739" y="4343400"/>
            <a:ext cx="9612169"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sp>
        <p:nvSpPr>
          <p:cNvPr id="10" name="Text Placeholder 9"/>
          <p:cNvSpPr>
            <a:spLocks noGrp="1"/>
          </p:cNvSpPr>
          <p:nvPr>
            <p:ph type="body" sz="quarter" idx="13"/>
          </p:nvPr>
        </p:nvSpPr>
        <p:spPr>
          <a:xfrm>
            <a:off x="1675249" y="3352800"/>
            <a:ext cx="8841504"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14" name="TextBox 13"/>
          <p:cNvSpPr txBox="1"/>
          <p:nvPr/>
        </p:nvSpPr>
        <p:spPr>
          <a:xfrm>
            <a:off x="862237" y="87996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tx1"/>
                </a:solidFill>
                <a:effectLst/>
              </a:rPr>
              <a:t>“</a:t>
            </a:r>
            <a:endParaRPr lang="en-US" sz="8000" dirty="0">
              <a:solidFill>
                <a:schemeClr val="tx1"/>
              </a:solidFill>
              <a:effectLst/>
            </a:endParaRPr>
          </a:p>
        </p:txBody>
      </p:sp>
      <p:sp>
        <p:nvSpPr>
          <p:cNvPr id="15" name="TextBox 14"/>
          <p:cNvSpPr txBox="1"/>
          <p:nvPr/>
        </p:nvSpPr>
        <p:spPr>
          <a:xfrm>
            <a:off x="10603028" y="2827870"/>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smtClean="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533" y="4140199"/>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6870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Name Card">
    <p:spTree>
      <p:nvGrpSpPr>
        <p:cNvPr id="1" name=""/>
        <p:cNvGrpSpPr/>
        <p:nvPr/>
      </p:nvGrpSpPr>
      <p:grpSpPr>
        <a:xfrm>
          <a:off x="0" y="0"/>
          <a:ext cx="0" cy="0"/>
          <a:chOff x="0" y="0"/>
          <a:chExt cx="0" cy="0"/>
        </a:xfrm>
      </p:grpSpPr>
      <p:grpSp>
        <p:nvGrpSpPr>
          <p:cNvPr id="12" name="Group 11"/>
          <p:cNvGrpSpPr/>
          <p:nvPr/>
        </p:nvGrpSpPr>
        <p:grpSpPr>
          <a:xfrm>
            <a:off x="-15740" y="0"/>
            <a:ext cx="12233148" cy="6856214"/>
            <a:chOff x="-15736" y="0"/>
            <a:chExt cx="12229962" cy="6856214"/>
          </a:xfrm>
        </p:grpSpPr>
        <p:pic>
          <p:nvPicPr>
            <p:cNvPr id="13" name="Picture 12"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5" name="Picture 14"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6" name="Picture 15"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295740" y="3308581"/>
            <a:ext cx="9612171"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739" y="4777381"/>
            <a:ext cx="9612171"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spTree>
    <p:extLst>
      <p:ext uri="{BB962C8B-B14F-4D97-AF65-F5344CB8AC3E}">
        <p14:creationId xmlns:p14="http://schemas.microsoft.com/office/powerpoint/2010/main" val="39547631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grpSp>
        <p:nvGrpSpPr>
          <p:cNvPr id="16" name="Group 15"/>
          <p:cNvGrpSpPr/>
          <p:nvPr/>
        </p:nvGrpSpPr>
        <p:grpSpPr>
          <a:xfrm>
            <a:off x="-15740" y="0"/>
            <a:ext cx="12233148" cy="6856214"/>
            <a:chOff x="-15736" y="0"/>
            <a:chExt cx="12229962" cy="6856214"/>
          </a:xfrm>
        </p:grpSpPr>
        <p:pic>
          <p:nvPicPr>
            <p:cNvPr id="17" name="Picture 16"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446589" y="982132"/>
            <a:ext cx="9298820"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739" y="4529667"/>
            <a:ext cx="9612171"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sp>
        <p:nvSpPr>
          <p:cNvPr id="10" name="Text Placeholder 9"/>
          <p:cNvSpPr>
            <a:spLocks noGrp="1"/>
          </p:cNvSpPr>
          <p:nvPr>
            <p:ph type="body" sz="quarter" idx="13"/>
          </p:nvPr>
        </p:nvSpPr>
        <p:spPr>
          <a:xfrm>
            <a:off x="1295740" y="3640667"/>
            <a:ext cx="9612171" cy="889000"/>
          </a:xfrm>
        </p:spPr>
        <p:txBody>
          <a:bodyPr vert="horz" lIns="91440" tIns="45720" rIns="91440" bIns="45720" rtlCol="0" anchor="b">
            <a:normAutofit/>
          </a:bodyPr>
          <a:lstStyle>
            <a:lvl1pPr>
              <a:defRPr lang="en-US" sz="2400" b="0" cap="none" dirty="0" smtClean="0">
                <a:ln w="3175" cmpd="sng">
                  <a:noFill/>
                </a:ln>
                <a:solidFill>
                  <a:schemeClr val="tx1"/>
                </a:solidFill>
                <a:effectLst/>
                <a:latin typeface="+mj-lt"/>
                <a:ea typeface="+mj-ea"/>
                <a:cs typeface="Trebuchet MS"/>
              </a:defRPr>
            </a:lvl1pPr>
          </a:lstStyle>
          <a:p>
            <a:pPr marL="0" lvl="0">
              <a:spcBef>
                <a:spcPct val="0"/>
              </a:spcBef>
              <a:buNone/>
            </a:pPr>
            <a:r>
              <a:rPr lang="en-US" smtClean="0"/>
              <a:t>Click to edit Master text styles</a:t>
            </a:r>
          </a:p>
        </p:txBody>
      </p:sp>
      <p:sp>
        <p:nvSpPr>
          <p:cNvPr id="12" name="TextBox 11"/>
          <p:cNvSpPr txBox="1"/>
          <p:nvPr/>
        </p:nvSpPr>
        <p:spPr>
          <a:xfrm>
            <a:off x="862237" y="87996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smtClean="0">
                <a:solidFill>
                  <a:schemeClr val="tx1"/>
                </a:solidFill>
                <a:effectLst/>
              </a:rPr>
              <a:t>“</a:t>
            </a:r>
            <a:endParaRPr lang="en-US" sz="8000" dirty="0">
              <a:solidFill>
                <a:schemeClr val="tx1"/>
              </a:solidFill>
              <a:effectLst/>
            </a:endParaRPr>
          </a:p>
        </p:txBody>
      </p:sp>
      <p:sp>
        <p:nvSpPr>
          <p:cNvPr id="13" name="TextBox 12"/>
          <p:cNvSpPr txBox="1"/>
          <p:nvPr/>
        </p:nvSpPr>
        <p:spPr>
          <a:xfrm>
            <a:off x="10603028" y="2599261"/>
            <a:ext cx="60975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smtClean="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533"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73748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grpSp>
        <p:nvGrpSpPr>
          <p:cNvPr id="14" name="Group 13"/>
          <p:cNvGrpSpPr/>
          <p:nvPr/>
        </p:nvGrpSpPr>
        <p:grpSpPr>
          <a:xfrm>
            <a:off x="-15740" y="0"/>
            <a:ext cx="12233148" cy="6856214"/>
            <a:chOff x="-15736" y="0"/>
            <a:chExt cx="12229962" cy="6856214"/>
          </a:xfrm>
        </p:grpSpPr>
        <p:pic>
          <p:nvPicPr>
            <p:cNvPr id="16" name="Picture 15"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295739" y="982132"/>
            <a:ext cx="9612169"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3" name="Text Placeholder 2"/>
          <p:cNvSpPr>
            <a:spLocks noGrp="1"/>
          </p:cNvSpPr>
          <p:nvPr>
            <p:ph type="body" idx="1"/>
          </p:nvPr>
        </p:nvSpPr>
        <p:spPr>
          <a:xfrm>
            <a:off x="1295738" y="4470400"/>
            <a:ext cx="9612173"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sp>
        <p:nvSpPr>
          <p:cNvPr id="10" name="Text Placeholder 9"/>
          <p:cNvSpPr>
            <a:spLocks noGrp="1"/>
          </p:cNvSpPr>
          <p:nvPr>
            <p:ph type="body" sz="quarter" idx="13"/>
          </p:nvPr>
        </p:nvSpPr>
        <p:spPr>
          <a:xfrm>
            <a:off x="1295739" y="3632200"/>
            <a:ext cx="9612173" cy="838200"/>
          </a:xfrm>
        </p:spPr>
        <p:txBody>
          <a:bodyPr vert="horz" lIns="91440" tIns="45720" rIns="91440" bIns="45720" rtlCol="0" anchor="b">
            <a:normAutofit/>
          </a:bodyPr>
          <a:lstStyle>
            <a:lvl1pPr>
              <a:defRPr lang="en-US" sz="2800" b="0" cap="none" dirty="0" smtClean="0">
                <a:ln w="3175" cmpd="sng">
                  <a:noFill/>
                </a:ln>
                <a:solidFill>
                  <a:schemeClr val="tx1"/>
                </a:solidFill>
                <a:effectLst/>
                <a:latin typeface="+mj-lt"/>
                <a:ea typeface="+mj-ea"/>
                <a:cs typeface="Trebuchet MS"/>
              </a:defRPr>
            </a:lvl1pPr>
          </a:lstStyle>
          <a:p>
            <a:pPr marL="0" lvl="0">
              <a:spcBef>
                <a:spcPct val="0"/>
              </a:spcBef>
              <a:buNone/>
            </a:pPr>
            <a:r>
              <a:rPr lang="en-US" smtClean="0"/>
              <a:t>Click to edit Master text styles</a:t>
            </a:r>
          </a:p>
        </p:txBody>
      </p:sp>
      <p:cxnSp>
        <p:nvCxnSpPr>
          <p:cNvPr id="15" name="Straight Connector 14"/>
          <p:cNvCxnSpPr/>
          <p:nvPr/>
        </p:nvCxnSpPr>
        <p:spPr>
          <a:xfrm>
            <a:off x="1396533" y="3429000"/>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82354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5" name="Picture 14"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p:txBody>
          <a:bodyPr/>
          <a:lstStyle>
            <a:lvl1pPr algn="ctr">
              <a:defRPr/>
            </a:lvl1p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cxnSp>
        <p:nvCxnSpPr>
          <p:cNvPr id="14" name="Straight Connector 13"/>
          <p:cNvCxnSpPr/>
          <p:nvPr/>
        </p:nvCxnSpPr>
        <p:spPr>
          <a:xfrm>
            <a:off x="1396533"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587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5" name="Picture 14"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8" name="Rectangle 17"/>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Vertical Title 1"/>
          <p:cNvSpPr>
            <a:spLocks noGrp="1"/>
          </p:cNvSpPr>
          <p:nvPr>
            <p:ph type="title" orient="vert"/>
          </p:nvPr>
        </p:nvSpPr>
        <p:spPr>
          <a:xfrm>
            <a:off x="9001700" y="982132"/>
            <a:ext cx="1891388" cy="489373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736" y="982132"/>
            <a:ext cx="7434961"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cxnSp>
        <p:nvCxnSpPr>
          <p:cNvPr id="14" name="Straight Connector 13"/>
          <p:cNvCxnSpPr/>
          <p:nvPr/>
        </p:nvCxnSpPr>
        <p:spPr>
          <a:xfrm>
            <a:off x="8866199"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299339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 name="Group 15"/>
          <p:cNvGrpSpPr/>
          <p:nvPr/>
        </p:nvGrpSpPr>
        <p:grpSpPr>
          <a:xfrm>
            <a:off x="-15740" y="0"/>
            <a:ext cx="12233148" cy="6856214"/>
            <a:chOff x="-15736" y="0"/>
            <a:chExt cx="12229962" cy="6856214"/>
          </a:xfrm>
        </p:grpSpPr>
        <p:pic>
          <p:nvPicPr>
            <p:cNvPr id="17" name="Picture 16"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cxnSp>
        <p:nvCxnSpPr>
          <p:cNvPr id="18" name="Straight Connector 17"/>
          <p:cNvCxnSpPr/>
          <p:nvPr/>
        </p:nvCxnSpPr>
        <p:spPr>
          <a:xfrm>
            <a:off x="1396533" y="2421466"/>
            <a:ext cx="940974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1808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4" name="Picture 13"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2015594" y="1752606"/>
            <a:ext cx="8160813"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592" y="3846052"/>
            <a:ext cx="8160815"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D8022A-35C8-4766-BD88-E4EF99B91EEF}" type="datetimeFigureOut">
              <a:rPr lang="ar-SA" smtClean="0"/>
              <a:t>13/06/1437</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8B4144B6-C738-4CDE-B6CD-F06BFC676479}" type="slidenum">
              <a:rPr lang="ar-SA" smtClean="0"/>
              <a:t>‹#›</a:t>
            </a:fld>
            <a:endParaRPr lang="ar-SA"/>
          </a:p>
        </p:txBody>
      </p:sp>
      <p:cxnSp>
        <p:nvCxnSpPr>
          <p:cNvPr id="16" name="Straight Connector 15"/>
          <p:cNvCxnSpPr/>
          <p:nvPr/>
        </p:nvCxnSpPr>
        <p:spPr>
          <a:xfrm>
            <a:off x="2013248" y="3710585"/>
            <a:ext cx="8165506"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7546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4" name="Group 13"/>
          <p:cNvGrpSpPr/>
          <p:nvPr/>
        </p:nvGrpSpPr>
        <p:grpSpPr>
          <a:xfrm>
            <a:off x="-15740" y="0"/>
            <a:ext cx="12233148" cy="6856214"/>
            <a:chOff x="-15736" y="0"/>
            <a:chExt cx="12229962" cy="6856214"/>
          </a:xfrm>
        </p:grpSpPr>
        <p:pic>
          <p:nvPicPr>
            <p:cNvPr id="15" name="Picture 14"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6" name="Rectangle 15"/>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738" y="2556931"/>
            <a:ext cx="4724042" cy="3318936"/>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2280" y="2556932"/>
            <a:ext cx="4717158" cy="3318935"/>
          </a:xfrm>
        </p:spPr>
        <p:txBody>
          <a:bodyPr anchor="t">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D8022A-35C8-4766-BD88-E4EF99B91EEF}" type="datetimeFigureOut">
              <a:rPr lang="ar-SA" smtClean="0"/>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B4144B6-C738-4CDE-B6CD-F06BFC676479}" type="slidenum">
              <a:rPr lang="ar-SA" smtClean="0"/>
              <a:t>‹#›</a:t>
            </a:fld>
            <a:endParaRPr lang="ar-SA"/>
          </a:p>
        </p:txBody>
      </p:sp>
      <p:cxnSp>
        <p:nvCxnSpPr>
          <p:cNvPr id="17" name="Straight Connector 16"/>
          <p:cNvCxnSpPr/>
          <p:nvPr/>
        </p:nvCxnSpPr>
        <p:spPr>
          <a:xfrm>
            <a:off x="1396533"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6592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 name="Group 15"/>
          <p:cNvGrpSpPr/>
          <p:nvPr/>
        </p:nvGrpSpPr>
        <p:grpSpPr>
          <a:xfrm>
            <a:off x="-15740" y="0"/>
            <a:ext cx="12233148" cy="6856214"/>
            <a:chOff x="-15736" y="0"/>
            <a:chExt cx="12229962" cy="6856214"/>
          </a:xfrm>
        </p:grpSpPr>
        <p:pic>
          <p:nvPicPr>
            <p:cNvPr id="17" name="Picture 16"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9" name="Rectangle 1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1" name="Picture 20"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83681" y="2658533"/>
            <a:ext cx="4436099"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738" y="3243263"/>
            <a:ext cx="4724042" cy="2632605"/>
          </a:xfrm>
        </p:spPr>
        <p:txBody>
          <a:bodyPr anchor="t">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454873" y="2667000"/>
            <a:ext cx="4444566"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2281" y="3243263"/>
            <a:ext cx="4717158" cy="2632605"/>
          </a:xfrm>
        </p:spPr>
        <p:txBody>
          <a:bodyPr anchor="t">
            <a:normAutofit/>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D8022A-35C8-4766-BD88-E4EF99B91EEF}" type="datetimeFigureOut">
              <a:rPr lang="ar-SA" smtClean="0"/>
              <a:t>13/06/1437</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8B4144B6-C738-4CDE-B6CD-F06BFC676479}" type="slidenum">
              <a:rPr lang="ar-SA" smtClean="0"/>
              <a:t>‹#›</a:t>
            </a:fld>
            <a:endParaRPr lang="ar-SA"/>
          </a:p>
        </p:txBody>
      </p:sp>
      <p:cxnSp>
        <p:nvCxnSpPr>
          <p:cNvPr id="18" name="Straight Connector 17"/>
          <p:cNvCxnSpPr/>
          <p:nvPr/>
        </p:nvCxnSpPr>
        <p:spPr>
          <a:xfrm>
            <a:off x="1396533"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4639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15740" y="0"/>
            <a:ext cx="12233148" cy="6856214"/>
            <a:chOff x="-15736" y="0"/>
            <a:chExt cx="12229962" cy="6856214"/>
          </a:xfrm>
        </p:grpSpPr>
        <p:pic>
          <p:nvPicPr>
            <p:cNvPr id="13" name="Picture 12"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6" name="Picture 15"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7" name="Picture 16"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D8022A-35C8-4766-BD88-E4EF99B91EEF}" type="datetimeFigureOut">
              <a:rPr lang="ar-SA" smtClean="0"/>
              <a:t>13/06/1437</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8B4144B6-C738-4CDE-B6CD-F06BFC676479}" type="slidenum">
              <a:rPr lang="ar-SA" smtClean="0"/>
              <a:t>‹#›</a:t>
            </a:fld>
            <a:endParaRPr lang="ar-SA"/>
          </a:p>
        </p:txBody>
      </p:sp>
      <p:cxnSp>
        <p:nvCxnSpPr>
          <p:cNvPr id="14" name="Straight Connector 13"/>
          <p:cNvCxnSpPr/>
          <p:nvPr/>
        </p:nvCxnSpPr>
        <p:spPr>
          <a:xfrm>
            <a:off x="1396533" y="2421466"/>
            <a:ext cx="940974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8715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15740" y="0"/>
            <a:ext cx="12233148" cy="6856214"/>
            <a:chOff x="-15736" y="0"/>
            <a:chExt cx="12229962" cy="6856214"/>
          </a:xfrm>
        </p:grpSpPr>
        <p:pic>
          <p:nvPicPr>
            <p:cNvPr id="11" name="Picture 10"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8" name="Picture 17"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Date Placeholder 1"/>
          <p:cNvSpPr>
            <a:spLocks noGrp="1"/>
          </p:cNvSpPr>
          <p:nvPr>
            <p:ph type="dt" sz="half" idx="10"/>
          </p:nvPr>
        </p:nvSpPr>
        <p:spPr/>
        <p:txBody>
          <a:bodyPr/>
          <a:lstStyle/>
          <a:p>
            <a:fld id="{00D8022A-35C8-4766-BD88-E4EF99B91EEF}" type="datetimeFigureOut">
              <a:rPr lang="ar-SA" smtClean="0"/>
              <a:t>13/06/1437</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8B4144B6-C738-4CDE-B6CD-F06BFC676479}" type="slidenum">
              <a:rPr lang="ar-SA" smtClean="0"/>
              <a:t>‹#›</a:t>
            </a:fld>
            <a:endParaRPr lang="ar-SA"/>
          </a:p>
        </p:txBody>
      </p:sp>
    </p:spTree>
    <p:extLst>
      <p:ext uri="{BB962C8B-B14F-4D97-AF65-F5344CB8AC3E}">
        <p14:creationId xmlns:p14="http://schemas.microsoft.com/office/powerpoint/2010/main" val="3958238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15740" y="0"/>
            <a:ext cx="12233148" cy="6856214"/>
            <a:chOff x="-15736" y="0"/>
            <a:chExt cx="12229962" cy="6856214"/>
          </a:xfrm>
        </p:grpSpPr>
        <p:pic>
          <p:nvPicPr>
            <p:cNvPr id="15" name="Picture 14"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3" name="Picture 22"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4" name="Picture 23"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294148" y="1388534"/>
            <a:ext cx="371942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20079" y="982132"/>
            <a:ext cx="5470891" cy="4893735"/>
          </a:xfrm>
        </p:spPr>
        <p:txBody>
          <a:bodyPr anchor="ct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294148" y="3031065"/>
            <a:ext cx="3719424"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8022A-35C8-4766-BD88-E4EF99B91EEF}" type="datetimeFigureOut">
              <a:rPr lang="ar-SA" smtClean="0"/>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B4144B6-C738-4CDE-B6CD-F06BFC676479}" type="slidenum">
              <a:rPr lang="ar-SA" smtClean="0"/>
              <a:t>‹#›</a:t>
            </a:fld>
            <a:endParaRPr lang="ar-SA"/>
          </a:p>
        </p:txBody>
      </p:sp>
      <p:cxnSp>
        <p:nvCxnSpPr>
          <p:cNvPr id="16" name="Straight Connector 15"/>
          <p:cNvCxnSpPr/>
          <p:nvPr/>
        </p:nvCxnSpPr>
        <p:spPr>
          <a:xfrm>
            <a:off x="1396533" y="2912533"/>
            <a:ext cx="351541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0407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15740" y="0"/>
            <a:ext cx="12233148" cy="6856214"/>
            <a:chOff x="-15736" y="0"/>
            <a:chExt cx="12229962" cy="6856214"/>
          </a:xfrm>
        </p:grpSpPr>
        <p:pic>
          <p:nvPicPr>
            <p:cNvPr id="14" name="Picture 13" descr="HD-PanelCont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9" name="Picture 18"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5736" y="3153832"/>
              <a:ext cx="777240" cy="606425"/>
            </a:xfrm>
            <a:prstGeom prst="rect">
              <a:avLst/>
            </a:prstGeom>
          </p:spPr>
        </p:pic>
        <p:pic>
          <p:nvPicPr>
            <p:cNvPr id="20" name="Picture 19" descr="HDRibbonContent-UniformTrim.png"/>
            <p:cNvPicPr>
              <a:picLocks noChangeAspect="1"/>
            </p:cNvPicPr>
            <p:nvPr/>
          </p:nvPicPr>
          <p:blipFill rotWithShape="1">
            <a:blip r:embed="rId3">
              <a:extLst>
                <a:ext uri="{28A0092B-C50C-407E-A947-70E740481C1C}">
                  <a14:useLocalDpi xmlns:a14="http://schemas.microsoft.com/office/drawing/2010/main" val="0"/>
                </a:ext>
              </a:extLst>
            </a:blip>
            <a:srcRect l="1" r="2807"/>
            <a:stretch/>
          </p:blipFill>
          <p:spPr>
            <a:xfrm>
              <a:off x="11436986" y="3153832"/>
              <a:ext cx="777240" cy="606425"/>
            </a:xfrm>
            <a:prstGeom prst="rect">
              <a:avLst/>
            </a:prstGeom>
          </p:spPr>
        </p:pic>
      </p:grpSp>
      <p:sp>
        <p:nvSpPr>
          <p:cNvPr id="2" name="Title 1"/>
          <p:cNvSpPr>
            <a:spLocks noGrp="1"/>
          </p:cNvSpPr>
          <p:nvPr>
            <p:ph type="title"/>
          </p:nvPr>
        </p:nvSpPr>
        <p:spPr>
          <a:xfrm>
            <a:off x="1295736" y="1883832"/>
            <a:ext cx="6243442" cy="1371600"/>
          </a:xfrm>
        </p:spPr>
        <p:txBody>
          <a:bodyPr anchor="b">
            <a:normAutofit/>
          </a:bodyPr>
          <a:lstStyle>
            <a:lvl1pPr algn="ctr">
              <a:defRPr sz="2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295736" y="3255432"/>
            <a:ext cx="6243442"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D8022A-35C8-4766-BD88-E4EF99B91EEF}" type="datetimeFigureOut">
              <a:rPr lang="ar-SA" smtClean="0"/>
              <a:t>13/06/1437</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8B4144B6-C738-4CDE-B6CD-F06BFC676479}" type="slidenum">
              <a:rPr lang="ar-SA" smtClean="0"/>
              <a:t>‹#›</a:t>
            </a:fld>
            <a:endParaRPr lang="ar-SA"/>
          </a:p>
        </p:txBody>
      </p:sp>
      <p:sp>
        <p:nvSpPr>
          <p:cNvPr id="17" name="Picture Placeholder 2"/>
          <p:cNvSpPr>
            <a:spLocks noGrp="1"/>
          </p:cNvSpPr>
          <p:nvPr>
            <p:ph type="pic" idx="1"/>
          </p:nvPr>
        </p:nvSpPr>
        <p:spPr>
          <a:xfrm>
            <a:off x="8096940" y="1041400"/>
            <a:ext cx="3064145"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ctr">
            <a:normAutofit/>
          </a:bodyPr>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extLst>
      <p:ext uri="{BB962C8B-B14F-4D97-AF65-F5344CB8AC3E}">
        <p14:creationId xmlns:p14="http://schemas.microsoft.com/office/powerpoint/2010/main" val="123137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5739" y="982133"/>
            <a:ext cx="9603697"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738" y="2556932"/>
            <a:ext cx="9603697" cy="3318936"/>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9761" y="5969000"/>
            <a:ext cx="160061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0D8022A-35C8-4766-BD88-E4EF99B91EEF}" type="datetimeFigureOut">
              <a:rPr lang="ar-SA" smtClean="0"/>
              <a:t>13/06/1437</a:t>
            </a:fld>
            <a:endParaRPr lang="ar-SA"/>
          </a:p>
        </p:txBody>
      </p:sp>
      <p:sp>
        <p:nvSpPr>
          <p:cNvPr id="5" name="Footer Placeholder 4"/>
          <p:cNvSpPr>
            <a:spLocks noGrp="1"/>
          </p:cNvSpPr>
          <p:nvPr>
            <p:ph type="ftr" sz="quarter" idx="3"/>
          </p:nvPr>
        </p:nvSpPr>
        <p:spPr>
          <a:xfrm>
            <a:off x="1295738" y="5969000"/>
            <a:ext cx="7307803"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ar-SA"/>
          </a:p>
        </p:txBody>
      </p:sp>
      <p:sp>
        <p:nvSpPr>
          <p:cNvPr id="6" name="Slide Number Placeholder 5"/>
          <p:cNvSpPr>
            <a:spLocks noGrp="1"/>
          </p:cNvSpPr>
          <p:nvPr>
            <p:ph type="sldNum" sz="quarter" idx="4"/>
          </p:nvPr>
        </p:nvSpPr>
        <p:spPr>
          <a:xfrm>
            <a:off x="10356599" y="5969000"/>
            <a:ext cx="542838"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B4144B6-C738-4CDE-B6CD-F06BFC676479}" type="slidenum">
              <a:rPr lang="ar-SA" smtClean="0"/>
              <a:t>‹#›</a:t>
            </a:fld>
            <a:endParaRPr lang="ar-SA"/>
          </a:p>
        </p:txBody>
      </p:sp>
    </p:spTree>
    <p:extLst>
      <p:ext uri="{BB962C8B-B14F-4D97-AF65-F5344CB8AC3E}">
        <p14:creationId xmlns:p14="http://schemas.microsoft.com/office/powerpoint/2010/main" val="1263098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1"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85750" indent="-285750" algn="r" defTabSz="457200" rtl="1"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r" defTabSz="457200" rtl="1"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r" defTabSz="457200" rtl="1"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r" defTabSz="457200" rtl="1"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r" defTabSz="457200" rtl="1"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r" defTabSz="457200" rtl="1" eaLnBrk="1" latinLnBrk="0" hangingPunct="1">
        <a:spcBef>
          <a:spcPct val="20000"/>
        </a:spcBef>
        <a:buFont typeface="Arial"/>
        <a:buChar char="•"/>
        <a:defRPr sz="2000" kern="1200">
          <a:solidFill>
            <a:schemeClr val="tx1"/>
          </a:solidFill>
          <a:latin typeface="+mn-lt"/>
          <a:ea typeface="+mn-ea"/>
          <a:cs typeface="+mn-cs"/>
        </a:defRPr>
      </a:lvl6pPr>
      <a:lvl7pPr marL="2971800" indent="-228600" algn="r" defTabSz="457200" rtl="1" eaLnBrk="1" latinLnBrk="0" hangingPunct="1">
        <a:spcBef>
          <a:spcPct val="20000"/>
        </a:spcBef>
        <a:buFont typeface="Arial"/>
        <a:buChar char="•"/>
        <a:defRPr sz="2000" kern="1200">
          <a:solidFill>
            <a:schemeClr val="tx1"/>
          </a:solidFill>
          <a:latin typeface="+mn-lt"/>
          <a:ea typeface="+mn-ea"/>
          <a:cs typeface="+mn-cs"/>
        </a:defRPr>
      </a:lvl7pPr>
      <a:lvl8pPr marL="3429000" indent="-228600" algn="r" defTabSz="457200" rtl="1" eaLnBrk="1" latinLnBrk="0" hangingPunct="1">
        <a:spcBef>
          <a:spcPct val="20000"/>
        </a:spcBef>
        <a:buFont typeface="Arial"/>
        <a:buChar char="•"/>
        <a:defRPr sz="2000" kern="1200">
          <a:solidFill>
            <a:schemeClr val="tx1"/>
          </a:solidFill>
          <a:latin typeface="+mn-lt"/>
          <a:ea typeface="+mn-ea"/>
          <a:cs typeface="+mn-cs"/>
        </a:defRPr>
      </a:lvl8pPr>
      <a:lvl9pPr marL="3886200" indent="-228600" algn="r" defTabSz="457200" rtl="1"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295279" y="2009422"/>
            <a:ext cx="5849797" cy="1754326"/>
          </a:xfrm>
          <a:prstGeom prst="rect">
            <a:avLst/>
          </a:prstGeom>
          <a:noFill/>
        </p:spPr>
        <p:txBody>
          <a:bodyPr wrap="square" lIns="91440" tIns="45720" rIns="91440" bIns="45720">
            <a:spAutoFit/>
          </a:bodyPr>
          <a:lstStyle/>
          <a:p>
            <a:pPr algn="ctr"/>
            <a:r>
              <a:rPr lang="ar-SA" sz="5400" b="1" dirty="0" smtClean="0">
                <a:ln w="22225">
                  <a:solidFill>
                    <a:schemeClr val="accent2"/>
                  </a:solidFill>
                  <a:prstDash val="solid"/>
                </a:ln>
              </a:rPr>
              <a:t>تنظيمات </a:t>
            </a:r>
            <a:r>
              <a:rPr lang="ar-SA" sz="5400" b="1" dirty="0" smtClean="0">
                <a:ln w="22225">
                  <a:solidFill>
                    <a:schemeClr val="accent2"/>
                  </a:solidFill>
                  <a:prstDash val="solid"/>
                </a:ln>
              </a:rPr>
              <a:t>مناهج المرحلة الأولى ... </a:t>
            </a:r>
            <a:endParaRPr lang="en-US" sz="5400" b="1" cap="none" spc="0" dirty="0">
              <a:ln w="22225">
                <a:solidFill>
                  <a:schemeClr val="accent2"/>
                </a:solidFill>
                <a:prstDash val="solid"/>
              </a:ln>
              <a:effectLst/>
            </a:endParaRPr>
          </a:p>
        </p:txBody>
      </p:sp>
    </p:spTree>
    <p:extLst>
      <p:ext uri="{BB962C8B-B14F-4D97-AF65-F5344CB8AC3E}">
        <p14:creationId xmlns:p14="http://schemas.microsoft.com/office/powerpoint/2010/main" val="34975497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9387" y="2715398"/>
            <a:ext cx="9603697" cy="1303867"/>
          </a:xfrm>
        </p:spPr>
        <p:txBody>
          <a:bodyPr>
            <a:normAutofit fontScale="90000"/>
          </a:bodyPr>
          <a:lstStyle/>
          <a:p>
            <a:r>
              <a:rPr lang="ar-SA" dirty="0" smtClean="0"/>
              <a:t/>
            </a:r>
            <a:br>
              <a:rPr lang="ar-SA" dirty="0" smtClean="0"/>
            </a:br>
            <a:r>
              <a:rPr lang="ar-SA" dirty="0" smtClean="0"/>
              <a:t/>
            </a:r>
            <a:br>
              <a:rPr lang="ar-SA" dirty="0" smtClean="0"/>
            </a:br>
            <a:r>
              <a:rPr lang="ar-SA" dirty="0" smtClean="0"/>
              <a:t/>
            </a:r>
            <a:br>
              <a:rPr lang="ar-SA" dirty="0" smtClean="0"/>
            </a:br>
            <a:r>
              <a:rPr lang="ar-SA" dirty="0" smtClean="0"/>
              <a:t>يتطلب هذا المنهج من المعلم شرح المعلومات التي يتضمنها الكتاب الدراسي ،حتى يتكمن التلاميذ من إستيعابها ، وكلما كان المعلم متعمقاً في مادته الدراسية كلما كان قادراً على تحقيق أهداف المنهج بدرجة كبيرة ،أما بقية الأهداف التربوية فلا يعيرها المعلم أي إهتمام ، وذلك لأن التركيز الأكبر ينصب على تزويد التلاميذ بالمعلومات ...  </a:t>
            </a:r>
            <a:endParaRPr lang="ar-SA" dirty="0"/>
          </a:p>
        </p:txBody>
      </p:sp>
      <p:sp>
        <p:nvSpPr>
          <p:cNvPr id="3" name="Rectangle 2"/>
          <p:cNvSpPr/>
          <p:nvPr/>
        </p:nvSpPr>
        <p:spPr>
          <a:xfrm>
            <a:off x="1384620" y="1667874"/>
            <a:ext cx="9453229" cy="584775"/>
          </a:xfrm>
          <a:prstGeom prst="rect">
            <a:avLst/>
          </a:prstGeom>
          <a:noFill/>
        </p:spPr>
        <p:txBody>
          <a:bodyPr wrap="none" lIns="91440" tIns="45720" rIns="91440" bIns="45720">
            <a:spAutoFit/>
          </a:bodyPr>
          <a:lstStyle/>
          <a:p>
            <a:pPr algn="ctr"/>
            <a:r>
              <a:rPr lang="ar-SA"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3/ الدور الرئيسي للمعلم في هذا المنهج هو توصيل وشرح المعلومات:</a:t>
            </a:r>
            <a:endParaRPr lang="en-US" sz="32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69484174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4927" y="3176693"/>
            <a:ext cx="9603697" cy="1303867"/>
          </a:xfrm>
        </p:spPr>
        <p:txBody>
          <a:bodyPr>
            <a:normAutofit fontScale="90000"/>
          </a:bodyPr>
          <a:lstStyle/>
          <a:p>
            <a:r>
              <a:rPr lang="ar-SA" dirty="0" smtClean="0"/>
              <a:t>لايكمن إقبال التلاميذ على النشاط كثيراً في ظل هذا المنهج ، لأن الهدف الرئيسي للتلاميذ النجاح من عام لعام ، والحصول على الشهادة في النهاية ...</a:t>
            </a:r>
            <a:endParaRPr lang="ar-SA" dirty="0"/>
          </a:p>
        </p:txBody>
      </p:sp>
      <p:sp>
        <p:nvSpPr>
          <p:cNvPr id="4" name="Rectangle 3"/>
          <p:cNvSpPr/>
          <p:nvPr/>
        </p:nvSpPr>
        <p:spPr>
          <a:xfrm>
            <a:off x="1653259" y="1517357"/>
            <a:ext cx="9251252" cy="923330"/>
          </a:xfrm>
          <a:prstGeom prst="rect">
            <a:avLst/>
          </a:prstGeom>
          <a:noFill/>
        </p:spPr>
        <p:txBody>
          <a:bodyPr wrap="none" lIns="91440" tIns="45720" rIns="91440" bIns="45720">
            <a:spAutoFit/>
          </a:bodyPr>
          <a:lstStyle/>
          <a:p>
            <a:pPr algn="ctr"/>
            <a:r>
              <a:rPr lang="ar-SA" sz="5400" b="1" dirty="0" smtClean="0">
                <a:ln/>
                <a:pattFill prst="ltDnDiag">
                  <a:fgClr>
                    <a:schemeClr val="bg1"/>
                  </a:fgClr>
                  <a:bgClr>
                    <a:schemeClr val="tx1"/>
                  </a:bgClr>
                </a:pattFill>
              </a:rPr>
              <a:t>4/ للأنشطة دور ضئيل في هذا المنهج :-</a:t>
            </a:r>
            <a:endParaRPr lang="en-US" sz="5400" b="1" cap="none" spc="0" dirty="0">
              <a:ln/>
              <a:pattFill prst="ltDnDiag">
                <a:fgClr>
                  <a:schemeClr val="bg1"/>
                </a:fgClr>
                <a:bgClr>
                  <a:schemeClr val="tx1"/>
                </a:bgClr>
              </a:pattFill>
              <a:effectLst/>
            </a:endParaRPr>
          </a:p>
        </p:txBody>
      </p:sp>
    </p:spTree>
    <p:extLst>
      <p:ext uri="{BB962C8B-B14F-4D97-AF65-F5344CB8AC3E}">
        <p14:creationId xmlns:p14="http://schemas.microsoft.com/office/powerpoint/2010/main" val="230595211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1724" y="2562896"/>
            <a:ext cx="9831532" cy="3683358"/>
          </a:xfrm>
        </p:spPr>
        <p:txBody>
          <a:bodyPr>
            <a:noAutofit/>
          </a:bodyPr>
          <a:lstStyle/>
          <a:p>
            <a:r>
              <a:rPr lang="ar-SA" sz="3200" dirty="0" smtClean="0"/>
              <a:t>1</a:t>
            </a:r>
            <a:r>
              <a:rPr lang="ar-EG" sz="3200" dirty="0" smtClean="0"/>
              <a:t/>
            </a:r>
            <a:br>
              <a:rPr lang="ar-EG" sz="3200" dirty="0" smtClean="0"/>
            </a:br>
            <a:r>
              <a:rPr lang="ar-EG" sz="3200" dirty="0" smtClean="0"/>
              <a:t>1</a:t>
            </a:r>
            <a:r>
              <a:rPr lang="ar-SA" sz="3200" dirty="0" smtClean="0"/>
              <a:t>/ </a:t>
            </a:r>
            <a:r>
              <a:rPr lang="ar-SA" sz="3200" dirty="0" smtClean="0"/>
              <a:t>يساهم هذا المنهج مساهمة فعالة في نقل جانب من التراث الثقافي</a:t>
            </a:r>
            <a:r>
              <a:rPr lang="ar-SA" sz="3200" dirty="0" smtClean="0"/>
              <a:t>...</a:t>
            </a:r>
            <a:r>
              <a:rPr lang="ar-EG" sz="3200" dirty="0" smtClean="0"/>
              <a:t/>
            </a:r>
            <a:br>
              <a:rPr lang="ar-EG" sz="3200" dirty="0" smtClean="0"/>
            </a:br>
            <a:r>
              <a:rPr lang="ar-SA" sz="3200" dirty="0" smtClean="0"/>
              <a:t>2</a:t>
            </a:r>
            <a:r>
              <a:rPr lang="ar-SA" sz="3200" dirty="0" smtClean="0"/>
              <a:t>/ يساعد على تقديم المواد الدراسية إلى التلاميذ بطريقة أكثر عمقاً وتنظيماً...</a:t>
            </a:r>
            <a:br>
              <a:rPr lang="ar-SA" sz="3200" dirty="0" smtClean="0"/>
            </a:br>
            <a:r>
              <a:rPr lang="ar-SA" sz="3200" dirty="0" smtClean="0"/>
              <a:t>3/ إن هذا المنهج اقتصادي بالنسبة لغيره من المناهج ...</a:t>
            </a:r>
            <a:br>
              <a:rPr lang="ar-SA" sz="3200" dirty="0" smtClean="0"/>
            </a:br>
            <a:r>
              <a:rPr lang="ar-SA" sz="3200" dirty="0" smtClean="0"/>
              <a:t>4/ </a:t>
            </a:r>
            <a:r>
              <a:rPr lang="ar-SA" sz="3200" dirty="0" smtClean="0"/>
              <a:t>سه</a:t>
            </a:r>
            <a:r>
              <a:rPr lang="ar-EG" sz="3200" dirty="0" smtClean="0"/>
              <a:t>و</a:t>
            </a:r>
            <a:r>
              <a:rPr lang="ar-SA" sz="3200" dirty="0" smtClean="0"/>
              <a:t>لة </a:t>
            </a:r>
            <a:r>
              <a:rPr lang="ar-SA" sz="3200" dirty="0" smtClean="0"/>
              <a:t>تخطيطه وإعداده وتنفيده وتقويمه وتطويره.</a:t>
            </a:r>
            <a:br>
              <a:rPr lang="ar-SA" sz="3200" dirty="0" smtClean="0"/>
            </a:br>
            <a:r>
              <a:rPr lang="ar-SA" sz="3200" dirty="0" smtClean="0"/>
              <a:t>5/ تأييد عدد كبير من رجال التعليم والجامعات له :</a:t>
            </a:r>
            <a:br>
              <a:rPr lang="ar-SA" sz="3200" dirty="0" smtClean="0"/>
            </a:br>
            <a:r>
              <a:rPr lang="ar-SA" sz="3200" dirty="0" smtClean="0"/>
              <a:t>فأغلب القائمين بالعملية التربوية (المعلمون، النظار، الموجهون)</a:t>
            </a:r>
            <a:br>
              <a:rPr lang="ar-SA" sz="3200" dirty="0" smtClean="0"/>
            </a:br>
            <a:endParaRPr lang="ar-SA" sz="3200" dirty="0"/>
          </a:p>
        </p:txBody>
      </p:sp>
      <p:sp>
        <p:nvSpPr>
          <p:cNvPr id="4" name="Rectangle 3"/>
          <p:cNvSpPr/>
          <p:nvPr/>
        </p:nvSpPr>
        <p:spPr>
          <a:xfrm>
            <a:off x="2701178" y="1543484"/>
            <a:ext cx="7808548" cy="923330"/>
          </a:xfrm>
          <a:prstGeom prst="rect">
            <a:avLst/>
          </a:prstGeom>
          <a:noFill/>
        </p:spPr>
        <p:txBody>
          <a:bodyPr wrap="none" lIns="91440" tIns="45720" rIns="91440" bIns="45720">
            <a:spAutoFit/>
          </a:bodyPr>
          <a:lstStyle/>
          <a:p>
            <a:pPr algn="ctr"/>
            <a:r>
              <a:rPr lang="ar-SA"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مزايا المواد الدراسية المنفصلة ...</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99241891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1682" y="5018556"/>
            <a:ext cx="9603697" cy="1303867"/>
          </a:xfrm>
        </p:spPr>
        <p:txBody>
          <a:bodyPr>
            <a:normAutofit fontScale="90000"/>
          </a:bodyPr>
          <a:lstStyle/>
          <a:p>
            <a:r>
              <a:rPr lang="ar-SA" sz="2700" dirty="0" smtClean="0"/>
              <a:t>1/يبنى هذا المنهج على فلسفة غير سليمة</a:t>
            </a:r>
            <a:br>
              <a:rPr lang="ar-SA" sz="2700" dirty="0" smtClean="0"/>
            </a:br>
            <a:r>
              <a:rPr lang="ar-SA" sz="2700" dirty="0" smtClean="0"/>
              <a:t>2/ يهتم هذا المنهج بتنمية جانب واحد فقط من جوانب النمو ...</a:t>
            </a:r>
            <a:br>
              <a:rPr lang="ar-SA" sz="2700" dirty="0" smtClean="0"/>
            </a:br>
            <a:r>
              <a:rPr lang="ar-SA" sz="2700" dirty="0" smtClean="0"/>
              <a:t>3/ الفصل بين المواد الدراسية يؤدي إلى تجزئة المعرفة وتقسيمها...</a:t>
            </a:r>
            <a:br>
              <a:rPr lang="ar-SA" sz="2700" dirty="0" smtClean="0"/>
            </a:br>
            <a:r>
              <a:rPr lang="ar-SA" sz="2700" dirty="0" smtClean="0"/>
              <a:t>4/ التلميذ سلبي في ظل هذا المنهج ...</a:t>
            </a:r>
            <a:br>
              <a:rPr lang="ar-SA" sz="2700" dirty="0" smtClean="0"/>
            </a:br>
            <a:r>
              <a:rPr lang="ar-SA" sz="2700" dirty="0" smtClean="0"/>
              <a:t>5/لايهتم بميول التلاميذ وحاجاتهم ومشكلاتهم </a:t>
            </a:r>
            <a:r>
              <a:rPr lang="ar-EG" sz="2700" dirty="0" smtClean="0"/>
              <a:t/>
            </a:r>
            <a:br>
              <a:rPr lang="ar-EG" sz="2700" dirty="0" smtClean="0"/>
            </a:br>
            <a:r>
              <a:rPr lang="ar-SA" sz="2700" dirty="0" smtClean="0"/>
              <a:t>6</a:t>
            </a:r>
            <a:r>
              <a:rPr lang="ar-SA" sz="2700" dirty="0" smtClean="0"/>
              <a:t>/ </a:t>
            </a:r>
            <a:r>
              <a:rPr lang="ar-SA" sz="2700" dirty="0" smtClean="0"/>
              <a:t>يف</a:t>
            </a:r>
            <a:r>
              <a:rPr lang="ar-EG" sz="2700" dirty="0" smtClean="0"/>
              <a:t>ر</a:t>
            </a:r>
            <a:r>
              <a:rPr lang="ar-SA" sz="2700" dirty="0" smtClean="0"/>
              <a:t>ض </a:t>
            </a:r>
            <a:r>
              <a:rPr lang="ar-SA" sz="2700" dirty="0" smtClean="0"/>
              <a:t>هذا المنهج دراسة مجموعة من المواد الدراسية على جميع التلاميذ..</a:t>
            </a:r>
            <a:br>
              <a:rPr lang="ar-SA" sz="2700" dirty="0" smtClean="0"/>
            </a:br>
            <a:r>
              <a:rPr lang="ar-SA" sz="2700" dirty="0" smtClean="0"/>
              <a:t>7/لايهتم بالفروق الفردية بين التلاميذ ..</a:t>
            </a:r>
            <a:br>
              <a:rPr lang="ar-SA" sz="2700" dirty="0" smtClean="0"/>
            </a:br>
            <a:r>
              <a:rPr lang="ar-SA" sz="2700" dirty="0" smtClean="0"/>
              <a:t>8/ يهمل الأنشطة ،مما يجعل الدراسة مملة..</a:t>
            </a:r>
            <a:br>
              <a:rPr lang="ar-SA" sz="2700" dirty="0" smtClean="0"/>
            </a:br>
            <a:r>
              <a:rPr lang="ar-SA" sz="2700" dirty="0" smtClean="0"/>
              <a:t>9/ يبنى هذا المنهج في إطار التنظيم المنطقي للمادة ...</a:t>
            </a:r>
            <a:br>
              <a:rPr lang="ar-SA" sz="2700" dirty="0" smtClean="0"/>
            </a:br>
            <a:r>
              <a:rPr lang="ar-SA" sz="2700" dirty="0" smtClean="0"/>
              <a:t>10/ اهتمام هذا المنهج الكلي بالمواد الدراسية يؤدي إلى إهمال </a:t>
            </a:r>
            <a:r>
              <a:rPr lang="ar-SA" sz="2700" dirty="0" smtClean="0"/>
              <a:t>المدرسة</a:t>
            </a:r>
            <a:r>
              <a:rPr lang="ar-EG" sz="2700" dirty="0" smtClean="0"/>
              <a:t>وعلاقتها بالمجتمع</a:t>
            </a:r>
            <a:r>
              <a:rPr lang="ar-SA" sz="2700" dirty="0" smtClean="0"/>
              <a:t> </a:t>
            </a:r>
            <a:r>
              <a:rPr lang="ar-SA" sz="2700" dirty="0" smtClean="0"/>
              <a:t>...</a:t>
            </a:r>
            <a:r>
              <a:rPr lang="ar-SA" sz="3100" dirty="0" smtClean="0"/>
              <a:t/>
            </a:r>
            <a:br>
              <a:rPr lang="ar-SA" sz="3100" dirty="0" smtClean="0"/>
            </a:br>
            <a:r>
              <a:rPr lang="ar-SA" sz="3100" dirty="0" smtClean="0"/>
              <a:t/>
            </a:r>
            <a:br>
              <a:rPr lang="ar-SA" sz="3100" dirty="0" smtClean="0"/>
            </a:br>
            <a:r>
              <a:rPr lang="ar-SA" sz="3100" dirty="0" smtClean="0"/>
              <a:t/>
            </a:r>
            <a:br>
              <a:rPr lang="ar-SA" sz="3100" dirty="0" smtClean="0"/>
            </a:br>
            <a:r>
              <a:rPr lang="ar-SA" dirty="0" smtClean="0"/>
              <a:t/>
            </a:r>
            <a:br>
              <a:rPr lang="ar-SA" dirty="0" smtClean="0"/>
            </a:br>
            <a:r>
              <a:rPr lang="ar-SA" dirty="0" smtClean="0"/>
              <a:t/>
            </a:r>
            <a:br>
              <a:rPr lang="ar-SA" dirty="0" smtClean="0"/>
            </a:br>
            <a:endParaRPr lang="ar-SA" dirty="0"/>
          </a:p>
        </p:txBody>
      </p:sp>
      <p:sp>
        <p:nvSpPr>
          <p:cNvPr id="3" name="Rectangle 2"/>
          <p:cNvSpPr/>
          <p:nvPr/>
        </p:nvSpPr>
        <p:spPr>
          <a:xfrm>
            <a:off x="2574148" y="1438980"/>
            <a:ext cx="7931980"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عيوب المواد الدراسية المنفصلة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54190808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04" y="3529390"/>
            <a:ext cx="9603697" cy="1303867"/>
          </a:xfrm>
        </p:spPr>
        <p:txBody>
          <a:bodyPr>
            <a:normAutofit fontScale="90000"/>
          </a:bodyPr>
          <a:lstStyle/>
          <a:p>
            <a:r>
              <a:rPr lang="ar-SA" dirty="0" smtClean="0"/>
              <a:t>ظهر هذا المنهج نتيجة للانتقادات العديدة التي وجهت لمنهج المواد المنفصلة بقصد تحسينه ،والفكرة التي بنى عليها هذا المنهج هي عملية الربط بين بعض المواد التي يتضمنها المنهج...</a:t>
            </a:r>
            <a:endParaRPr lang="ar-SA" dirty="0"/>
          </a:p>
        </p:txBody>
      </p:sp>
      <p:sp>
        <p:nvSpPr>
          <p:cNvPr id="3" name="Rectangle 2"/>
          <p:cNvSpPr/>
          <p:nvPr/>
        </p:nvSpPr>
        <p:spPr>
          <a:xfrm>
            <a:off x="8699863" y="1556546"/>
            <a:ext cx="2134258" cy="923330"/>
          </a:xfrm>
          <a:prstGeom prst="rect">
            <a:avLst/>
          </a:prstGeom>
          <a:noFill/>
        </p:spPr>
        <p:txBody>
          <a:bodyPr wrap="square" lIns="91440" tIns="45720" rIns="91440" bIns="45720">
            <a:spAutoFit/>
          </a:bodyPr>
          <a:lstStyle/>
          <a:p>
            <a:pPr algn="ctr"/>
            <a:r>
              <a:rPr lang="ar-SA"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ثانيا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4" name="Rectangle 3"/>
          <p:cNvSpPr/>
          <p:nvPr/>
        </p:nvSpPr>
        <p:spPr>
          <a:xfrm>
            <a:off x="3005675" y="1556546"/>
            <a:ext cx="5694188" cy="923330"/>
          </a:xfrm>
          <a:prstGeom prst="rect">
            <a:avLst/>
          </a:prstGeom>
          <a:noFill/>
        </p:spPr>
        <p:txBody>
          <a:bodyPr wrap="none" lIns="91440" tIns="45720" rIns="91440" bIns="45720">
            <a:spAutoFit/>
          </a:bodyPr>
          <a:lstStyle/>
          <a:p>
            <a:pPr algn="ctr"/>
            <a:r>
              <a:rPr lang="ar-SA" sz="5400" b="1" dirty="0" smtClean="0">
                <a:ln/>
                <a:pattFill prst="ltDnDiag">
                  <a:fgClr>
                    <a:schemeClr val="bg1"/>
                  </a:fgClr>
                  <a:bgClr>
                    <a:schemeClr val="tx1"/>
                  </a:bgClr>
                </a:pattFill>
              </a:rPr>
              <a:t>منهج المواد المترابطة...</a:t>
            </a:r>
            <a:endParaRPr lang="en-US" sz="5400" b="1" cap="none" spc="0" dirty="0">
              <a:ln/>
              <a:pattFill prst="ltDnDiag">
                <a:fgClr>
                  <a:schemeClr val="bg1"/>
                </a:fgClr>
                <a:bgClr>
                  <a:schemeClr val="tx1"/>
                </a:bgClr>
              </a:pattFill>
              <a:effectLst/>
            </a:endParaRPr>
          </a:p>
        </p:txBody>
      </p:sp>
    </p:spTree>
    <p:extLst>
      <p:ext uri="{BB962C8B-B14F-4D97-AF65-F5344CB8AC3E}">
        <p14:creationId xmlns:p14="http://schemas.microsoft.com/office/powerpoint/2010/main" val="9059848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69" y="3633894"/>
            <a:ext cx="9603697" cy="1303867"/>
          </a:xfrm>
        </p:spPr>
        <p:txBody>
          <a:bodyPr>
            <a:noAutofit/>
          </a:bodyPr>
          <a:lstStyle/>
          <a:p>
            <a:pPr algn="r"/>
            <a:r>
              <a:rPr lang="ar-SA" sz="3600" dirty="0" smtClean="0">
                <a:solidFill>
                  <a:srgbClr val="FF66CC"/>
                </a:solidFill>
              </a:rPr>
              <a:t>وهي نوعان: </a:t>
            </a:r>
            <a:r>
              <a:rPr lang="ar-SA" sz="3600" dirty="0" smtClean="0">
                <a:solidFill>
                  <a:srgbClr val="C00000"/>
                </a:solidFill>
              </a:rPr>
              <a:t>الربط العرضي و </a:t>
            </a:r>
            <a:r>
              <a:rPr lang="ar-SA" sz="3600" dirty="0" smtClean="0">
                <a:solidFill>
                  <a:srgbClr val="C00000"/>
                </a:solidFill>
              </a:rPr>
              <a:t>الربط </a:t>
            </a:r>
            <a:r>
              <a:rPr lang="ar-SA" sz="3600" dirty="0" smtClean="0">
                <a:solidFill>
                  <a:srgbClr val="C00000"/>
                </a:solidFill>
              </a:rPr>
              <a:t>المنظم </a:t>
            </a:r>
            <a:r>
              <a:rPr lang="ar-SA" sz="3600" dirty="0" smtClean="0"/>
              <a:t/>
            </a:r>
            <a:br>
              <a:rPr lang="ar-SA" sz="3600" dirty="0" smtClean="0"/>
            </a:br>
            <a:r>
              <a:rPr lang="ar-SA" sz="3600" dirty="0" smtClean="0"/>
              <a:t>  1</a:t>
            </a:r>
            <a:r>
              <a:rPr lang="ar-SA" sz="3600" dirty="0" smtClean="0">
                <a:solidFill>
                  <a:srgbClr val="C00000"/>
                </a:solidFill>
              </a:rPr>
              <a:t>/ الربط العرضي: </a:t>
            </a:r>
            <a:r>
              <a:rPr lang="ar-SA" sz="3600" dirty="0" smtClean="0"/>
              <a:t>وفيه تقدم كل مادة قائمة بذاتها ومطبوعة في كتاب خاص بها ومعنى ذلك أن هناك فصلا بين المواد التي تدرس للتلميذ في نفس الصف الدراسي ثم تترك </a:t>
            </a:r>
            <a:r>
              <a:rPr lang="ar-SA" sz="3600" dirty="0" smtClean="0"/>
              <a:t>للمدرس </a:t>
            </a:r>
            <a:r>
              <a:rPr lang="ar-SA" sz="3600" dirty="0" smtClean="0"/>
              <a:t>الحرية الكاملة لربط بعض أجزاء المادة الدراسية بأجزاء مادة أخرى سواء مشابهة لها أو مختلفة عنها...</a:t>
            </a:r>
            <a:endParaRPr lang="ar-SA" sz="3600" dirty="0"/>
          </a:p>
        </p:txBody>
      </p:sp>
      <p:sp>
        <p:nvSpPr>
          <p:cNvPr id="3" name="Rectangle 2"/>
          <p:cNvSpPr/>
          <p:nvPr/>
        </p:nvSpPr>
        <p:spPr>
          <a:xfrm>
            <a:off x="4813881" y="1639409"/>
            <a:ext cx="3139001"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انواع الربط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66289664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184" y="2928499"/>
            <a:ext cx="9603697" cy="1303867"/>
          </a:xfrm>
        </p:spPr>
        <p:txBody>
          <a:bodyPr>
            <a:noAutofit/>
          </a:bodyPr>
          <a:lstStyle/>
          <a:p>
            <a:r>
              <a:rPr lang="ar-SA" sz="3200" dirty="0" smtClean="0"/>
              <a:t/>
            </a:r>
            <a:br>
              <a:rPr lang="ar-SA" sz="3200" dirty="0" smtClean="0"/>
            </a:br>
            <a:r>
              <a:rPr lang="ar-SA" sz="3200" dirty="0"/>
              <a:t/>
            </a:r>
            <a:br>
              <a:rPr lang="ar-SA" sz="3200" dirty="0"/>
            </a:br>
            <a:r>
              <a:rPr lang="ar-SA" sz="3200" dirty="0" smtClean="0"/>
              <a:t/>
            </a:r>
            <a:br>
              <a:rPr lang="ar-SA" sz="3200" dirty="0" smtClean="0"/>
            </a:br>
            <a:r>
              <a:rPr lang="ar-SA" sz="3200" dirty="0" smtClean="0"/>
              <a:t>لا يكون الربط هنا </a:t>
            </a:r>
            <a:r>
              <a:rPr lang="ar-SA" sz="3200" dirty="0" smtClean="0"/>
              <a:t>متر</a:t>
            </a:r>
            <a:r>
              <a:rPr lang="ar-EG" sz="3200" dirty="0" smtClean="0"/>
              <a:t>و</a:t>
            </a:r>
            <a:r>
              <a:rPr lang="ar-SA" sz="3200" dirty="0" smtClean="0"/>
              <a:t>كا </a:t>
            </a:r>
            <a:r>
              <a:rPr lang="ar-SA" sz="3200" dirty="0" smtClean="0"/>
              <a:t>للرغبة أو الصدفة ،وإنما يتم وفقاً لتخطيط جماعي يشترك فيه الموجه الفني والمعلمون ، تصل إلى المدارس في بداية العام الدراسي مجموعة من النشرات تبين أجزاء بعض المواد الدراسية التي يمكن ربطها تعقد الاجتماعات من وقت لآخر بين الموجه </a:t>
            </a:r>
            <a:r>
              <a:rPr lang="ar-SA" sz="3200" dirty="0" smtClean="0"/>
              <a:t>والمعلم</a:t>
            </a:r>
            <a:r>
              <a:rPr lang="ar-EG" sz="3200" dirty="0" smtClean="0"/>
              <a:t>ي</a:t>
            </a:r>
            <a:r>
              <a:rPr lang="ar-SA" sz="3200" dirty="0" smtClean="0"/>
              <a:t>ن </a:t>
            </a:r>
            <a:r>
              <a:rPr lang="ar-SA" sz="3200" dirty="0" smtClean="0"/>
              <a:t>لدراسة أنسب الطرق والأساليب </a:t>
            </a:r>
            <a:r>
              <a:rPr lang="ar-SA" sz="3200" dirty="0" smtClean="0"/>
              <a:t>للقيا</a:t>
            </a:r>
            <a:r>
              <a:rPr lang="ar-EG" sz="3200" dirty="0" smtClean="0"/>
              <a:t>م </a:t>
            </a:r>
            <a:r>
              <a:rPr lang="ar-SA" sz="3200" dirty="0" smtClean="0"/>
              <a:t> </a:t>
            </a:r>
            <a:r>
              <a:rPr lang="ar-SA" sz="3200" dirty="0" smtClean="0"/>
              <a:t>بعملية الربط ويعتبر هذا النوع من الربط أفضل من النوع السابق ...</a:t>
            </a:r>
            <a:endParaRPr lang="ar-SA" sz="3200" dirty="0"/>
          </a:p>
        </p:txBody>
      </p:sp>
      <p:sp>
        <p:nvSpPr>
          <p:cNvPr id="4" name="Rectangle 3"/>
          <p:cNvSpPr/>
          <p:nvPr/>
        </p:nvSpPr>
        <p:spPr>
          <a:xfrm>
            <a:off x="8450949" y="1922306"/>
            <a:ext cx="2161168" cy="584775"/>
          </a:xfrm>
          <a:prstGeom prst="rect">
            <a:avLst/>
          </a:prstGeom>
          <a:noFill/>
        </p:spPr>
        <p:txBody>
          <a:bodyPr wrap="none" lIns="91440" tIns="45720" rIns="91440" bIns="45720">
            <a:spAutoFit/>
          </a:bodyPr>
          <a:lstStyle/>
          <a:p>
            <a:pPr algn="ctr"/>
            <a:r>
              <a:rPr lang="ar-SA" sz="3200" b="1" cap="none" spc="0" dirty="0" smtClean="0">
                <a:ln w="12700" cmpd="sng">
                  <a:solidFill>
                    <a:schemeClr val="accent4"/>
                  </a:solidFill>
                  <a:prstDash val="solid"/>
                </a:ln>
                <a:solidFill>
                  <a:srgbClr val="C00000"/>
                </a:solidFill>
                <a:effectLst/>
              </a:rPr>
              <a:t>الربط </a:t>
            </a:r>
            <a:r>
              <a:rPr lang="ar-SA" sz="3200" b="1" cap="none" spc="0" dirty="0" smtClean="0">
                <a:ln w="12700" cmpd="sng">
                  <a:solidFill>
                    <a:schemeClr val="accent4"/>
                  </a:solidFill>
                  <a:prstDash val="solid"/>
                </a:ln>
                <a:solidFill>
                  <a:srgbClr val="C00000"/>
                </a:solidFill>
                <a:effectLst/>
              </a:rPr>
              <a:t>المنظم...</a:t>
            </a:r>
            <a:endParaRPr lang="en-US" sz="3200" b="1" cap="none" spc="0" dirty="0">
              <a:ln w="12700" cmpd="sng">
                <a:solidFill>
                  <a:schemeClr val="accent4"/>
                </a:solidFill>
                <a:prstDash val="solid"/>
              </a:ln>
              <a:solidFill>
                <a:srgbClr val="C00000"/>
              </a:solidFill>
              <a:effectLst/>
            </a:endParaRPr>
          </a:p>
        </p:txBody>
      </p:sp>
    </p:spTree>
    <p:extLst>
      <p:ext uri="{BB962C8B-B14F-4D97-AF65-F5344CB8AC3E}">
        <p14:creationId xmlns:p14="http://schemas.microsoft.com/office/powerpoint/2010/main" val="1921362428"/>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3305" y="3829837"/>
            <a:ext cx="9603697" cy="1303867"/>
          </a:xfrm>
        </p:spPr>
        <p:txBody>
          <a:bodyPr>
            <a:normAutofit fontScale="90000"/>
          </a:bodyPr>
          <a:lstStyle/>
          <a:p>
            <a:pPr algn="r"/>
            <a:r>
              <a:rPr lang="ar-SA" dirty="0" smtClean="0"/>
              <a:t>1/ربط </a:t>
            </a:r>
            <a:r>
              <a:rPr lang="ar-SA" dirty="0" smtClean="0"/>
              <a:t>بعض أجزاء المواد المتشابهة التي تدرس في نفس العام.. </a:t>
            </a:r>
            <a:r>
              <a:rPr lang="ar-SA" dirty="0" smtClean="0">
                <a:solidFill>
                  <a:srgbClr val="FF66CC"/>
                </a:solidFill>
              </a:rPr>
              <a:t>مثل/</a:t>
            </a:r>
            <a:r>
              <a:rPr lang="ar-SA" dirty="0" smtClean="0">
                <a:solidFill>
                  <a:schemeClr val="tx1">
                    <a:lumMod val="95000"/>
                    <a:lumOff val="5000"/>
                  </a:schemeClr>
                </a:solidFill>
              </a:rPr>
              <a:t>الجغرافيا والتاريخ و الطبيعة و الكيمياء والأقتصاد والاجتماع و الجبر والهندسة ..</a:t>
            </a:r>
            <a:br>
              <a:rPr lang="ar-SA" dirty="0" smtClean="0">
                <a:solidFill>
                  <a:schemeClr val="tx1">
                    <a:lumMod val="95000"/>
                    <a:lumOff val="5000"/>
                  </a:schemeClr>
                </a:solidFill>
              </a:rPr>
            </a:br>
            <a:r>
              <a:rPr lang="ar-SA" dirty="0" smtClean="0">
                <a:solidFill>
                  <a:srgbClr val="FF66CC"/>
                </a:solidFill>
              </a:rPr>
              <a:t>وعلى سبيل المثال / </a:t>
            </a:r>
            <a:r>
              <a:rPr lang="ar-SA" dirty="0" smtClean="0">
                <a:solidFill>
                  <a:schemeClr val="tx1">
                    <a:lumMod val="95000"/>
                    <a:lumOff val="5000"/>
                  </a:schemeClr>
                </a:solidFill>
              </a:rPr>
              <a:t>يمكن تدريس قناة السويس وفكرة حفرها وموقعها الجغرافي والبحار التي تربط </a:t>
            </a:r>
            <a:r>
              <a:rPr lang="ar-SA" dirty="0" smtClean="0">
                <a:solidFill>
                  <a:schemeClr val="tx1">
                    <a:lumMod val="95000"/>
                    <a:lumOff val="5000"/>
                  </a:schemeClr>
                </a:solidFill>
              </a:rPr>
              <a:t>بينها </a:t>
            </a:r>
            <a:r>
              <a:rPr lang="ar-SA" dirty="0" smtClean="0">
                <a:solidFill>
                  <a:schemeClr val="tx1">
                    <a:lumMod val="95000"/>
                    <a:lumOff val="5000"/>
                  </a:schemeClr>
                </a:solidFill>
              </a:rPr>
              <a:t>...</a:t>
            </a:r>
            <a:r>
              <a:rPr lang="ar-SA" dirty="0" smtClean="0"/>
              <a:t/>
            </a:r>
            <a:br>
              <a:rPr lang="ar-SA" dirty="0" smtClean="0"/>
            </a:br>
            <a:endParaRPr lang="ar-SA" dirty="0"/>
          </a:p>
        </p:txBody>
      </p:sp>
      <p:sp>
        <p:nvSpPr>
          <p:cNvPr id="3" name="Rectangle 2"/>
          <p:cNvSpPr/>
          <p:nvPr/>
        </p:nvSpPr>
        <p:spPr>
          <a:xfrm>
            <a:off x="7098097" y="1582672"/>
            <a:ext cx="3560590" cy="923330"/>
          </a:xfrm>
          <a:prstGeom prst="rect">
            <a:avLst/>
          </a:prstGeom>
          <a:noFill/>
        </p:spPr>
        <p:txBody>
          <a:bodyPr wrap="none" lIns="91440" tIns="45720" rIns="91440" bIns="45720">
            <a:spAutoFit/>
          </a:bodyPr>
          <a:lstStyle/>
          <a:p>
            <a:r>
              <a:rPr lang="ar-SA" sz="5400" b="1" dirty="0" smtClean="0">
                <a:ln/>
                <a:pattFill prst="ltDnDiag">
                  <a:fgClr>
                    <a:schemeClr val="bg1"/>
                  </a:fgClr>
                  <a:bgClr>
                    <a:schemeClr val="tx1"/>
                  </a:bgClr>
                </a:pattFill>
              </a:rPr>
              <a:t>مجالات الربط :</a:t>
            </a:r>
            <a:endParaRPr lang="en-US" sz="5400" b="1" dirty="0">
              <a:ln/>
              <a:pattFill prst="ltDnDiag">
                <a:fgClr>
                  <a:schemeClr val="bg1"/>
                </a:fgClr>
                <a:bgClr>
                  <a:schemeClr val="tx1"/>
                </a:bgClr>
              </a:pattFill>
            </a:endParaRPr>
          </a:p>
        </p:txBody>
      </p:sp>
    </p:spTree>
    <p:extLst>
      <p:ext uri="{BB962C8B-B14F-4D97-AF65-F5344CB8AC3E}">
        <p14:creationId xmlns:p14="http://schemas.microsoft.com/office/powerpoint/2010/main" val="376666282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5375" y="3725335"/>
            <a:ext cx="9603697" cy="1303867"/>
          </a:xfrm>
        </p:spPr>
        <p:txBody>
          <a:bodyPr>
            <a:normAutofit fontScale="90000"/>
          </a:bodyPr>
          <a:lstStyle/>
          <a:p>
            <a:r>
              <a:rPr lang="ar-SA" dirty="0" smtClean="0"/>
              <a:t>2/ الربط بين أجزاء مواد غير متشابهة ..</a:t>
            </a:r>
            <a:br>
              <a:rPr lang="ar-SA" dirty="0" smtClean="0"/>
            </a:br>
            <a:r>
              <a:rPr lang="ar-SA" dirty="0" smtClean="0">
                <a:solidFill>
                  <a:srgbClr val="FF66CC"/>
                </a:solidFill>
              </a:rPr>
              <a:t>مثل/ </a:t>
            </a:r>
            <a:r>
              <a:rPr lang="ar-SA" dirty="0" smtClean="0"/>
              <a:t>ربط الأدب بالتاريخ أو علم النفس بالتاريخ أو الشعر بالموسيقى أو الجغرافيا بالجيولوجيا ... </a:t>
            </a:r>
            <a:br>
              <a:rPr lang="ar-SA" dirty="0" smtClean="0"/>
            </a:br>
            <a:r>
              <a:rPr lang="ar-SA" dirty="0" smtClean="0">
                <a:solidFill>
                  <a:srgbClr val="FF66CC"/>
                </a:solidFill>
              </a:rPr>
              <a:t>على سبيل المثال / </a:t>
            </a:r>
            <a:r>
              <a:rPr lang="ar-SA" dirty="0" smtClean="0"/>
              <a:t>يمكن دراسة فترة من </a:t>
            </a:r>
            <a:r>
              <a:rPr lang="ar-SA" dirty="0" smtClean="0"/>
              <a:t>فترات </a:t>
            </a:r>
            <a:r>
              <a:rPr lang="ar-SA" dirty="0" smtClean="0"/>
              <a:t>التاريخ لبلد من البلدان ، ولتكن مصر في عهد الأحتلال الإنجليزي..</a:t>
            </a:r>
            <a:endParaRPr lang="ar-SA" dirty="0"/>
          </a:p>
        </p:txBody>
      </p:sp>
      <p:sp>
        <p:nvSpPr>
          <p:cNvPr id="3" name="Rectangle 2"/>
          <p:cNvSpPr/>
          <p:nvPr/>
        </p:nvSpPr>
        <p:spPr>
          <a:xfrm>
            <a:off x="6063401" y="1517358"/>
            <a:ext cx="4846198" cy="923330"/>
          </a:xfrm>
          <a:prstGeom prst="rect">
            <a:avLst/>
          </a:prstGeom>
          <a:noFill/>
        </p:spPr>
        <p:txBody>
          <a:bodyPr wrap="none" lIns="91440" tIns="45720" rIns="91440" bIns="45720">
            <a:spAutoFit/>
          </a:bodyPr>
          <a:lstStyle/>
          <a:p>
            <a:pPr algn="ctr"/>
            <a:r>
              <a:rPr lang="ar-SA" sz="5400" b="1" dirty="0" smtClean="0">
                <a:ln/>
                <a:pattFill prst="ltDnDiag">
                  <a:fgClr>
                    <a:schemeClr val="bg1"/>
                  </a:fgClr>
                  <a:bgClr>
                    <a:schemeClr val="tx1"/>
                  </a:bgClr>
                </a:pattFill>
              </a:rPr>
              <a:t>تابع مجالات الربط:- </a:t>
            </a:r>
            <a:endParaRPr lang="en-US" sz="5400" b="1" cap="none" spc="0" dirty="0">
              <a:ln/>
              <a:pattFill prst="ltDnDiag">
                <a:fgClr>
                  <a:schemeClr val="bg1"/>
                </a:fgClr>
                <a:bgClr>
                  <a:schemeClr val="tx1"/>
                </a:bgClr>
              </a:pattFill>
              <a:effectLst/>
            </a:endParaRPr>
          </a:p>
        </p:txBody>
      </p:sp>
    </p:spTree>
    <p:extLst>
      <p:ext uri="{BB962C8B-B14F-4D97-AF65-F5344CB8AC3E}">
        <p14:creationId xmlns:p14="http://schemas.microsoft.com/office/powerpoint/2010/main" val="245141518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179" y="3516328"/>
            <a:ext cx="9603697" cy="1303867"/>
          </a:xfrm>
        </p:spPr>
        <p:txBody>
          <a:bodyPr>
            <a:normAutofit fontScale="90000"/>
          </a:bodyPr>
          <a:lstStyle/>
          <a:p>
            <a:r>
              <a:rPr lang="ar-SA" dirty="0" smtClean="0">
                <a:solidFill>
                  <a:schemeClr val="accent6">
                    <a:lumMod val="75000"/>
                  </a:schemeClr>
                </a:solidFill>
              </a:rPr>
              <a:t>من دراستنا وتحليلنا لهذا المنهج يتضح لنا أنه يختلف عن منهج المواد المنفصلة في نقطة واحدة وهي: </a:t>
            </a:r>
            <a:r>
              <a:rPr lang="ar-SA" dirty="0" smtClean="0">
                <a:solidFill>
                  <a:schemeClr val="tx1">
                    <a:lumMod val="95000"/>
                    <a:lumOff val="5000"/>
                  </a:schemeClr>
                </a:solidFill>
              </a:rPr>
              <a:t>أنه حاول الربط بين بعض المواد أو بالأحرى بين أجزاء بعض المواد التي يدرسها التلاميذ في نفس العام الدراسي ولكن عملية الربط هذه لم يكتب لها النجاح المطلوب...</a:t>
            </a:r>
            <a:endParaRPr lang="ar-SA" dirty="0">
              <a:solidFill>
                <a:schemeClr val="tx1">
                  <a:lumMod val="95000"/>
                  <a:lumOff val="5000"/>
                </a:schemeClr>
              </a:solidFill>
            </a:endParaRPr>
          </a:p>
        </p:txBody>
      </p:sp>
      <p:sp>
        <p:nvSpPr>
          <p:cNvPr id="3" name="Rectangle 2"/>
          <p:cNvSpPr/>
          <p:nvPr/>
        </p:nvSpPr>
        <p:spPr>
          <a:xfrm>
            <a:off x="4063699" y="1595735"/>
            <a:ext cx="6612709"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نقد منهج المواد المترابطة:-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15893760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SA"/>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2975020" y="1824335"/>
            <a:ext cx="6959682" cy="923330"/>
          </a:xfrm>
          <a:prstGeom prst="rect">
            <a:avLst/>
          </a:prstGeom>
          <a:noFill/>
        </p:spPr>
        <p:txBody>
          <a:bodyPr wrap="square" lIns="91440" tIns="45720" rIns="91440" bIns="45720">
            <a:spAutoFit/>
          </a:bodyPr>
          <a:lstStyle/>
          <a:p>
            <a:pPr algn="ctr"/>
            <a:r>
              <a:rPr lang="ar-EG" sz="5400" b="1" dirty="0" smtClean="0">
                <a:ln w="12700" cmpd="sng">
                  <a:solidFill>
                    <a:srgbClr val="A23C33"/>
                  </a:solidFill>
                  <a:prstDash val="solid"/>
                </a:ln>
                <a:solidFill>
                  <a:srgbClr val="FF0000"/>
                </a:solidFill>
              </a:rPr>
              <a:t>بسم الله الرحمن الرحيم</a:t>
            </a:r>
            <a:endParaRPr lang="en-US" sz="5400" b="1" dirty="0">
              <a:ln w="12700" cmpd="sng">
                <a:solidFill>
                  <a:srgbClr val="A23C33"/>
                </a:solidFill>
                <a:prstDash val="solid"/>
              </a:ln>
              <a:solidFill>
                <a:srgbClr val="FF0000"/>
              </a:solidFill>
            </a:endParaRPr>
          </a:p>
        </p:txBody>
      </p:sp>
      <p:sp>
        <p:nvSpPr>
          <p:cNvPr id="5" name="Rectangle 4"/>
          <p:cNvSpPr/>
          <p:nvPr/>
        </p:nvSpPr>
        <p:spPr>
          <a:xfrm>
            <a:off x="1047960" y="3206839"/>
            <a:ext cx="8482406" cy="1754326"/>
          </a:xfrm>
          <a:prstGeom prst="rect">
            <a:avLst/>
          </a:prstGeom>
          <a:noFill/>
        </p:spPr>
        <p:txBody>
          <a:bodyPr wrap="square" lIns="91440" tIns="45720" rIns="91440" bIns="45720">
            <a:spAutoFit/>
          </a:bodyPr>
          <a:lstStyle/>
          <a:p>
            <a:pPr algn="ctr"/>
            <a:r>
              <a:rPr lang="ar-EG" sz="5400" b="1" dirty="0">
                <a:ln w="12700" cmpd="sng">
                  <a:solidFill>
                    <a:srgbClr val="A23C33"/>
                  </a:solidFill>
                  <a:prstDash val="solid"/>
                </a:ln>
                <a:solidFill>
                  <a:prstClr val="black"/>
                </a:solidFill>
              </a:rPr>
              <a:t>تنظيم مناهج المواد الدراسية </a:t>
            </a:r>
            <a:endParaRPr lang="ar-EG" sz="5400" b="1" dirty="0" smtClean="0">
              <a:ln w="12700" cmpd="sng">
                <a:solidFill>
                  <a:srgbClr val="A23C33"/>
                </a:solidFill>
                <a:prstDash val="solid"/>
              </a:ln>
              <a:solidFill>
                <a:prstClr val="black"/>
              </a:solidFill>
            </a:endParaRPr>
          </a:p>
          <a:p>
            <a:pPr algn="ctr"/>
            <a:r>
              <a:rPr lang="ar-EG" sz="5400" b="1" dirty="0" smtClean="0">
                <a:ln w="12700" cmpd="sng">
                  <a:solidFill>
                    <a:srgbClr val="A23C33"/>
                  </a:solidFill>
                  <a:prstDash val="solid"/>
                </a:ln>
                <a:solidFill>
                  <a:prstClr val="black"/>
                </a:solidFill>
              </a:rPr>
              <a:t> </a:t>
            </a:r>
            <a:r>
              <a:rPr lang="ar-SA" sz="5400" b="1" dirty="0" smtClean="0">
                <a:ln w="12700" cmpd="sng">
                  <a:solidFill>
                    <a:srgbClr val="A23C33"/>
                  </a:solidFill>
                  <a:prstDash val="solid"/>
                </a:ln>
                <a:solidFill>
                  <a:prstClr val="black"/>
                </a:solidFill>
              </a:rPr>
              <a:t>الدكتورة / فائزة </a:t>
            </a:r>
            <a:r>
              <a:rPr lang="ar-EG" sz="5400" b="1" dirty="0" smtClean="0">
                <a:ln w="12700" cmpd="sng">
                  <a:solidFill>
                    <a:srgbClr val="A23C33"/>
                  </a:solidFill>
                  <a:prstDash val="solid"/>
                </a:ln>
                <a:solidFill>
                  <a:prstClr val="black"/>
                </a:solidFill>
              </a:rPr>
              <a:t>فاروق </a:t>
            </a:r>
            <a:r>
              <a:rPr lang="ar-SA" sz="5400" b="1" dirty="0" smtClean="0">
                <a:ln w="12700" cmpd="sng">
                  <a:solidFill>
                    <a:srgbClr val="A23C33"/>
                  </a:solidFill>
                  <a:prstDash val="solid"/>
                </a:ln>
                <a:solidFill>
                  <a:prstClr val="black"/>
                </a:solidFill>
              </a:rPr>
              <a:t>بسيوني</a:t>
            </a:r>
            <a:endParaRPr lang="en-US" sz="5400" b="1" dirty="0">
              <a:ln w="12700" cmpd="sng">
                <a:solidFill>
                  <a:srgbClr val="A23C33"/>
                </a:solidFill>
                <a:prstDash val="solid"/>
              </a:ln>
              <a:solidFill>
                <a:prstClr val="black"/>
              </a:solidFill>
            </a:endParaRPr>
          </a:p>
        </p:txBody>
      </p:sp>
    </p:spTree>
    <p:extLst>
      <p:ext uri="{BB962C8B-B14F-4D97-AF65-F5344CB8AC3E}">
        <p14:creationId xmlns:p14="http://schemas.microsoft.com/office/powerpoint/2010/main" val="34741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fade">
                                      <p:cBhvr>
                                        <p:cTn id="21" dur="1000"/>
                                        <p:tgtEl>
                                          <p:spTgt spid="5">
                                            <p:txEl>
                                              <p:pRg st="1" end="1"/>
                                            </p:txEl>
                                          </p:spTgt>
                                        </p:tgtEl>
                                      </p:cBhvr>
                                    </p:animEffect>
                                    <p:anim calcmode="lin" valueType="num">
                                      <p:cBhvr>
                                        <p:cTn id="22"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6185" y="3686144"/>
            <a:ext cx="9603697" cy="1303867"/>
          </a:xfrm>
        </p:spPr>
        <p:txBody>
          <a:bodyPr>
            <a:normAutofit fontScale="90000"/>
          </a:bodyPr>
          <a:lstStyle/>
          <a:p>
            <a:r>
              <a:rPr lang="ar-SA" dirty="0" smtClean="0">
                <a:solidFill>
                  <a:srgbClr val="C00000"/>
                </a:solidFill>
              </a:rPr>
              <a:t>مفهوم</a:t>
            </a:r>
            <a:r>
              <a:rPr lang="ar-EG" dirty="0" smtClean="0">
                <a:solidFill>
                  <a:srgbClr val="C00000"/>
                </a:solidFill>
              </a:rPr>
              <a:t>ه</a:t>
            </a:r>
            <a:r>
              <a:rPr lang="ar-SA" dirty="0" smtClean="0">
                <a:solidFill>
                  <a:srgbClr val="C00000"/>
                </a:solidFill>
              </a:rPr>
              <a:t>/</a:t>
            </a:r>
            <a:r>
              <a:rPr lang="ar-SA" dirty="0" smtClean="0"/>
              <a:t>يعتبر </a:t>
            </a:r>
            <a:r>
              <a:rPr lang="ar-SA" dirty="0" smtClean="0"/>
              <a:t>منهج المجالات الواسعة ،في حقيقة الأمر، محاولة من المحاولات المتعددة التي بذلت لتطوير منهج المواد الدراسية...ففكرة الربط التي قام عليها منهج المواد المترابطة لم تنجح على النحو المقصود .. فقد ظل منهج المواد يتلقى الانتقادات العنيفة ، التي كان </a:t>
            </a:r>
            <a:r>
              <a:rPr lang="ar-SA" dirty="0" smtClean="0"/>
              <a:t>له</a:t>
            </a:r>
            <a:r>
              <a:rPr lang="ar-EG" dirty="0" smtClean="0"/>
              <a:t>ا</a:t>
            </a:r>
            <a:r>
              <a:rPr lang="ar-SA" dirty="0" smtClean="0"/>
              <a:t> </a:t>
            </a:r>
            <a:r>
              <a:rPr lang="ar-SA" dirty="0" smtClean="0"/>
              <a:t>أثر كبير في ظهور منهج المجالات الواسعة ... </a:t>
            </a:r>
            <a:endParaRPr lang="ar-SA" dirty="0"/>
          </a:p>
        </p:txBody>
      </p:sp>
      <p:sp>
        <p:nvSpPr>
          <p:cNvPr id="4" name="Rectangle 3"/>
          <p:cNvSpPr/>
          <p:nvPr/>
        </p:nvSpPr>
        <p:spPr>
          <a:xfrm>
            <a:off x="9213033" y="1517358"/>
            <a:ext cx="1507144"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ثالثاً:-</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a:off x="3231171" y="1517358"/>
            <a:ext cx="5811207" cy="923330"/>
          </a:xfrm>
          <a:prstGeom prst="rect">
            <a:avLst/>
          </a:prstGeom>
          <a:noFill/>
        </p:spPr>
        <p:txBody>
          <a:bodyPr wrap="none" lIns="91440" tIns="45720" rIns="91440" bIns="45720">
            <a:spAutoFit/>
          </a:bodyPr>
          <a:lstStyle/>
          <a:p>
            <a:pPr algn="ctr"/>
            <a:r>
              <a:rPr lang="ar-SA" sz="5400" b="1" dirty="0" smtClean="0">
                <a:ln/>
                <a:pattFill prst="ltDnDiag">
                  <a:fgClr>
                    <a:schemeClr val="bg1"/>
                  </a:fgClr>
                  <a:bgClr>
                    <a:schemeClr val="tx1"/>
                  </a:bgClr>
                </a:pattFill>
              </a:rPr>
              <a:t>منهج المجالات الواسعة: </a:t>
            </a:r>
            <a:endParaRPr lang="en-US" sz="5400" b="1" cap="none" spc="0" dirty="0">
              <a:ln/>
              <a:pattFill prst="ltDnDiag">
                <a:fgClr>
                  <a:schemeClr val="bg1"/>
                </a:fgClr>
                <a:bgClr>
                  <a:schemeClr val="tx1"/>
                </a:bgClr>
              </a:pattFill>
              <a:effectLst/>
            </a:endParaRPr>
          </a:p>
        </p:txBody>
      </p:sp>
    </p:spTree>
    <p:extLst>
      <p:ext uri="{BB962C8B-B14F-4D97-AF65-F5344CB8AC3E}">
        <p14:creationId xmlns:p14="http://schemas.microsoft.com/office/powerpoint/2010/main" val="166757792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0344" y="3568579"/>
            <a:ext cx="9603697" cy="1303867"/>
          </a:xfrm>
        </p:spPr>
        <p:txBody>
          <a:bodyPr>
            <a:noAutofit/>
          </a:bodyPr>
          <a:lstStyle/>
          <a:p>
            <a:r>
              <a:rPr lang="ar-EG" sz="3200" dirty="0" smtClean="0">
                <a:solidFill>
                  <a:srgbClr val="C00000"/>
                </a:solidFill>
              </a:rPr>
              <a:t>1</a:t>
            </a:r>
            <a:r>
              <a:rPr lang="ar-SA" sz="3200" dirty="0" smtClean="0">
                <a:solidFill>
                  <a:srgbClr val="C00000"/>
                </a:solidFill>
              </a:rPr>
              <a:t>/ </a:t>
            </a:r>
            <a:r>
              <a:rPr lang="ar-SA" sz="3200" dirty="0" smtClean="0">
                <a:solidFill>
                  <a:srgbClr val="C00000"/>
                </a:solidFill>
              </a:rPr>
              <a:t>مجال العلوم العامة ويشمل : </a:t>
            </a:r>
            <a:r>
              <a:rPr lang="ar-SA" sz="3200" dirty="0" smtClean="0"/>
              <a:t>الفيزياء والكيمياء و الإحياء والجيولوجيا...</a:t>
            </a:r>
            <a:br>
              <a:rPr lang="ar-SA" sz="3200" dirty="0" smtClean="0"/>
            </a:br>
            <a:r>
              <a:rPr lang="ar-SA" sz="3200" dirty="0" smtClean="0">
                <a:solidFill>
                  <a:srgbClr val="C00000"/>
                </a:solidFill>
              </a:rPr>
              <a:t>2/مجال الرياضيات ويشمل : </a:t>
            </a:r>
            <a:r>
              <a:rPr lang="ar-SA" sz="3200" dirty="0" smtClean="0"/>
              <a:t>الحساب والجبر والهندسة وحساب المثلثات .</a:t>
            </a:r>
            <a:br>
              <a:rPr lang="ar-SA" sz="3200" dirty="0" smtClean="0"/>
            </a:br>
            <a:r>
              <a:rPr lang="ar-SA" sz="3200" dirty="0" smtClean="0">
                <a:solidFill>
                  <a:srgbClr val="C00000"/>
                </a:solidFill>
              </a:rPr>
              <a:t>3/ مجال اللغات ويشمل : </a:t>
            </a:r>
            <a:r>
              <a:rPr lang="ar-SA" sz="3200" dirty="0" smtClean="0"/>
              <a:t>جميع الفروع اللغة من تعبير وقواعد وأدب ونصوص ومطالعة ونقد بلاغة وإملاء وخط </a:t>
            </a:r>
            <a:br>
              <a:rPr lang="ar-SA" sz="3200" dirty="0" smtClean="0"/>
            </a:br>
            <a:r>
              <a:rPr lang="ar-SA" sz="3200" dirty="0" smtClean="0">
                <a:solidFill>
                  <a:srgbClr val="C00000"/>
                </a:solidFill>
              </a:rPr>
              <a:t>4/ مجال التربية الدينية ويشمل : </a:t>
            </a:r>
            <a:r>
              <a:rPr lang="ar-SA" sz="3200" dirty="0" smtClean="0"/>
              <a:t>القرآن والفقة والحديث و التوحيد.</a:t>
            </a:r>
            <a:endParaRPr lang="ar-SA" sz="3200" dirty="0"/>
          </a:p>
        </p:txBody>
      </p:sp>
      <p:sp>
        <p:nvSpPr>
          <p:cNvPr id="3" name="Rectangle 2"/>
          <p:cNvSpPr/>
          <p:nvPr/>
        </p:nvSpPr>
        <p:spPr>
          <a:xfrm>
            <a:off x="2681235" y="1543483"/>
            <a:ext cx="8372806"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أهم المجالات التي يتكون منها مايلي:</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42927744"/>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9430" y="3790647"/>
            <a:ext cx="9603697" cy="1303867"/>
          </a:xfrm>
        </p:spPr>
        <p:txBody>
          <a:bodyPr>
            <a:noAutofit/>
          </a:bodyPr>
          <a:lstStyle/>
          <a:p>
            <a:r>
              <a:rPr lang="ar-SA" sz="3600" dirty="0" smtClean="0">
                <a:solidFill>
                  <a:srgbClr val="C00000"/>
                </a:solidFill>
              </a:rPr>
              <a:t>5/مجال المواد الإجتماعية ويشمل : </a:t>
            </a:r>
            <a:r>
              <a:rPr lang="ar-SA" sz="3600" dirty="0" smtClean="0"/>
              <a:t>التاريخ و الجغرافيا والإجتماع </a:t>
            </a:r>
            <a:r>
              <a:rPr lang="ar-EG" sz="3600" dirty="0" smtClean="0"/>
              <a:t>وعلم نفس وتربية قومية</a:t>
            </a:r>
            <a:r>
              <a:rPr lang="ar-SA" sz="3600" dirty="0" smtClean="0"/>
              <a:t>.</a:t>
            </a:r>
            <a:r>
              <a:rPr lang="ar-SA" sz="3600" dirty="0" smtClean="0"/>
              <a:t/>
            </a:r>
            <a:br>
              <a:rPr lang="ar-SA" sz="3600" dirty="0" smtClean="0"/>
            </a:br>
            <a:r>
              <a:rPr lang="ar-SA" sz="3600" dirty="0" smtClean="0">
                <a:solidFill>
                  <a:srgbClr val="C00000"/>
                </a:solidFill>
              </a:rPr>
              <a:t>6/مجال التربية الفنية ويشمل: </a:t>
            </a:r>
            <a:r>
              <a:rPr lang="ar-SA" sz="3600" dirty="0" smtClean="0"/>
              <a:t>الرسم والتصوير والأشغال والموسيقى</a:t>
            </a:r>
            <a:br>
              <a:rPr lang="ar-SA" sz="3600" dirty="0" smtClean="0"/>
            </a:br>
            <a:r>
              <a:rPr lang="ar-SA" sz="3600" dirty="0" smtClean="0"/>
              <a:t>وقد استخدم منهج المجالات الواسعة على نطاق كبير من الصفوف الأخيرة من المرحلة الأولى ، وذلك لأن هذه المرحلة لاتحتاج إلى تعمق كبير في المواد الدراسية ...</a:t>
            </a:r>
            <a:endParaRPr lang="ar-SA" sz="3600" dirty="0"/>
          </a:p>
        </p:txBody>
      </p:sp>
      <p:sp>
        <p:nvSpPr>
          <p:cNvPr id="3" name="Rectangle 2"/>
          <p:cNvSpPr/>
          <p:nvPr/>
        </p:nvSpPr>
        <p:spPr>
          <a:xfrm>
            <a:off x="5871467" y="1478168"/>
            <a:ext cx="4838184" cy="923330"/>
          </a:xfrm>
          <a:prstGeom prst="rect">
            <a:avLst/>
          </a:prstGeom>
          <a:noFill/>
        </p:spPr>
        <p:txBody>
          <a:bodyPr wrap="none" lIns="91440" tIns="45720" rIns="91440" bIns="45720">
            <a:spAutoFit/>
          </a:bodyPr>
          <a:lstStyle/>
          <a:p>
            <a:pPr algn="ctr"/>
            <a:r>
              <a:rPr lang="ar-SA" sz="54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تابع أهم المجالات ...</a:t>
            </a:r>
            <a:endParaRPr lang="ar-SA"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993827265"/>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83122" y="3542453"/>
            <a:ext cx="9603697" cy="1303867"/>
          </a:xfrm>
        </p:spPr>
        <p:txBody>
          <a:bodyPr>
            <a:noAutofit/>
          </a:bodyPr>
          <a:lstStyle/>
          <a:p>
            <a:r>
              <a:rPr lang="ar-SA" sz="2800" dirty="0" smtClean="0"/>
              <a:t>1/يؤدي دمج بعض المواد بمواد أخرى إلى التكامل بين جوانب المعرفة المختلفة .</a:t>
            </a:r>
            <a:br>
              <a:rPr lang="ar-SA" sz="2800" dirty="0" smtClean="0"/>
            </a:br>
            <a:r>
              <a:rPr lang="ar-SA" sz="2800" dirty="0" smtClean="0"/>
              <a:t>2/ تقديم المواد بصورة مجالات ، تذوب فيها الفواصل نهائياً بين مواد المجال الواحد </a:t>
            </a:r>
            <a:r>
              <a:rPr lang="ar-SA" sz="2800" dirty="0" smtClean="0"/>
              <a:t>3</a:t>
            </a:r>
            <a:r>
              <a:rPr lang="ar-SA" sz="2800" dirty="0" smtClean="0"/>
              <a:t>/ دمج بعض المواد في مجال واحد يساعد على إظهار العلاقات بين جوانب المعرفة المختلفة .</a:t>
            </a:r>
            <a:br>
              <a:rPr lang="ar-SA" sz="2800" dirty="0" smtClean="0"/>
            </a:br>
            <a:r>
              <a:rPr lang="ar-SA" sz="2800" dirty="0" smtClean="0"/>
              <a:t>4/ يعمل هذا المنهج على إيجاد نوع من الربط بين المدرسة والمجتمع وذلك من خلال التعريض لدراسة المشكلات ..</a:t>
            </a:r>
            <a:endParaRPr lang="ar-SA" sz="2800" dirty="0"/>
          </a:p>
        </p:txBody>
      </p:sp>
      <p:sp>
        <p:nvSpPr>
          <p:cNvPr id="3" name="Rectangle 2"/>
          <p:cNvSpPr/>
          <p:nvPr/>
        </p:nvSpPr>
        <p:spPr>
          <a:xfrm>
            <a:off x="4947066" y="1504295"/>
            <a:ext cx="5955477"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مزايا المجالات الواسعة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026795801"/>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8436" y="3620831"/>
            <a:ext cx="9603697" cy="1303867"/>
          </a:xfrm>
        </p:spPr>
        <p:txBody>
          <a:bodyPr>
            <a:normAutofit fontScale="90000"/>
          </a:bodyPr>
          <a:lstStyle/>
          <a:p>
            <a:r>
              <a:rPr lang="ar-SA" dirty="0" smtClean="0"/>
              <a:t>1/ </a:t>
            </a:r>
            <a:r>
              <a:rPr lang="ar-SA" dirty="0" smtClean="0"/>
              <a:t>صعوبة </a:t>
            </a:r>
            <a:r>
              <a:rPr lang="ar-SA" dirty="0" smtClean="0"/>
              <a:t>دمج بعض المواد في مجال واحد .</a:t>
            </a:r>
            <a:br>
              <a:rPr lang="ar-SA" dirty="0" smtClean="0"/>
            </a:br>
            <a:r>
              <a:rPr lang="ar-SA" dirty="0" smtClean="0"/>
              <a:t>2/مازال هذا المنهج يركز على نواحي </a:t>
            </a:r>
            <a:r>
              <a:rPr lang="ar-SA" dirty="0" smtClean="0"/>
              <a:t>المعرف</a:t>
            </a:r>
            <a:r>
              <a:rPr lang="ar-EG" dirty="0" smtClean="0"/>
              <a:t>ة</a:t>
            </a:r>
            <a:r>
              <a:rPr lang="ar-SA" dirty="0" smtClean="0"/>
              <a:t> </a:t>
            </a:r>
            <a:r>
              <a:rPr lang="ar-SA" dirty="0" smtClean="0"/>
              <a:t>أكثر من تركيزه على الجوانب الأخرى ..</a:t>
            </a:r>
            <a:br>
              <a:rPr lang="ar-SA" dirty="0" smtClean="0"/>
            </a:br>
            <a:r>
              <a:rPr lang="ar-SA" dirty="0" smtClean="0"/>
              <a:t>3/ إن هذا التنظيم المنهجي يصلح للإلمام بأساسيات المعرفة، ولايسمح بالدخول في التفصيلات وبالتالي فهو يناسب المراحل الأولى أكثر من المراحل الأعلى . </a:t>
            </a:r>
            <a:endParaRPr lang="ar-SA" dirty="0"/>
          </a:p>
        </p:txBody>
      </p:sp>
      <p:sp>
        <p:nvSpPr>
          <p:cNvPr id="3" name="Rectangle 2"/>
          <p:cNvSpPr/>
          <p:nvPr/>
        </p:nvSpPr>
        <p:spPr>
          <a:xfrm>
            <a:off x="4422689" y="1530420"/>
            <a:ext cx="6194324"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عيوب المجالات الواسعة :-</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51014627"/>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7991" y="2523550"/>
            <a:ext cx="9603697" cy="1303867"/>
          </a:xfrm>
        </p:spPr>
        <p:txBody>
          <a:bodyPr/>
          <a:lstStyle/>
          <a:p>
            <a:endParaRPr lang="ar-SA"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Rectangle 3"/>
          <p:cNvSpPr/>
          <p:nvPr/>
        </p:nvSpPr>
        <p:spPr>
          <a:xfrm>
            <a:off x="1074919" y="2551837"/>
            <a:ext cx="10149840" cy="923330"/>
          </a:xfrm>
          <a:prstGeom prst="rect">
            <a:avLst/>
          </a:prstGeom>
          <a:noFill/>
        </p:spPr>
        <p:txBody>
          <a:bodyPr wrap="square" lIns="91440" tIns="45720" rIns="91440" bIns="45720">
            <a:spAutoFit/>
          </a:bodyPr>
          <a:lstStyle/>
          <a:p>
            <a:pPr algn="ctr"/>
            <a:r>
              <a:rPr lang="ar-EG" sz="5400" dirty="0" smtClean="0">
                <a:ln w="0"/>
                <a:solidFill>
                  <a:schemeClr val="bg1"/>
                </a:solidFill>
                <a:effectLst>
                  <a:outerShdw blurRad="38100" dist="19050" dir="2700000" algn="tl" rotWithShape="0">
                    <a:schemeClr val="tx1">
                      <a:alpha val="40000"/>
                    </a:schemeClr>
                  </a:outerShdw>
                </a:effectLst>
              </a:rPr>
              <a:t>شكرا لحسن الانصات</a:t>
            </a:r>
            <a:endParaRPr lang="en-US" sz="5400" dirty="0">
              <a:ln w="0"/>
              <a:solidFill>
                <a:schemeClr val="bg1"/>
              </a:solidFill>
              <a:effectLst>
                <a:outerShdw blurRad="38100" dist="19050" dir="2700000" algn="tl" rotWithShape="0">
                  <a:schemeClr val="tx1">
                    <a:alpha val="40000"/>
                  </a:schemeClr>
                </a:outerShdw>
              </a:effectLst>
            </a:endParaRPr>
          </a:p>
        </p:txBody>
      </p:sp>
    </p:spTree>
    <p:extLst>
      <p:ext uri="{BB962C8B-B14F-4D97-AF65-F5344CB8AC3E}">
        <p14:creationId xmlns:p14="http://schemas.microsoft.com/office/powerpoint/2010/main" val="3631323729"/>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152114623"/>
              </p:ext>
            </p:extLst>
          </p:nvPr>
        </p:nvGraphicFramePr>
        <p:xfrm>
          <a:off x="3887839" y="1571513"/>
          <a:ext cx="4605748"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9016674" y="2416005"/>
            <a:ext cx="1984839" cy="923330"/>
          </a:xfrm>
          <a:prstGeom prst="rect">
            <a:avLst/>
          </a:prstGeom>
          <a:noFill/>
        </p:spPr>
        <p:txBody>
          <a:bodyPr wrap="none" lIns="91440" tIns="45720" rIns="91440" bIns="45720">
            <a:spAutoFit/>
          </a:bodyPr>
          <a:lstStyle/>
          <a:p>
            <a:pPr algn="ctr"/>
            <a:r>
              <a:rPr lang="ar-SA" sz="5400" dirty="0" smtClean="0">
                <a:solidFill>
                  <a:schemeClr val="accent6">
                    <a:lumMod val="75000"/>
                  </a:schemeClr>
                </a:solidFill>
              </a:rPr>
              <a:t>التقليدية:</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7" name="Title 1"/>
          <p:cNvSpPr>
            <a:spLocks noGrp="1"/>
          </p:cNvSpPr>
          <p:nvPr>
            <p:ph type="title"/>
          </p:nvPr>
        </p:nvSpPr>
        <p:spPr>
          <a:xfrm>
            <a:off x="1398726" y="3834805"/>
            <a:ext cx="9602787" cy="1304925"/>
          </a:xfrm>
        </p:spPr>
        <p:txBody>
          <a:bodyPr>
            <a:normAutofit fontScale="90000"/>
          </a:bodyPr>
          <a:lstStyle/>
          <a:p>
            <a:r>
              <a:rPr lang="ar-SA" dirty="0" smtClean="0"/>
              <a:t/>
            </a:r>
            <a:br>
              <a:rPr lang="ar-SA" dirty="0" smtClean="0"/>
            </a:br>
            <a:r>
              <a:rPr lang="ar-SA" dirty="0" smtClean="0"/>
              <a:t/>
            </a:r>
            <a:br>
              <a:rPr lang="ar-SA" dirty="0" smtClean="0"/>
            </a:br>
            <a:r>
              <a:rPr lang="ar-SA" dirty="0"/>
              <a:t/>
            </a:r>
            <a:br>
              <a:rPr lang="ar-SA" dirty="0"/>
            </a:br>
            <a:r>
              <a:rPr lang="ar-SA" sz="3100" dirty="0" smtClean="0"/>
              <a:t>هي من أقدم وأكثر تنظيمات المناهج المنتشرة ولقد كانت المواد التي تكون منها المنهج في بداية الأمر تدرس كل منها على حدة بمعزل عن المواد الأخرى ،ثم حدث نوع من الترابط بين هذه المواد ،ثم تطور الأمر بما أدى إلى دمج بعض المواد مع بعض في صورة مجالات</a:t>
            </a:r>
            <a:r>
              <a:rPr lang="ar-SA" dirty="0" smtClean="0"/>
              <a:t> </a:t>
            </a:r>
            <a:br>
              <a:rPr lang="ar-SA" dirty="0" smtClean="0"/>
            </a:br>
            <a:endParaRPr lang="ar-SA" dirty="0"/>
          </a:p>
        </p:txBody>
      </p:sp>
      <p:sp>
        <p:nvSpPr>
          <p:cNvPr id="2" name="Rectangle 1"/>
          <p:cNvSpPr/>
          <p:nvPr/>
        </p:nvSpPr>
        <p:spPr>
          <a:xfrm>
            <a:off x="4809067" y="3147960"/>
            <a:ext cx="5800414" cy="584775"/>
          </a:xfrm>
          <a:prstGeom prst="rect">
            <a:avLst/>
          </a:prstGeom>
        </p:spPr>
        <p:txBody>
          <a:bodyPr wrap="square">
            <a:spAutoFit/>
          </a:bodyPr>
          <a:lstStyle/>
          <a:p>
            <a:r>
              <a:rPr lang="ar-SA" sz="3200" dirty="0"/>
              <a:t>مناهج المواد الدراسية </a:t>
            </a:r>
            <a:r>
              <a:rPr lang="ar-SA" sz="3200" dirty="0" smtClean="0"/>
              <a:t>:-</a:t>
            </a:r>
            <a:endParaRPr lang="ar-SA" sz="3200" dirty="0"/>
          </a:p>
        </p:txBody>
      </p:sp>
    </p:spTree>
    <p:extLst>
      <p:ext uri="{BB962C8B-B14F-4D97-AF65-F5344CB8AC3E}">
        <p14:creationId xmlns:p14="http://schemas.microsoft.com/office/powerpoint/2010/main" val="16404808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2578" y="2308577"/>
            <a:ext cx="6096000" cy="2831544"/>
          </a:xfrm>
          <a:prstGeom prst="rect">
            <a:avLst/>
          </a:prstGeom>
        </p:spPr>
        <p:txBody>
          <a:bodyPr>
            <a:spAutoFit/>
          </a:bodyPr>
          <a:lstStyle/>
          <a:p>
            <a:r>
              <a:rPr lang="ar-SA" sz="4000" dirty="0" smtClean="0"/>
              <a:t/>
            </a:r>
            <a:br>
              <a:rPr lang="ar-SA" sz="4000" dirty="0" smtClean="0"/>
            </a:br>
            <a:r>
              <a:rPr lang="ar-SA" sz="4000" dirty="0" smtClean="0"/>
              <a:t>1/ منهج المواد الدراسية المنفصلة...</a:t>
            </a:r>
            <a:br>
              <a:rPr lang="ar-SA" sz="4000" dirty="0" smtClean="0"/>
            </a:br>
            <a:r>
              <a:rPr lang="ar-SA" sz="4000" dirty="0" smtClean="0"/>
              <a:t>2/ منهج المواد الدراسية المترابطة...</a:t>
            </a:r>
            <a:br>
              <a:rPr lang="ar-SA" sz="4000" dirty="0" smtClean="0"/>
            </a:br>
            <a:r>
              <a:rPr lang="ar-SA" sz="4000" dirty="0" smtClean="0"/>
              <a:t>3/ منهج المجالات الواسعة ...</a:t>
            </a:r>
            <a:r>
              <a:rPr lang="ar-SA" dirty="0" smtClean="0"/>
              <a:t/>
            </a:r>
            <a:br>
              <a:rPr lang="ar-SA" dirty="0" smtClean="0"/>
            </a:br>
            <a:endParaRPr lang="ar-SA" dirty="0"/>
          </a:p>
        </p:txBody>
      </p:sp>
      <p:sp>
        <p:nvSpPr>
          <p:cNvPr id="4" name="Rectangle 3"/>
          <p:cNvSpPr/>
          <p:nvPr/>
        </p:nvSpPr>
        <p:spPr>
          <a:xfrm>
            <a:off x="3204487" y="1385247"/>
            <a:ext cx="7338869" cy="923330"/>
          </a:xfrm>
          <a:prstGeom prst="rect">
            <a:avLst/>
          </a:prstGeom>
          <a:noFill/>
        </p:spPr>
        <p:txBody>
          <a:bodyPr wrap="none" lIns="91440" tIns="45720" rIns="91440" bIns="45720">
            <a:spAutoFit/>
          </a:bodyPr>
          <a:lstStyle/>
          <a:p>
            <a:pPr algn="ctr"/>
            <a:r>
              <a:rPr lang="ar-SA" sz="5400" b="1" cap="none" spc="0"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مناهج المواد الدراسية تتضمن:-</a:t>
            </a:r>
            <a:endParaRPr lang="ar-SA" sz="54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92164385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5232" y="3465899"/>
            <a:ext cx="9603697" cy="1174340"/>
          </a:xfrm>
        </p:spPr>
        <p:txBody>
          <a:bodyPr>
            <a:noAutofit/>
          </a:bodyPr>
          <a:lstStyle/>
          <a:p>
            <a:r>
              <a:rPr lang="ar-SA" sz="4000" dirty="0" smtClean="0"/>
              <a:t>وينظم هذه المنهج في صورة مواد دراسية منفصلة .. </a:t>
            </a:r>
            <a:r>
              <a:rPr lang="ar-SA" sz="4000" dirty="0" smtClean="0">
                <a:solidFill>
                  <a:srgbClr val="FF99FF"/>
                </a:solidFill>
              </a:rPr>
              <a:t>مثل:-</a:t>
            </a:r>
            <a:br>
              <a:rPr lang="ar-SA" sz="4000" dirty="0" smtClean="0">
                <a:solidFill>
                  <a:srgbClr val="FF99FF"/>
                </a:solidFill>
              </a:rPr>
            </a:br>
            <a:r>
              <a:rPr lang="ar-SA" sz="4000" dirty="0" smtClean="0">
                <a:solidFill>
                  <a:schemeClr val="tx1">
                    <a:lumMod val="95000"/>
                    <a:lumOff val="5000"/>
                  </a:schemeClr>
                </a:solidFill>
              </a:rPr>
              <a:t>اللغة العربية ،الحساب، التاريخ،الجغرافيا،التربية الوطنية ... موزعة على مراحل وسنوات </a:t>
            </a:r>
            <a:endParaRPr lang="ar-SA" sz="4000" dirty="0">
              <a:solidFill>
                <a:schemeClr val="tx1">
                  <a:lumMod val="95000"/>
                  <a:lumOff val="5000"/>
                </a:schemeClr>
              </a:solidFill>
            </a:endParaRPr>
          </a:p>
        </p:txBody>
      </p:sp>
      <p:sp>
        <p:nvSpPr>
          <p:cNvPr id="3" name="Rectangle 2"/>
          <p:cNvSpPr/>
          <p:nvPr/>
        </p:nvSpPr>
        <p:spPr>
          <a:xfrm>
            <a:off x="9621618" y="1669112"/>
            <a:ext cx="1215397" cy="923330"/>
          </a:xfrm>
          <a:prstGeom prst="rect">
            <a:avLst/>
          </a:prstGeom>
          <a:noFill/>
        </p:spPr>
        <p:txBody>
          <a:bodyPr wrap="none" lIns="91440" tIns="45720" rIns="91440" bIns="45720">
            <a:spAutoFit/>
          </a:bodyPr>
          <a:lstStyle/>
          <a:p>
            <a:pPr algn="ctr"/>
            <a:r>
              <a:rPr lang="ar-SA" sz="54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أولاً:</a:t>
            </a:r>
            <a:endPar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a:off x="1945695" y="1669112"/>
            <a:ext cx="7510389" cy="923330"/>
          </a:xfrm>
          <a:prstGeom prst="rect">
            <a:avLst/>
          </a:prstGeom>
          <a:noFill/>
        </p:spPr>
        <p:txBody>
          <a:bodyPr wrap="none" lIns="91440" tIns="45720" rIns="91440" bIns="45720">
            <a:spAutoFit/>
          </a:bodyPr>
          <a:lstStyle/>
          <a:p>
            <a:pPr algn="ctr"/>
            <a:r>
              <a:rPr lang="ar-SA" sz="54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منهج المواد الدراسية المنفصلة..</a:t>
            </a:r>
            <a:endParaRPr lang="en-US" sz="54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33691622"/>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5868" y="3875458"/>
            <a:ext cx="9603697" cy="1303867"/>
          </a:xfrm>
        </p:spPr>
        <p:txBody>
          <a:bodyPr>
            <a:normAutofit fontScale="90000"/>
          </a:bodyPr>
          <a:lstStyle/>
          <a:p>
            <a:r>
              <a:rPr lang="ar-SA" sz="3600" dirty="0" smtClean="0"/>
              <a:t>1/ الفصل بين المواد الدراسية التي يتضمنها المنهج.</a:t>
            </a:r>
            <a:br>
              <a:rPr lang="ar-SA" sz="3600" dirty="0" smtClean="0"/>
            </a:br>
            <a:r>
              <a:rPr lang="ar-SA" sz="3600" dirty="0" smtClean="0"/>
              <a:t>2/ الكتاب المدرسي هو الدعامة الرئيسية التي يرتكز عليها المنهج.</a:t>
            </a:r>
            <a:br>
              <a:rPr lang="ar-SA" sz="3600" dirty="0" smtClean="0"/>
            </a:br>
            <a:r>
              <a:rPr lang="ar-SA" sz="3600" dirty="0" smtClean="0"/>
              <a:t>3/ الدور الرئيسي للمعلم في هذا المنهج هو توصيل وشرح المعلومات .</a:t>
            </a:r>
            <a:br>
              <a:rPr lang="ar-SA" sz="3600" dirty="0" smtClean="0"/>
            </a:br>
            <a:r>
              <a:rPr lang="ar-SA" sz="3600" dirty="0" smtClean="0"/>
              <a:t>4/ للأنشطة دور ضئيل في هذا المنهج.</a:t>
            </a:r>
            <a:r>
              <a:rPr lang="ar-SA" dirty="0" smtClean="0"/>
              <a:t/>
            </a:r>
            <a:br>
              <a:rPr lang="ar-SA" dirty="0" smtClean="0"/>
            </a:br>
            <a:r>
              <a:rPr lang="ar-SA" dirty="0" smtClean="0"/>
              <a:t/>
            </a:r>
            <a:br>
              <a:rPr lang="ar-SA" dirty="0" smtClean="0"/>
            </a:br>
            <a:endParaRPr lang="ar-SA" dirty="0"/>
          </a:p>
        </p:txBody>
      </p:sp>
      <p:sp>
        <p:nvSpPr>
          <p:cNvPr id="3" name="Rectangle 2"/>
          <p:cNvSpPr/>
          <p:nvPr/>
        </p:nvSpPr>
        <p:spPr>
          <a:xfrm>
            <a:off x="1992385" y="1452433"/>
            <a:ext cx="8510664" cy="923330"/>
          </a:xfrm>
          <a:prstGeom prst="rect">
            <a:avLst/>
          </a:prstGeom>
          <a:noFill/>
        </p:spPr>
        <p:txBody>
          <a:bodyPr wrap="none" lIns="91440" tIns="45720" rIns="91440" bIns="45720">
            <a:spAutoFit/>
          </a:bodyPr>
          <a:lstStyle/>
          <a:p>
            <a:pPr algn="ctr"/>
            <a:r>
              <a:rPr lang="ar-SA" sz="5400" b="1" cap="none" spc="0"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خصائص المواد الدراسية المنفصلة...</a:t>
            </a:r>
            <a:endParaRPr lang="en-US" sz="54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29330746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271" y="3575208"/>
            <a:ext cx="9603697" cy="1303867"/>
          </a:xfrm>
        </p:spPr>
        <p:txBody>
          <a:bodyPr>
            <a:normAutofit fontScale="90000"/>
          </a:bodyPr>
          <a:lstStyle/>
          <a:p>
            <a:r>
              <a:rPr lang="ar-SA" dirty="0" smtClean="0"/>
              <a:t>في ظل هذا المنهج تدرس كل مادة على حده إذ لها مدرسها وكتابها وامتحانها الخاص بها وفي نهاية العام الدراسي يطلب من التلميذ النجاح فيها ...</a:t>
            </a:r>
            <a:endParaRPr lang="ar-SA" dirty="0"/>
          </a:p>
        </p:txBody>
      </p:sp>
      <p:sp>
        <p:nvSpPr>
          <p:cNvPr id="3" name="Rectangle 2"/>
          <p:cNvSpPr/>
          <p:nvPr/>
        </p:nvSpPr>
        <p:spPr>
          <a:xfrm>
            <a:off x="192312" y="688159"/>
            <a:ext cx="12001617" cy="1754326"/>
          </a:xfrm>
          <a:prstGeom prst="rect">
            <a:avLst/>
          </a:prstGeom>
          <a:noFill/>
        </p:spPr>
        <p:txBody>
          <a:bodyPr wrap="square" lIns="91440" tIns="45720" rIns="91440" bIns="45720">
            <a:spAutoFit/>
          </a:bodyPr>
          <a:lstStyle/>
          <a:p>
            <a:pPr algn="ctr"/>
            <a:r>
              <a:rPr lang="ar-SA" sz="5400" b="1" cap="none" spc="0"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1/ الفصل بين المواد الدراسية التي يتضمنها المنهج:-</a:t>
            </a:r>
            <a:endParaRPr lang="ar-SA" sz="54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32324863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8214" y="3234013"/>
            <a:ext cx="9603697" cy="1303867"/>
          </a:xfrm>
        </p:spPr>
        <p:txBody>
          <a:bodyPr>
            <a:normAutofit fontScale="90000"/>
          </a:bodyPr>
          <a:lstStyle/>
          <a:p>
            <a:r>
              <a:rPr lang="ar-SA" dirty="0" smtClean="0"/>
              <a:t>(أ) التدرج من البسيط إلى المركب.</a:t>
            </a:r>
            <a:br>
              <a:rPr lang="ar-SA" dirty="0" smtClean="0"/>
            </a:br>
            <a:r>
              <a:rPr lang="ar-SA" dirty="0" smtClean="0"/>
              <a:t>(ب)التدرج من السهل إلى الصعب .</a:t>
            </a:r>
            <a:br>
              <a:rPr lang="ar-SA" dirty="0" smtClean="0"/>
            </a:br>
            <a:r>
              <a:rPr lang="ar-SA" dirty="0" smtClean="0"/>
              <a:t>(ج) التدرج من الماضي إلى الحاضر.</a:t>
            </a:r>
            <a:endParaRPr lang="ar-SA" dirty="0"/>
          </a:p>
        </p:txBody>
      </p:sp>
      <p:sp>
        <p:nvSpPr>
          <p:cNvPr id="3" name="Rectangle 2"/>
          <p:cNvSpPr/>
          <p:nvPr/>
        </p:nvSpPr>
        <p:spPr>
          <a:xfrm>
            <a:off x="614148" y="1507025"/>
            <a:ext cx="11151831" cy="954107"/>
          </a:xfrm>
          <a:prstGeom prst="rect">
            <a:avLst/>
          </a:prstGeom>
          <a:noFill/>
        </p:spPr>
        <p:txBody>
          <a:bodyPr wrap="square" lIns="91440" tIns="45720" rIns="91440" bIns="45720">
            <a:spAutoFit/>
          </a:bodyPr>
          <a:lstStyle/>
          <a:p>
            <a:pPr algn="ctr"/>
            <a:r>
              <a:rPr lang="ar-SA" sz="28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يقضي هذا الأسلوب عند إعداد المقررات الدراسية </a:t>
            </a:r>
          </a:p>
          <a:p>
            <a:pPr algn="ctr"/>
            <a:r>
              <a:rPr lang="ar-SA" sz="2800" b="1" cap="none" spc="0"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أو عند تدريس المادة ترتيب موضوعاتها على النحو التالي:</a:t>
            </a:r>
            <a:endParaRPr lang="en-US" sz="28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2162081880"/>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739" y="3083888"/>
            <a:ext cx="9603697" cy="1303867"/>
          </a:xfrm>
        </p:spPr>
        <p:txBody>
          <a:bodyPr>
            <a:normAutofit fontScale="90000"/>
          </a:bodyPr>
          <a:lstStyle/>
          <a:p>
            <a:r>
              <a:rPr lang="ar-SA" dirty="0" smtClean="0"/>
              <a:t/>
            </a:r>
            <a:br>
              <a:rPr lang="ar-SA" dirty="0" smtClean="0"/>
            </a:br>
            <a:r>
              <a:rPr lang="ar-SA" dirty="0"/>
              <a:t/>
            </a:r>
            <a:br>
              <a:rPr lang="ar-SA" dirty="0"/>
            </a:br>
            <a:r>
              <a:rPr lang="ar-SA" dirty="0" smtClean="0"/>
              <a:t>وحيث أن الهدف الرئيسي للمنهج هو تزويد التلاميذ بالمعلومات الضرورية في شتى جوانب المعرفة،فقد أصبح الكتاب الدعامة التي يقوم عليها هذا المنهج لانه يتضمن المعلومات المواد تزويد التلاميذ بها .</a:t>
            </a:r>
            <a:endParaRPr lang="ar-SA" dirty="0"/>
          </a:p>
        </p:txBody>
      </p:sp>
      <p:sp>
        <p:nvSpPr>
          <p:cNvPr id="3" name="Rectangle 2"/>
          <p:cNvSpPr/>
          <p:nvPr/>
        </p:nvSpPr>
        <p:spPr>
          <a:xfrm>
            <a:off x="1894066" y="1684446"/>
            <a:ext cx="9004389" cy="584775"/>
          </a:xfrm>
          <a:prstGeom prst="rect">
            <a:avLst/>
          </a:prstGeom>
          <a:noFill/>
        </p:spPr>
        <p:txBody>
          <a:bodyPr wrap="none" lIns="91440" tIns="45720" rIns="91440" bIns="45720">
            <a:spAutoFit/>
          </a:bodyPr>
          <a:lstStyle/>
          <a:p>
            <a:pPr algn="ctr"/>
            <a:r>
              <a:rPr lang="ar-SA"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2/ </a:t>
            </a:r>
            <a:r>
              <a:rPr lang="ar-SA"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الكت</a:t>
            </a:r>
            <a:r>
              <a:rPr lang="ar-EG"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ا</a:t>
            </a:r>
            <a:r>
              <a:rPr lang="ar-SA"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ب </a:t>
            </a:r>
            <a:r>
              <a:rPr lang="ar-SA" sz="3200" b="1" dirty="0" smtClean="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rPr>
              <a:t>المدرسي هو الدعامة الرئيسية التي يرتكز عليها المنهج:</a:t>
            </a:r>
            <a:endParaRPr lang="en-US" sz="3200" b="1" cap="none" spc="0" dirty="0">
              <a:ln w="12700">
                <a:solidFill>
                  <a:schemeClr val="tx2">
                    <a:lumMod val="75000"/>
                  </a:schemeClr>
                </a:solidFill>
                <a:prstDash val="solid"/>
              </a:ln>
              <a:pattFill prst="narVert">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extLst>
      <p:ext uri="{BB962C8B-B14F-4D97-AF65-F5344CB8AC3E}">
        <p14:creationId xmlns:p14="http://schemas.microsoft.com/office/powerpoint/2010/main" val="392316386"/>
      </p:ext>
    </p:extLst>
  </p:cSld>
  <p:clrMapOvr>
    <a:masterClrMapping/>
  </p:clrMapOvr>
  <mc:AlternateContent xmlns:mc="http://schemas.openxmlformats.org/markup-compatibility/2006" xmlns:p14="http://schemas.microsoft.com/office/powerpoint/2010/main">
    <mc:Choice Requires="p14">
      <p:transition spd="slow" p14:dur="1600">
        <p14:prism dir="r"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HD--Bamboo---prFraming 6h">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HD--Bamboo---prFraming 6h">
      <a:majorFont>
        <a:latin typeface="Garamond"/>
        <a:ea typeface=""/>
        <a:cs typeface=""/>
      </a:majorFont>
      <a:minorFont>
        <a:latin typeface="Garamond"/>
        <a:ea typeface=""/>
        <a:cs typeface=""/>
      </a:minorFont>
    </a:fontScheme>
    <a:fmtScheme name="Organic HD--Bamboo---prFraming 6h">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403</TotalTime>
  <Words>484</Words>
  <Application>Microsoft Office PowerPoint</Application>
  <PresentationFormat>Custom</PresentationFormat>
  <Paragraphs>55</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Organic</vt:lpstr>
      <vt:lpstr>PowerPoint Presentation</vt:lpstr>
      <vt:lpstr>PowerPoint Presentation</vt:lpstr>
      <vt:lpstr>   هي من أقدم وأكثر تنظيمات المناهج المنتشرة ولقد كانت المواد التي تكون منها المنهج في بداية الأمر تدرس كل منها على حدة بمعزل عن المواد الأخرى ،ثم حدث نوع من الترابط بين هذه المواد ،ثم تطور الأمر بما أدى إلى دمج بعض المواد مع بعض في صورة مجالات  </vt:lpstr>
      <vt:lpstr>PowerPoint Presentation</vt:lpstr>
      <vt:lpstr>وينظم هذه المنهج في صورة مواد دراسية منفصلة .. مثل:- اللغة العربية ،الحساب، التاريخ،الجغرافيا،التربية الوطنية ... موزعة على مراحل وسنوات </vt:lpstr>
      <vt:lpstr>1/ الفصل بين المواد الدراسية التي يتضمنها المنهج. 2/ الكتاب المدرسي هو الدعامة الرئيسية التي يرتكز عليها المنهج. 3/ الدور الرئيسي للمعلم في هذا المنهج هو توصيل وشرح المعلومات . 4/ للأنشطة دور ضئيل في هذا المنهج.  </vt:lpstr>
      <vt:lpstr>في ظل هذا المنهج تدرس كل مادة على حده إذ لها مدرسها وكتابها وامتحانها الخاص بها وفي نهاية العام الدراسي يطلب من التلميذ النجاح فيها ...</vt:lpstr>
      <vt:lpstr>(أ) التدرج من البسيط إلى المركب. (ب)التدرج من السهل إلى الصعب . (ج) التدرج من الماضي إلى الحاضر.</vt:lpstr>
      <vt:lpstr>  وحيث أن الهدف الرئيسي للمنهج هو تزويد التلاميذ بالمعلومات الضرورية في شتى جوانب المعرفة،فقد أصبح الكتاب الدعامة التي يقوم عليها هذا المنهج لانه يتضمن المعلومات المواد تزويد التلاميذ بها .</vt:lpstr>
      <vt:lpstr>   يتطلب هذا المنهج من المعلم شرح المعلومات التي يتضمنها الكتاب الدراسي ،حتى يتكمن التلاميذ من إستيعابها ، وكلما كان المعلم متعمقاً في مادته الدراسية كلما كان قادراً على تحقيق أهداف المنهج بدرجة كبيرة ،أما بقية الأهداف التربوية فلا يعيرها المعلم أي إهتمام ، وذلك لأن التركيز الأكبر ينصب على تزويد التلاميذ بالمعلومات ...  </vt:lpstr>
      <vt:lpstr>لايكمن إقبال التلاميذ على النشاط كثيراً في ظل هذا المنهج ، لأن الهدف الرئيسي للتلاميذ النجاح من عام لعام ، والحصول على الشهادة في النهاية ...</vt:lpstr>
      <vt:lpstr>1 1/ يساهم هذا المنهج مساهمة فعالة في نقل جانب من التراث الثقافي... 2/ يساعد على تقديم المواد الدراسية إلى التلاميذ بطريقة أكثر عمقاً وتنظيماً... 3/ إن هذا المنهج اقتصادي بالنسبة لغيره من المناهج ... 4/ سهولة تخطيطه وإعداده وتنفيده وتقويمه وتطويره. 5/ تأييد عدد كبير من رجال التعليم والجامعات له : فأغلب القائمين بالعملية التربوية (المعلمون، النظار، الموجهون) </vt:lpstr>
      <vt:lpstr>1/يبنى هذا المنهج على فلسفة غير سليمة 2/ يهتم هذا المنهج بتنمية جانب واحد فقط من جوانب النمو ... 3/ الفصل بين المواد الدراسية يؤدي إلى تجزئة المعرفة وتقسيمها... 4/ التلميذ سلبي في ظل هذا المنهج ... 5/لايهتم بميول التلاميذ وحاجاتهم ومشكلاتهم  6/ يفرض هذا المنهج دراسة مجموعة من المواد الدراسية على جميع التلاميذ.. 7/لايهتم بالفروق الفردية بين التلاميذ .. 8/ يهمل الأنشطة ،مما يجعل الدراسة مملة.. 9/ يبنى هذا المنهج في إطار التنظيم المنطقي للمادة ... 10/ اهتمام هذا المنهج الكلي بالمواد الدراسية يؤدي إلى إهمال المدرسةوعلاقتها بالمجتمع ...     </vt:lpstr>
      <vt:lpstr>ظهر هذا المنهج نتيجة للانتقادات العديدة التي وجهت لمنهج المواد المنفصلة بقصد تحسينه ،والفكرة التي بنى عليها هذا المنهج هي عملية الربط بين بعض المواد التي يتضمنها المنهج...</vt:lpstr>
      <vt:lpstr>وهي نوعان: الربط العرضي و الربط المنظم    1/ الربط العرضي: وفيه تقدم كل مادة قائمة بذاتها ومطبوعة في كتاب خاص بها ومعنى ذلك أن هناك فصلا بين المواد التي تدرس للتلميذ في نفس الصف الدراسي ثم تترك للمدرس الحرية الكاملة لربط بعض أجزاء المادة الدراسية بأجزاء مادة أخرى سواء مشابهة لها أو مختلفة عنها...</vt:lpstr>
      <vt:lpstr>   لا يكون الربط هنا متروكا للرغبة أو الصدفة ،وإنما يتم وفقاً لتخطيط جماعي يشترك فيه الموجه الفني والمعلمون ، تصل إلى المدارس في بداية العام الدراسي مجموعة من النشرات تبين أجزاء بعض المواد الدراسية التي يمكن ربطها تعقد الاجتماعات من وقت لآخر بين الموجه والمعلمين لدراسة أنسب الطرق والأساليب للقيام  بعملية الربط ويعتبر هذا النوع من الربط أفضل من النوع السابق ...</vt:lpstr>
      <vt:lpstr>1/ربط بعض أجزاء المواد المتشابهة التي تدرس في نفس العام.. مثل/الجغرافيا والتاريخ و الطبيعة و الكيمياء والأقتصاد والاجتماع و الجبر والهندسة .. وعلى سبيل المثال / يمكن تدريس قناة السويس وفكرة حفرها وموقعها الجغرافي والبحار التي تربط بينها ... </vt:lpstr>
      <vt:lpstr>2/ الربط بين أجزاء مواد غير متشابهة .. مثل/ ربط الأدب بالتاريخ أو علم النفس بالتاريخ أو الشعر بالموسيقى أو الجغرافيا بالجيولوجيا ...  على سبيل المثال / يمكن دراسة فترة من فترات التاريخ لبلد من البلدان ، ولتكن مصر في عهد الأحتلال الإنجليزي..</vt:lpstr>
      <vt:lpstr>من دراستنا وتحليلنا لهذا المنهج يتضح لنا أنه يختلف عن منهج المواد المنفصلة في نقطة واحدة وهي: أنه حاول الربط بين بعض المواد أو بالأحرى بين أجزاء بعض المواد التي يدرسها التلاميذ في نفس العام الدراسي ولكن عملية الربط هذه لم يكتب لها النجاح المطلوب...</vt:lpstr>
      <vt:lpstr>مفهومه/يعتبر منهج المجالات الواسعة ،في حقيقة الأمر، محاولة من المحاولات المتعددة التي بذلت لتطوير منهج المواد الدراسية...ففكرة الربط التي قام عليها منهج المواد المترابطة لم تنجح على النحو المقصود .. فقد ظل منهج المواد يتلقى الانتقادات العنيفة ، التي كان لها أثر كبير في ظهور منهج المجالات الواسعة ... </vt:lpstr>
      <vt:lpstr>1/ مجال العلوم العامة ويشمل : الفيزياء والكيمياء و الإحياء والجيولوجيا... 2/مجال الرياضيات ويشمل : الحساب والجبر والهندسة وحساب المثلثات . 3/ مجال اللغات ويشمل : جميع الفروع اللغة من تعبير وقواعد وأدب ونصوص ومطالعة ونقد بلاغة وإملاء وخط  4/ مجال التربية الدينية ويشمل : القرآن والفقة والحديث و التوحيد.</vt:lpstr>
      <vt:lpstr>5/مجال المواد الإجتماعية ويشمل : التاريخ و الجغرافيا والإجتماع وعلم نفس وتربية قومية. 6/مجال التربية الفنية ويشمل: الرسم والتصوير والأشغال والموسيقى وقد استخدم منهج المجالات الواسعة على نطاق كبير من الصفوف الأخيرة من المرحلة الأولى ، وذلك لأن هذه المرحلة لاتحتاج إلى تعمق كبير في المواد الدراسية ...</vt:lpstr>
      <vt:lpstr>1/يؤدي دمج بعض المواد بمواد أخرى إلى التكامل بين جوانب المعرفة المختلفة . 2/ تقديم المواد بصورة مجالات ، تذوب فيها الفواصل نهائياً بين مواد المجال الواحد 3/ دمج بعض المواد في مجال واحد يساعد على إظهار العلاقات بين جوانب المعرفة المختلفة . 4/ يعمل هذا المنهج على إيجاد نوع من الربط بين المدرسة والمجتمع وذلك من خلال التعريض لدراسة المشكلات ..</vt:lpstr>
      <vt:lpstr>1/ صعوبة دمج بعض المواد في مجال واحد . 2/مازال هذا المنهج يركز على نواحي المعرفة أكثر من تركيزه على الجوانب الأخرى .. 3/ إن هذا التنظيم المنهجي يصلح للإلمام بأساسيات المعرفة، ولايسمح بالدخول في التفصيلات وبالتالي فهو يناسب المراحل الأولى أكثر من المراحل الأعلى .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eyeson</dc:creator>
  <cp:lastModifiedBy>Anter</cp:lastModifiedBy>
  <cp:revision>45</cp:revision>
  <dcterms:created xsi:type="dcterms:W3CDTF">2013-01-03T11:12:29Z</dcterms:created>
  <dcterms:modified xsi:type="dcterms:W3CDTF">2016-03-22T12:11:56Z</dcterms:modified>
</cp:coreProperties>
</file>