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892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813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325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350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899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214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318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4311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61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069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923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1AE39-4BA6-41B3-BEEC-8952AAECDA90}" type="datetimeFigureOut">
              <a:rPr lang="ar-SA" smtClean="0"/>
              <a:pPr/>
              <a:t>04/07/1437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F649D-D8E4-4B8C-9808-D654F116CCC4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382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خطط انسيابي: بطاقة 5"/>
          <p:cNvSpPr/>
          <p:nvPr/>
        </p:nvSpPr>
        <p:spPr>
          <a:xfrm>
            <a:off x="1907704" y="548680"/>
            <a:ext cx="6786578" cy="4176464"/>
          </a:xfrm>
          <a:prstGeom prst="flowChartPunchedCar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chemeClr val="bg1"/>
                </a:solidFill>
                <a:cs typeface="Mudir MT" pitchFamily="2" charset="-78"/>
              </a:rPr>
              <a:t>المنهج</a:t>
            </a:r>
            <a:r>
              <a:rPr lang="ar-EG" sz="6600" b="1" dirty="0" smtClean="0">
                <a:solidFill>
                  <a:schemeClr val="bg1"/>
                </a:solidFill>
                <a:cs typeface="Mudir MT" pitchFamily="2" charset="-78"/>
              </a:rPr>
              <a:t> </a:t>
            </a:r>
            <a:r>
              <a:rPr lang="ar-SA" sz="6600" b="1" dirty="0" smtClean="0">
                <a:solidFill>
                  <a:schemeClr val="bg1"/>
                </a:solidFill>
                <a:cs typeface="Mudir MT" pitchFamily="2" charset="-78"/>
              </a:rPr>
              <a:t>المحوري</a:t>
            </a:r>
            <a:endParaRPr lang="ar-EG" sz="6600" b="1" dirty="0" smtClean="0">
              <a:solidFill>
                <a:schemeClr val="bg1"/>
              </a:solidFill>
              <a:cs typeface="Mudir MT" pitchFamily="2" charset="-78"/>
            </a:endParaRPr>
          </a:p>
          <a:p>
            <a:pPr algn="ctr"/>
            <a:r>
              <a:rPr lang="ar-EG" sz="6600" b="1" dirty="0" smtClean="0">
                <a:solidFill>
                  <a:schemeClr val="bg1"/>
                </a:solidFill>
                <a:cs typeface="Mudir MT" pitchFamily="2" charset="-78"/>
              </a:rPr>
              <a:t>اعداد </a:t>
            </a:r>
          </a:p>
          <a:p>
            <a:pPr algn="ctr"/>
            <a:r>
              <a:rPr lang="ar-EG" sz="6600" b="1" dirty="0" smtClean="0">
                <a:solidFill>
                  <a:schemeClr val="bg1"/>
                </a:solidFill>
                <a:cs typeface="Mudir MT" pitchFamily="2" charset="-78"/>
              </a:rPr>
              <a:t>د/ فايزة فاروق</a:t>
            </a:r>
            <a:r>
              <a:rPr lang="ar-SA" sz="6600" b="1" dirty="0" smtClean="0">
                <a:solidFill>
                  <a:schemeClr val="bg1"/>
                </a:solidFill>
                <a:cs typeface="Mudir MT" pitchFamily="2" charset="-78"/>
              </a:rPr>
              <a:t> </a:t>
            </a:r>
            <a:endParaRPr lang="ar-SA" sz="6600" b="1" dirty="0">
              <a:solidFill>
                <a:schemeClr val="bg1"/>
              </a:solidFill>
              <a:cs typeface="Mudir MT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questionmar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2928958" cy="6715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مستطيل 3"/>
          <p:cNvSpPr/>
          <p:nvPr/>
        </p:nvSpPr>
        <p:spPr>
          <a:xfrm>
            <a:off x="3643306" y="500042"/>
            <a:ext cx="4786346" cy="8572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/>
                </a:solidFill>
                <a:cs typeface="Mudir MT" pitchFamily="2" charset="-78"/>
              </a:rPr>
              <a:t>مفهوم المنهج المحوري :</a:t>
            </a:r>
            <a:endParaRPr lang="ar-SA" sz="4800" b="1" dirty="0">
              <a:solidFill>
                <a:schemeClr val="tx1"/>
              </a:solidFill>
              <a:cs typeface="Mudir MT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771800" y="1857364"/>
            <a:ext cx="6192688" cy="452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SA" sz="3200" b="1" dirty="0" smtClean="0">
                <a:solidFill>
                  <a:schemeClr val="tx1"/>
                </a:solidFill>
              </a:rPr>
              <a:t>يُعرَّف </a:t>
            </a:r>
            <a:r>
              <a:rPr lang="ar-SA" sz="3200" b="1" dirty="0">
                <a:solidFill>
                  <a:schemeClr val="tx1"/>
                </a:solidFill>
              </a:rPr>
              <a:t>المنهج المحوري بأنه تنظيم متكامل </a:t>
            </a:r>
            <a:r>
              <a:rPr lang="ar-SA" sz="3200" b="1" dirty="0" smtClean="0">
                <a:solidFill>
                  <a:schemeClr val="tx1"/>
                </a:solidFill>
              </a:rPr>
              <a:t>لخبر</a:t>
            </a:r>
            <a:r>
              <a:rPr lang="ar-EG" sz="3200" b="1" dirty="0" smtClean="0">
                <a:solidFill>
                  <a:schemeClr val="tx1"/>
                </a:solidFill>
              </a:rPr>
              <a:t>ا</a:t>
            </a:r>
            <a:r>
              <a:rPr lang="ar-SA" sz="3200" b="1" dirty="0" smtClean="0">
                <a:solidFill>
                  <a:schemeClr val="tx1"/>
                </a:solidFill>
              </a:rPr>
              <a:t>ت </a:t>
            </a:r>
            <a:r>
              <a:rPr lang="ar-SA" sz="3200" b="1" dirty="0">
                <a:solidFill>
                  <a:schemeClr val="tx1"/>
                </a:solidFill>
              </a:rPr>
              <a:t>المنهج المدرسي يهدف</a:t>
            </a:r>
          </a:p>
          <a:p>
            <a:r>
              <a:rPr lang="ar-SA" sz="3200" b="1" dirty="0">
                <a:solidFill>
                  <a:schemeClr val="tx1"/>
                </a:solidFill>
              </a:rPr>
              <a:t>إلى تزويد جميع المتعلمين بقدر مشترك من </a:t>
            </a:r>
            <a:r>
              <a:rPr lang="ar-SA" sz="3200" b="1" dirty="0" smtClean="0">
                <a:solidFill>
                  <a:schemeClr val="tx1"/>
                </a:solidFill>
              </a:rPr>
              <a:t>الخبر</a:t>
            </a:r>
            <a:r>
              <a:rPr lang="ar-EG" sz="3200" b="1" dirty="0" smtClean="0">
                <a:solidFill>
                  <a:schemeClr val="tx1"/>
                </a:solidFill>
              </a:rPr>
              <a:t>ا</a:t>
            </a:r>
            <a:r>
              <a:rPr lang="ar-SA" sz="3200" b="1" dirty="0" smtClean="0">
                <a:solidFill>
                  <a:schemeClr val="tx1"/>
                </a:solidFill>
              </a:rPr>
              <a:t>ت </a:t>
            </a:r>
            <a:r>
              <a:rPr lang="ar-SA" sz="3200" b="1" dirty="0">
                <a:solidFill>
                  <a:schemeClr val="tx1"/>
                </a:solidFill>
              </a:rPr>
              <a:t>التربوية التي تساعدهم على</a:t>
            </a:r>
          </a:p>
          <a:p>
            <a:r>
              <a:rPr lang="ar-SA" sz="3200" b="1" dirty="0" smtClean="0">
                <a:solidFill>
                  <a:schemeClr val="tx1"/>
                </a:solidFill>
              </a:rPr>
              <a:t>مواجهة </a:t>
            </a:r>
            <a:r>
              <a:rPr lang="ar-SA" sz="3200" b="1" dirty="0">
                <a:solidFill>
                  <a:schemeClr val="tx1"/>
                </a:solidFill>
              </a:rPr>
              <a:t>مشكلات الحياة ومتطلبَاتها، وفي الوقت نفسه يتضمن </a:t>
            </a:r>
            <a:r>
              <a:rPr lang="ar-SA" sz="3200" b="1" dirty="0" smtClean="0">
                <a:solidFill>
                  <a:schemeClr val="tx1"/>
                </a:solidFill>
              </a:rPr>
              <a:t>الجانب</a:t>
            </a:r>
            <a:r>
              <a:rPr lang="ar-EG" sz="3200" b="1" dirty="0" smtClean="0">
                <a:solidFill>
                  <a:schemeClr val="tx1"/>
                </a:solidFill>
              </a:rPr>
              <a:t> </a:t>
            </a:r>
            <a:r>
              <a:rPr lang="ar-SA" sz="3200" b="1" dirty="0" smtClean="0">
                <a:solidFill>
                  <a:schemeClr val="tx1"/>
                </a:solidFill>
              </a:rPr>
              <a:t>التخصصي </a:t>
            </a:r>
            <a:r>
              <a:rPr lang="ar-SA" sz="3200" b="1" dirty="0">
                <a:solidFill>
                  <a:schemeClr val="tx1"/>
                </a:solidFill>
              </a:rPr>
              <a:t>الذي يختاره كل متعلم بغرض تحقيق أقصى درجة من </a:t>
            </a:r>
            <a:r>
              <a:rPr lang="ar-SA" sz="3200" b="1" dirty="0" smtClean="0">
                <a:solidFill>
                  <a:schemeClr val="tx1"/>
                </a:solidFill>
              </a:rPr>
              <a:t>النموالذي </a:t>
            </a:r>
            <a:r>
              <a:rPr lang="ar-SA" sz="3200" b="1" dirty="0">
                <a:solidFill>
                  <a:schemeClr val="tx1"/>
                </a:solidFill>
              </a:rPr>
              <a:t>تؤهله له استعداداته، وميوله، </a:t>
            </a:r>
            <a:r>
              <a:rPr lang="ar-SA" sz="3200" b="1" dirty="0" smtClean="0">
                <a:solidFill>
                  <a:schemeClr val="tx1"/>
                </a:solidFill>
              </a:rPr>
              <a:t>وقدر</a:t>
            </a:r>
            <a:r>
              <a:rPr lang="ar-EG" sz="3200" b="1" dirty="0" smtClean="0">
                <a:solidFill>
                  <a:schemeClr val="tx1"/>
                </a:solidFill>
              </a:rPr>
              <a:t>ا</a:t>
            </a:r>
            <a:r>
              <a:rPr lang="ar-SA" sz="3200" b="1" dirty="0" smtClean="0">
                <a:solidFill>
                  <a:schemeClr val="tx1"/>
                </a:solidFill>
              </a:rPr>
              <a:t>ته </a:t>
            </a:r>
            <a:r>
              <a:rPr lang="ar-SA" sz="3200" b="1" dirty="0">
                <a:solidFill>
                  <a:schemeClr val="tx1"/>
                </a:solidFill>
              </a:rPr>
              <a:t>الخاصة</a:t>
            </a:r>
            <a:endParaRPr lang="ar-SA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6"/>
          <p:cNvSpPr>
            <a:spLocks noGrp="1"/>
          </p:cNvSpPr>
          <p:nvPr>
            <p:ph type="title"/>
          </p:nvPr>
        </p:nvSpPr>
        <p:spPr>
          <a:xfrm>
            <a:off x="357158" y="214290"/>
            <a:ext cx="8153400" cy="990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خصائص المنهج المحوري 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268760"/>
            <a:ext cx="8964488" cy="55892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1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-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توفير قدر من الخبرات المشتركة لجميع الطلاب على اختلاف قدراتهم وميولهم للحصول على الثقافة العامة في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المجالات</a:t>
            </a: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الأساسية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.</a:t>
            </a:r>
          </a:p>
          <a:p>
            <a:pPr>
              <a:buNone/>
            </a:pP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2- تركز الدراسة في هذا التنظيم على حاجات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التلاميذ</a:t>
            </a: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وميولهم أو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ومشكلات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حياتهم.</a:t>
            </a:r>
            <a:endParaRPr lang="ar-SA" sz="3600" b="1" dirty="0" smtClean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  <a:p>
            <a:pPr>
              <a:buNone/>
            </a:pP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3-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يعتمد دور المعلم في المنهج المحوري على التوجيه والإرشاد، ومساعدةالمتعلمين</a:t>
            </a:r>
            <a:endParaRPr lang="ar-EG" sz="3600" b="1" dirty="0" smtClean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  <a:p>
            <a:pPr>
              <a:buNone/>
            </a:pP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4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-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تقليل الحواجز الفاصلة بين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المجالات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الدراسية .</a:t>
            </a:r>
          </a:p>
          <a:p>
            <a:pPr>
              <a:buNone/>
            </a:pP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5-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التعاون بين المعلم والمتعلم</a:t>
            </a: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والتخطيط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المشترك .</a:t>
            </a:r>
            <a:endParaRPr lang="ar-SA" sz="3600" b="1" dirty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</p:txBody>
      </p:sp>
      <p:pic>
        <p:nvPicPr>
          <p:cNvPr id="8" name="صورة 7" descr="filemana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57628"/>
            <a:ext cx="2267744" cy="30003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 descr="www_abod-1_com_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4554"/>
            <a:ext cx="3643306" cy="4643446"/>
          </a:xfrm>
          <a:prstGeom prst="rect">
            <a:avLst/>
          </a:prstGeom>
        </p:spPr>
      </p:pic>
      <p:sp>
        <p:nvSpPr>
          <p:cNvPr id="7" name="وسيلة شرح مستطيلة مستديرة الزوايا 6"/>
          <p:cNvSpPr/>
          <p:nvPr/>
        </p:nvSpPr>
        <p:spPr>
          <a:xfrm>
            <a:off x="2000232" y="285728"/>
            <a:ext cx="6429420" cy="1214446"/>
          </a:xfrm>
          <a:prstGeom prst="wedgeRoundRect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cs typeface="Mudir MT" pitchFamily="2" charset="-78"/>
              </a:rPr>
              <a:t>مميزات المنهج المحوري </a:t>
            </a:r>
            <a:endParaRPr lang="ar-SA" sz="5400" b="1" dirty="0">
              <a:cs typeface="Mudir MT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357290" y="1857364"/>
            <a:ext cx="5857916" cy="10001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يضمن تحقيق مبدأ تكافؤ الفرص في التعلم لجميع</a:t>
            </a:r>
          </a:p>
          <a:p>
            <a:pPr algn="ctr"/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الدارسين.</a:t>
            </a:r>
            <a:endParaRPr lang="ar-SA" sz="2800" b="1" dirty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1214414" y="4286256"/>
            <a:ext cx="7678066" cy="1807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يسهم فى تحقيق الكثير من الاهداف التربوية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مثل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تنمية إحساس</a:t>
            </a:r>
          </a:p>
          <a:p>
            <a:pPr algn="ctr"/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المتعلمين بالمسئولية، واتخاذ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القر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ر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، والعمل التعاوني، والثقة في النفس، وغيرها من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المهار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ت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الاجتماعية، والعمليات العقلية</a:t>
            </a:r>
            <a:endParaRPr lang="ar-SA" sz="28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khbar MT" pitchFamily="2" charset="-78"/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571736" y="3071810"/>
            <a:ext cx="5857916" cy="10001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cs typeface="Akhbar MT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يقدم </a:t>
            </a:r>
            <a:r>
              <a:rPr lang="ar-SA" sz="2800" b="1" dirty="0" smtClean="0">
                <a:solidFill>
                  <a:schemeClr val="tx1"/>
                </a:solidFill>
                <a:cs typeface="Akhbar MT" pitchFamily="2" charset="-78"/>
              </a:rPr>
              <a:t>المادة </a:t>
            </a:r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الد ا رسية للدارسين بصورة أكثر وظيفية؛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  <a:cs typeface="Akhbar MT" pitchFamily="2" charset="-78"/>
              </a:rPr>
              <a:t>حيث يربطها بواقعهم</a:t>
            </a:r>
            <a:endParaRPr lang="ar-SA" sz="2800" b="1" dirty="0">
              <a:solidFill>
                <a:schemeClr val="tx1"/>
              </a:solidFill>
              <a:cs typeface="Akhbar MT" pitchFamily="2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 descr="www_abod-1_com_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" y="404664"/>
            <a:ext cx="4643438" cy="6216210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1928794" y="404664"/>
            <a:ext cx="6858047" cy="158417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latin typeface="Arial Black" pitchFamily="34" charset="0"/>
                <a:cs typeface="Akhbar MT" pitchFamily="2" charset="-78"/>
              </a:rPr>
              <a:t>التلميذ له دور إيجابي في المنهج المحوري؛ فهو نشط متفاعل مع</a:t>
            </a:r>
          </a:p>
          <a:p>
            <a:pPr algn="ctr"/>
            <a:r>
              <a:rPr lang="ar-SA" sz="3200" b="1" dirty="0">
                <a:solidFill>
                  <a:schemeClr val="tx1"/>
                </a:solidFill>
                <a:latin typeface="Arial Black" pitchFamily="34" charset="0"/>
                <a:cs typeface="Akhbar MT" pitchFamily="2" charset="-78"/>
              </a:rPr>
              <a:t>المواقف والأنشطة، ومشارك في الموقف التعليمي</a:t>
            </a:r>
            <a:endParaRPr lang="ar-SA" sz="3200" b="1" dirty="0">
              <a:solidFill>
                <a:schemeClr val="tx1"/>
              </a:solidFill>
              <a:latin typeface="Arial Black" pitchFamily="34" charset="0"/>
              <a:cs typeface="Akhbar MT" pitchFamily="2" charset="-78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627783" y="2420888"/>
            <a:ext cx="6247881" cy="17281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يراعي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الفروق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الف</a:t>
            </a: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ر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دية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للتلاميذ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إذ </a:t>
            </a:r>
            <a:r>
              <a:rPr lang="ar-SA" sz="3600" b="1" dirty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يعالجها بطريقتين متكاملتين؛ فيربط المادة 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الدر</a:t>
            </a:r>
            <a:r>
              <a:rPr lang="ar-EG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ا</a:t>
            </a:r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  <a:cs typeface="Akhbar MT" pitchFamily="2" charset="-78"/>
              </a:rPr>
              <a:t>سيةبحياتهم</a:t>
            </a:r>
            <a:endParaRPr lang="ar-SA" sz="3600" b="1" dirty="0">
              <a:solidFill>
                <a:schemeClr val="tx2">
                  <a:lumMod val="50000"/>
                </a:schemeClr>
              </a:solidFill>
              <a:cs typeface="Akhbar MT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839969" y="4791434"/>
            <a:ext cx="7035695" cy="128474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يتعلم التلاميذ الكثير من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مهار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ت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البحث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والدر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سة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، وتنمو</a:t>
            </a:r>
          </a:p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قدر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تهم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khbar MT" pitchFamily="2" charset="-78"/>
              </a:rPr>
              <a:t>، واستعداداتهم، وتتبلور شخصياتهم</a:t>
            </a:r>
            <a:endParaRPr lang="ar-SA" sz="2800" b="1" dirty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khbar MT" pitchFamily="2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 descr="filemanag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3050"/>
            <a:ext cx="3786182" cy="5214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prstGeom prst="wedgeRoundRectCallout">
            <a:avLst>
              <a:gd name="adj1" fmla="val -20833"/>
              <a:gd name="adj2" fmla="val 83166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>
            <a:normAutofit/>
          </a:bodyPr>
          <a:lstStyle/>
          <a:p>
            <a:pPr algn="ctr"/>
            <a:r>
              <a:rPr lang="ar-SA" b="1" dirty="0" smtClean="0">
                <a:cs typeface="Mudir MT" pitchFamily="2" charset="-78"/>
              </a:rPr>
              <a:t>عيوب المنهج المحوري </a:t>
            </a:r>
            <a:endParaRPr lang="ar-SA" b="1" dirty="0">
              <a:cs typeface="Mudir MT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500298" y="1928802"/>
            <a:ext cx="6464190" cy="10681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يتطلب تطبيق المنهج المحوري إعادة تنظيم الجدول المدرسي،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واليوم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الدر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سي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كله</a:t>
            </a:r>
            <a:endParaRPr lang="ar-SA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987824" y="4543346"/>
            <a:ext cx="5760639" cy="22254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عدم تحقيق مبدأي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استمر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ر الخبرة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التعليمية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، وتتابعها لارتباط محتوى البرنامج المحوري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بالمشكلات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الاجتماعية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، وحاجات المتعلمين من ناحية، و تنوع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خبر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ا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ت الجانب</a:t>
            </a:r>
            <a:r>
              <a:rPr lang="ar-EG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800" b="1" dirty="0" smtClean="0">
                <a:solidFill>
                  <a:schemeClr val="tx2">
                    <a:lumMod val="50000"/>
                  </a:schemeClr>
                </a:solidFill>
              </a:rPr>
              <a:t>الاختياري </a:t>
            </a:r>
            <a:r>
              <a:rPr lang="ar-SA" sz="2800" b="1" dirty="0">
                <a:solidFill>
                  <a:schemeClr val="tx2">
                    <a:lumMod val="50000"/>
                  </a:schemeClr>
                </a:solidFill>
              </a:rPr>
              <a:t>من ناحية أخرى</a:t>
            </a:r>
            <a:endParaRPr lang="ar-SA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492" y="3305963"/>
            <a:ext cx="8115359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1111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26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مستطيل مستدير الزوايا 3"/>
          <p:cNvSpPr/>
          <p:nvPr/>
        </p:nvSpPr>
        <p:spPr>
          <a:xfrm>
            <a:off x="2915816" y="620688"/>
            <a:ext cx="5857916" cy="8572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>
                <a:solidFill>
                  <a:schemeClr val="bg1"/>
                </a:solidFill>
                <a:cs typeface="Akhbar MT" pitchFamily="2" charset="-78"/>
              </a:rPr>
              <a:t>أنواع المحاور</a:t>
            </a:r>
            <a:endParaRPr lang="ar-SA" sz="6000" b="1" dirty="0">
              <a:solidFill>
                <a:schemeClr val="bg1"/>
              </a:solidFill>
              <a:cs typeface="Akhbar MT" pitchFamily="2" charset="-78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571604" y="4857760"/>
            <a:ext cx="5857916" cy="8572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2">
                    <a:lumMod val="50000"/>
                  </a:schemeClr>
                </a:solidFill>
              </a:rPr>
              <a:t>المحاور المتمركزة حول المجتمع:</a:t>
            </a:r>
            <a:endParaRPr lang="ar-SA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552057" y="1836616"/>
            <a:ext cx="5857916" cy="8572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المحاور المتمركزة حول المادة </a:t>
            </a:r>
            <a:r>
              <a:rPr lang="ar-SA" sz="2800" b="1" dirty="0" smtClean="0">
                <a:solidFill>
                  <a:schemeClr val="bg1"/>
                </a:solidFill>
              </a:rPr>
              <a:t>الدر</a:t>
            </a:r>
            <a:r>
              <a:rPr lang="ar-EG" sz="2800" b="1" dirty="0" smtClean="0">
                <a:solidFill>
                  <a:schemeClr val="bg1"/>
                </a:solidFill>
              </a:rPr>
              <a:t>ا</a:t>
            </a:r>
            <a:r>
              <a:rPr lang="ar-SA" sz="2800" b="1" dirty="0" smtClean="0">
                <a:solidFill>
                  <a:schemeClr val="bg1"/>
                </a:solidFill>
              </a:rPr>
              <a:t>سية</a:t>
            </a:r>
            <a:r>
              <a:rPr lang="ar-SA" sz="2800" b="1" dirty="0">
                <a:solidFill>
                  <a:schemeClr val="bg1"/>
                </a:solidFill>
              </a:rPr>
              <a:t>:</a:t>
            </a:r>
            <a:endParaRPr lang="ar-SA" sz="2800" b="1" dirty="0">
              <a:solidFill>
                <a:schemeClr val="bg1"/>
              </a:solidFill>
            </a:endParaRPr>
          </a:p>
        </p:txBody>
      </p:sp>
      <p:sp>
        <p:nvSpPr>
          <p:cNvPr id="8" name="مستطيل مستدير الزوايا 4"/>
          <p:cNvSpPr/>
          <p:nvPr/>
        </p:nvSpPr>
        <p:spPr>
          <a:xfrm>
            <a:off x="1897042" y="3284984"/>
            <a:ext cx="5857916" cy="8572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bg1"/>
                </a:solidFill>
              </a:rPr>
              <a:t>المحاور المتمركزة حول نشاط المتعلم: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323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خصائص المنهج المحوري </vt:lpstr>
      <vt:lpstr>PowerPoint Presentation</vt:lpstr>
      <vt:lpstr>PowerPoint Presentation</vt:lpstr>
      <vt:lpstr>عيوب المنهج المحوري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SONY</dc:creator>
  <cp:lastModifiedBy>Anter</cp:lastModifiedBy>
  <cp:revision>18</cp:revision>
  <dcterms:created xsi:type="dcterms:W3CDTF">2012-12-17T11:45:41Z</dcterms:created>
  <dcterms:modified xsi:type="dcterms:W3CDTF">2016-04-11T16:37:24Z</dcterms:modified>
</cp:coreProperties>
</file>