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6"/>
  </p:notesMasterIdLst>
  <p:sldIdLst>
    <p:sldId id="256" r:id="rId2"/>
    <p:sldId id="257" r:id="rId3"/>
    <p:sldId id="258" r:id="rId4"/>
    <p:sldId id="295" r:id="rId5"/>
    <p:sldId id="296" r:id="rId6"/>
    <p:sldId id="297" r:id="rId7"/>
    <p:sldId id="298" r:id="rId8"/>
    <p:sldId id="299" r:id="rId9"/>
    <p:sldId id="300" r:id="rId10"/>
    <p:sldId id="301" r:id="rId11"/>
    <p:sldId id="302" r:id="rId12"/>
    <p:sldId id="304" r:id="rId13"/>
    <p:sldId id="305" r:id="rId14"/>
    <p:sldId id="306" r:id="rId15"/>
    <p:sldId id="259" r:id="rId16"/>
    <p:sldId id="260" r:id="rId17"/>
    <p:sldId id="261" r:id="rId18"/>
    <p:sldId id="262" r:id="rId19"/>
    <p:sldId id="279" r:id="rId20"/>
    <p:sldId id="265" r:id="rId21"/>
    <p:sldId id="281" r:id="rId22"/>
    <p:sldId id="266" r:id="rId23"/>
    <p:sldId id="267" r:id="rId24"/>
    <p:sldId id="280" r:id="rId25"/>
    <p:sldId id="268" r:id="rId26"/>
    <p:sldId id="269" r:id="rId27"/>
    <p:sldId id="270" r:id="rId28"/>
    <p:sldId id="271" r:id="rId29"/>
    <p:sldId id="272" r:id="rId30"/>
    <p:sldId id="273" r:id="rId31"/>
    <p:sldId id="274" r:id="rId32"/>
    <p:sldId id="282" r:id="rId33"/>
    <p:sldId id="283" r:id="rId34"/>
    <p:sldId id="289" r:id="rId35"/>
    <p:sldId id="287" r:id="rId36"/>
    <p:sldId id="288" r:id="rId37"/>
    <p:sldId id="284" r:id="rId38"/>
    <p:sldId id="285" r:id="rId39"/>
    <p:sldId id="286" r:id="rId40"/>
    <p:sldId id="291" r:id="rId41"/>
    <p:sldId id="292" r:id="rId42"/>
    <p:sldId id="293" r:id="rId43"/>
    <p:sldId id="290" r:id="rId44"/>
    <p:sldId id="276" r:id="rId4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0000"/>
    <a:srgbClr val="FF0066"/>
    <a:srgbClr val="08B418"/>
    <a:srgbClr val="D0A800"/>
    <a:srgbClr val="00FF00"/>
    <a:srgbClr val="F5770F"/>
    <a:srgbClr val="0ADC1E"/>
    <a:srgbClr val="00EA6A"/>
    <a:srgbClr val="00E2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7676" autoAdjust="0"/>
  </p:normalViewPr>
  <p:slideViewPr>
    <p:cSldViewPr>
      <p:cViewPr>
        <p:scale>
          <a:sx n="65" d="100"/>
          <a:sy n="65" d="100"/>
        </p:scale>
        <p:origin x="-152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dirty="0"/>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EA7A90C-65EA-433D-AFDE-F26717F37ECB}" type="datetimeFigureOut">
              <a:rPr lang="ar-SA" smtClean="0"/>
              <a:pPr/>
              <a:t>13/06/1437</a:t>
            </a:fld>
            <a:endParaRPr lang="ar-SA" dirty="0"/>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dirty="0"/>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760BDB0-D519-45E0-85FD-CCD89DC2E9CE}" type="slidenum">
              <a:rPr lang="ar-SA" smtClean="0"/>
              <a:pPr/>
              <a:t>‹#›</a:t>
            </a:fld>
            <a:endParaRPr lang="ar-SA" dirty="0"/>
          </a:p>
        </p:txBody>
      </p:sp>
    </p:spTree>
    <p:extLst>
      <p:ext uri="{BB962C8B-B14F-4D97-AF65-F5344CB8AC3E}">
        <p14:creationId xmlns:p14="http://schemas.microsoft.com/office/powerpoint/2010/main" val="351546543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760BDB0-D519-45E0-85FD-CCD89DC2E9CE}" type="slidenum">
              <a:rPr lang="ar-SA" smtClean="0"/>
              <a:pPr/>
              <a:t>1</a:t>
            </a:fld>
            <a:endParaRPr lang="ar-S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760BDB0-D519-45E0-85FD-CCD89DC2E9CE}" type="slidenum">
              <a:rPr lang="ar-SA" smtClean="0"/>
              <a:pPr/>
              <a:t>31</a:t>
            </a:fld>
            <a:endParaRPr lang="ar-S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13/06/1437</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13/06/1437</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13/06/1437</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13/06/1437</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13/06/1437</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13/06/1437</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13/06/1437</a:t>
            </a:fld>
            <a:endParaRPr lang="ar-SA" dirty="0"/>
          </a:p>
        </p:txBody>
      </p:sp>
      <p:sp>
        <p:nvSpPr>
          <p:cNvPr id="8" name="عنصر نائب للتذييل 7"/>
          <p:cNvSpPr>
            <a:spLocks noGrp="1"/>
          </p:cNvSpPr>
          <p:nvPr>
            <p:ph type="ftr" sz="quarter" idx="11"/>
          </p:nvPr>
        </p:nvSpPr>
        <p:spPr/>
        <p:txBody>
          <a:bodyPr/>
          <a:lstStyle/>
          <a:p>
            <a:endParaRPr lang="ar-SA" dirty="0"/>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13/06/1437</a:t>
            </a:fld>
            <a:endParaRPr lang="ar-SA" dirty="0"/>
          </a:p>
        </p:txBody>
      </p:sp>
      <p:sp>
        <p:nvSpPr>
          <p:cNvPr id="4" name="عنصر نائب للتذييل 3"/>
          <p:cNvSpPr>
            <a:spLocks noGrp="1"/>
          </p:cNvSpPr>
          <p:nvPr>
            <p:ph type="ftr" sz="quarter" idx="11"/>
          </p:nvPr>
        </p:nvSpPr>
        <p:spPr/>
        <p:txBody>
          <a:bodyPr/>
          <a:lstStyle/>
          <a:p>
            <a:endParaRPr lang="ar-SA" dirty="0"/>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13/06/1437</a:t>
            </a:fld>
            <a:endParaRPr lang="ar-SA" dirty="0"/>
          </a:p>
        </p:txBody>
      </p:sp>
      <p:sp>
        <p:nvSpPr>
          <p:cNvPr id="3" name="عنصر نائب للتذييل 2"/>
          <p:cNvSpPr>
            <a:spLocks noGrp="1"/>
          </p:cNvSpPr>
          <p:nvPr>
            <p:ph type="ftr" sz="quarter" idx="11"/>
          </p:nvPr>
        </p:nvSpPr>
        <p:spPr/>
        <p:txBody>
          <a:bodyPr/>
          <a:lstStyle/>
          <a:p>
            <a:endParaRPr lang="ar-SA"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13/06/1437</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13/06/1437</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13/06/1437</a:t>
            </a:fld>
            <a:endParaRPr lang="ar-SA" dirty="0"/>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dirty="0"/>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dirty="0"/>
          </a:p>
        </p:txBody>
      </p:sp>
      <p:sp>
        <p:nvSpPr>
          <p:cNvPr id="3" name="عنوان فرعي 2"/>
          <p:cNvSpPr>
            <a:spLocks noGrp="1"/>
          </p:cNvSpPr>
          <p:nvPr>
            <p:ph type="subTitle" idx="1"/>
          </p:nvPr>
        </p:nvSpPr>
        <p:spPr/>
        <p:txBody>
          <a:bodyPr/>
          <a:lstStyle/>
          <a:p>
            <a:endParaRPr lang="ar-SA" dirty="0"/>
          </a:p>
        </p:txBody>
      </p:sp>
      <p:pic>
        <p:nvPicPr>
          <p:cNvPr id="4" name="صورة 3" descr="iraqlive_1355090186_748.pn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images (5) ‫‬.jpg"/>
          <p:cNvPicPr>
            <a:picLocks noGrp="1" noChangeAspect="1"/>
          </p:cNvPicPr>
          <p:nvPr>
            <p:ph idx="1"/>
          </p:nvPr>
        </p:nvPicPr>
        <p:blipFill>
          <a:blip r:embed="rId2" cstate="print"/>
          <a:stretch>
            <a:fillRect/>
          </a:stretch>
        </p:blipFill>
        <p:spPr>
          <a:xfrm>
            <a:off x="0" y="0"/>
            <a:ext cx="9144000" cy="6858000"/>
          </a:xfrm>
          <a:ln>
            <a:noFill/>
          </a:ln>
        </p:spPr>
      </p:pic>
      <p:sp>
        <p:nvSpPr>
          <p:cNvPr id="10" name="شكل بيضاوي 9"/>
          <p:cNvSpPr/>
          <p:nvPr/>
        </p:nvSpPr>
        <p:spPr>
          <a:xfrm>
            <a:off x="1835696" y="260648"/>
            <a:ext cx="5112567" cy="1547072"/>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ar-EG" sz="2200" b="1" dirty="0" smtClean="0">
                <a:solidFill>
                  <a:schemeClr val="bg1"/>
                </a:solidFill>
              </a:rPr>
              <a:t>2</a:t>
            </a:r>
            <a:r>
              <a:rPr lang="ar-SA" sz="2200" b="1" dirty="0" smtClean="0">
                <a:solidFill>
                  <a:schemeClr val="bg1"/>
                </a:solidFill>
              </a:rPr>
              <a:t>- </a:t>
            </a:r>
            <a:r>
              <a:rPr lang="ar-SA" sz="2200" b="1" dirty="0">
                <a:solidFill>
                  <a:schemeClr val="bg1"/>
                </a:solidFill>
              </a:rPr>
              <a:t>الإدارة الفوضوية في الفصل</a:t>
            </a:r>
            <a:endParaRPr lang="ar-SA" sz="2200" b="1" dirty="0" smtClean="0">
              <a:solidFill>
                <a:schemeClr val="bg1"/>
              </a:solidFill>
            </a:endParaRPr>
          </a:p>
        </p:txBody>
      </p:sp>
      <p:sp>
        <p:nvSpPr>
          <p:cNvPr id="5" name="TextBox 4"/>
          <p:cNvSpPr txBox="1"/>
          <p:nvPr/>
        </p:nvSpPr>
        <p:spPr>
          <a:xfrm>
            <a:off x="179512" y="1807720"/>
            <a:ext cx="8712968" cy="4832092"/>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a:solidFill>
                  <a:schemeClr val="tx1">
                    <a:lumMod val="95000"/>
                    <a:lumOff val="5000"/>
                  </a:schemeClr>
                </a:solidFill>
              </a:rPr>
              <a:t>وهي تلك الإدارة التي تترك التلاميذ يعملون بظلها ما يشاءون بحيث تبدو الإدارة الفوضوية وكأنها غير موجودة لتتولى توجيه التلاميذ وإرشادهم </a:t>
            </a:r>
            <a:endParaRPr lang="ar-EG" sz="2800" b="1" dirty="0" smtClean="0">
              <a:solidFill>
                <a:schemeClr val="tx1">
                  <a:lumMod val="95000"/>
                  <a:lumOff val="5000"/>
                </a:schemeClr>
              </a:solidFill>
            </a:endParaRPr>
          </a:p>
          <a:p>
            <a:r>
              <a:rPr lang="ar-EG" sz="2800" b="1" dirty="0" smtClean="0">
                <a:solidFill>
                  <a:schemeClr val="tx1">
                    <a:lumMod val="95000"/>
                    <a:lumOff val="5000"/>
                  </a:schemeClr>
                </a:solidFill>
              </a:rPr>
              <a:t>وفي </a:t>
            </a:r>
            <a:r>
              <a:rPr lang="ar-EG" sz="2800" b="1" dirty="0">
                <a:solidFill>
                  <a:schemeClr val="tx1">
                    <a:lumMod val="95000"/>
                    <a:lumOff val="5000"/>
                  </a:schemeClr>
                </a:solidFill>
              </a:rPr>
              <a:t>ظلها يقوم التلاميذ بممارسة الأنشطة دون قيد ودون سلطة ضابطة للعمل مما يؤدي إلى فوضى في التنظيم </a:t>
            </a:r>
            <a:endParaRPr lang="ar-EG" sz="2800" b="1" dirty="0" smtClean="0">
              <a:solidFill>
                <a:schemeClr val="tx1">
                  <a:lumMod val="95000"/>
                  <a:lumOff val="5000"/>
                </a:schemeClr>
              </a:solidFill>
            </a:endParaRPr>
          </a:p>
          <a:p>
            <a:r>
              <a:rPr lang="ar-EG" sz="2800" b="1" dirty="0" smtClean="0">
                <a:solidFill>
                  <a:schemeClr val="tx1">
                    <a:lumMod val="95000"/>
                    <a:lumOff val="5000"/>
                  </a:schemeClr>
                </a:solidFill>
              </a:rPr>
              <a:t>وفي </a:t>
            </a:r>
            <a:r>
              <a:rPr lang="ar-EG" sz="2800" b="1" dirty="0">
                <a:solidFill>
                  <a:schemeClr val="tx1">
                    <a:lumMod val="95000"/>
                    <a:lumOff val="5000"/>
                  </a:schemeClr>
                </a:solidFill>
              </a:rPr>
              <a:t>ظلها يترك المعلم الحرية كاملة للتلاميذ لاتخاذ القرارات حول الأنشطة الفردية والجماعية التي يريدونها دون متابعة منه فدور المعلم في هذه الإدارة هو دوراً سلبياً </a:t>
            </a:r>
            <a:endParaRPr lang="ar-EG" sz="2800" b="1" dirty="0" smtClean="0">
              <a:solidFill>
                <a:schemeClr val="tx1">
                  <a:lumMod val="95000"/>
                  <a:lumOff val="5000"/>
                </a:schemeClr>
              </a:solidFill>
            </a:endParaRPr>
          </a:p>
          <a:p>
            <a:r>
              <a:rPr lang="ar-EG" sz="2800" b="1" dirty="0" smtClean="0">
                <a:solidFill>
                  <a:schemeClr val="tx1">
                    <a:lumMod val="95000"/>
                    <a:lumOff val="5000"/>
                  </a:schemeClr>
                </a:solidFill>
              </a:rPr>
              <a:t>بالإضافة </a:t>
            </a:r>
            <a:r>
              <a:rPr lang="ar-EG" sz="2800" b="1" dirty="0">
                <a:solidFill>
                  <a:schemeClr val="tx1">
                    <a:lumMod val="95000"/>
                    <a:lumOff val="5000"/>
                  </a:schemeClr>
                </a:solidFill>
              </a:rPr>
              <a:t>إلى عدم قيامه بمتابعة التلاميذ في الحضور والغياب والاهتمام كله منصب على إقامة علاقات صداقة مع التلاميذ والاهتمام بالجوانب العاطفية لهم أكثر من السيطرة على قاعة الفصل </a:t>
            </a:r>
            <a:endParaRPr lang="ar-EG" sz="2800" b="1" dirty="0" smtClean="0">
              <a:solidFill>
                <a:schemeClr val="tx1">
                  <a:lumMod val="95000"/>
                  <a:lumOff val="5000"/>
                </a:schemeClr>
              </a:solidFill>
            </a:endParaRPr>
          </a:p>
          <a:p>
            <a:r>
              <a:rPr lang="ar-EG" sz="2800" b="1" dirty="0" smtClean="0">
                <a:solidFill>
                  <a:schemeClr val="tx1">
                    <a:lumMod val="95000"/>
                    <a:lumOff val="5000"/>
                  </a:schemeClr>
                </a:solidFill>
              </a:rPr>
              <a:t>كما </a:t>
            </a:r>
            <a:r>
              <a:rPr lang="ar-EG" sz="2800" b="1" dirty="0">
                <a:solidFill>
                  <a:schemeClr val="tx1">
                    <a:lumMod val="95000"/>
                    <a:lumOff val="5000"/>
                  </a:schemeClr>
                </a:solidFill>
              </a:rPr>
              <a:t>أنه لا توجد عنده (المعلم) معايير أو قواعد لضبط سلوك التلاميذ. </a:t>
            </a:r>
          </a:p>
        </p:txBody>
      </p:sp>
    </p:spTree>
    <p:extLst>
      <p:ext uri="{BB962C8B-B14F-4D97-AF65-F5344CB8AC3E}">
        <p14:creationId xmlns:p14="http://schemas.microsoft.com/office/powerpoint/2010/main" val="360299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images (5) ‫‬.jpg"/>
          <p:cNvPicPr>
            <a:picLocks noGrp="1" noChangeAspect="1"/>
          </p:cNvPicPr>
          <p:nvPr>
            <p:ph idx="1"/>
          </p:nvPr>
        </p:nvPicPr>
        <p:blipFill>
          <a:blip r:embed="rId2" cstate="print"/>
          <a:stretch>
            <a:fillRect/>
          </a:stretch>
        </p:blipFill>
        <p:spPr>
          <a:xfrm>
            <a:off x="0" y="0"/>
            <a:ext cx="9144000" cy="6858000"/>
          </a:xfrm>
          <a:ln>
            <a:noFill/>
          </a:ln>
        </p:spPr>
      </p:pic>
      <p:sp>
        <p:nvSpPr>
          <p:cNvPr id="10" name="شكل بيضاوي 9"/>
          <p:cNvSpPr/>
          <p:nvPr/>
        </p:nvSpPr>
        <p:spPr>
          <a:xfrm>
            <a:off x="1403648" y="260648"/>
            <a:ext cx="5976664" cy="1547072"/>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ar-EG" sz="3200" b="1" dirty="0" smtClean="0">
                <a:solidFill>
                  <a:schemeClr val="bg1"/>
                </a:solidFill>
              </a:rPr>
              <a:t>2</a:t>
            </a:r>
            <a:r>
              <a:rPr lang="ar-SA" sz="3200" b="1" dirty="0" smtClean="0">
                <a:solidFill>
                  <a:schemeClr val="bg1"/>
                </a:solidFill>
              </a:rPr>
              <a:t>-</a:t>
            </a:r>
            <a:r>
              <a:rPr lang="ar-EG" sz="3200" b="1" dirty="0" smtClean="0">
                <a:solidFill>
                  <a:schemeClr val="bg1"/>
                </a:solidFill>
              </a:rPr>
              <a:t>سلبيات </a:t>
            </a:r>
            <a:r>
              <a:rPr lang="ar-SA" sz="3200" b="1" dirty="0" smtClean="0">
                <a:solidFill>
                  <a:schemeClr val="bg1"/>
                </a:solidFill>
              </a:rPr>
              <a:t> </a:t>
            </a:r>
            <a:r>
              <a:rPr lang="ar-SA" sz="3200" b="1" dirty="0">
                <a:solidFill>
                  <a:schemeClr val="bg1"/>
                </a:solidFill>
              </a:rPr>
              <a:t>الإدارة الفوضوية في الفصل</a:t>
            </a:r>
            <a:endParaRPr lang="ar-SA" sz="3200" b="1" dirty="0" smtClean="0">
              <a:solidFill>
                <a:schemeClr val="bg1"/>
              </a:solidFill>
            </a:endParaRPr>
          </a:p>
        </p:txBody>
      </p:sp>
      <p:sp>
        <p:nvSpPr>
          <p:cNvPr id="5" name="TextBox 4"/>
          <p:cNvSpPr txBox="1"/>
          <p:nvPr/>
        </p:nvSpPr>
        <p:spPr>
          <a:xfrm>
            <a:off x="179512" y="1807720"/>
            <a:ext cx="8712968" cy="4401205"/>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800" b="1" dirty="0" smtClean="0">
                <a:solidFill>
                  <a:schemeClr val="tx1">
                    <a:lumMod val="95000"/>
                    <a:lumOff val="5000"/>
                  </a:schemeClr>
                </a:solidFill>
              </a:rPr>
              <a:t>• ضعف </a:t>
            </a:r>
            <a:r>
              <a:rPr lang="ar-EG" sz="2800" b="1" dirty="0">
                <a:solidFill>
                  <a:schemeClr val="tx1">
                    <a:lumMod val="95000"/>
                    <a:lumOff val="5000"/>
                  </a:schemeClr>
                </a:solidFill>
              </a:rPr>
              <a:t>إنتاجية التلاميذ سواء بحضور المعلم أو غيابه وذلك لقضائهم معظم الوقت في الاستفسار عن المعلومات بدلاً من القيام بعمل إيجابي.</a:t>
            </a:r>
          </a:p>
          <a:p>
            <a:r>
              <a:rPr lang="ar-EG" sz="2800" b="1" dirty="0" smtClean="0">
                <a:solidFill>
                  <a:schemeClr val="tx1">
                    <a:lumMod val="95000"/>
                    <a:lumOff val="5000"/>
                  </a:schemeClr>
                </a:solidFill>
              </a:rPr>
              <a:t>• يميل </a:t>
            </a:r>
            <a:r>
              <a:rPr lang="ar-EG" sz="2800" b="1" dirty="0">
                <a:solidFill>
                  <a:schemeClr val="tx1">
                    <a:lumMod val="95000"/>
                    <a:lumOff val="5000"/>
                  </a:schemeClr>
                </a:solidFill>
              </a:rPr>
              <a:t>التلاميذ إلى العدوان وبصفة خاصة الأقوياء منهم الذين تزداد سلطتهم على الضعفاء والأصغر سناً. </a:t>
            </a:r>
          </a:p>
          <a:p>
            <a:r>
              <a:rPr lang="ar-EG" sz="2800" b="1" dirty="0" smtClean="0">
                <a:solidFill>
                  <a:schemeClr val="tx1">
                    <a:lumMod val="95000"/>
                    <a:lumOff val="5000"/>
                  </a:schemeClr>
                </a:solidFill>
              </a:rPr>
              <a:t>• شعور </a:t>
            </a:r>
            <a:r>
              <a:rPr lang="ar-EG" sz="2800" b="1" dirty="0">
                <a:solidFill>
                  <a:schemeClr val="tx1">
                    <a:lumMod val="95000"/>
                    <a:lumOff val="5000"/>
                  </a:schemeClr>
                </a:solidFill>
              </a:rPr>
              <a:t>التلاميذ بعدم الأمن داخل حجرة الدراسة نتيجة عدم وجود قانون أو نظام داخل غرفة الصف. </a:t>
            </a:r>
          </a:p>
          <a:p>
            <a:r>
              <a:rPr lang="ar-EG" sz="2800" b="1" dirty="0" smtClean="0">
                <a:solidFill>
                  <a:schemeClr val="tx1">
                    <a:lumMod val="95000"/>
                    <a:lumOff val="5000"/>
                  </a:schemeClr>
                </a:solidFill>
              </a:rPr>
              <a:t>• هروب </a:t>
            </a:r>
            <a:r>
              <a:rPr lang="ar-EG" sz="2800" b="1" dirty="0">
                <a:solidFill>
                  <a:schemeClr val="tx1">
                    <a:lumMod val="95000"/>
                    <a:lumOff val="5000"/>
                  </a:schemeClr>
                </a:solidFill>
              </a:rPr>
              <a:t>التلاميذ من تحمل المسئولية.</a:t>
            </a:r>
          </a:p>
          <a:p>
            <a:r>
              <a:rPr lang="ar-EG" sz="2800" b="1" dirty="0" smtClean="0">
                <a:solidFill>
                  <a:schemeClr val="tx1">
                    <a:lumMod val="95000"/>
                    <a:lumOff val="5000"/>
                  </a:schemeClr>
                </a:solidFill>
              </a:rPr>
              <a:t>• انخفاض </a:t>
            </a:r>
            <a:r>
              <a:rPr lang="ar-EG" sz="2800" b="1" dirty="0">
                <a:solidFill>
                  <a:schemeClr val="tx1">
                    <a:lumMod val="95000"/>
                    <a:lumOff val="5000"/>
                  </a:schemeClr>
                </a:solidFill>
              </a:rPr>
              <a:t>الوازع الأخلاقي لدى بعض التلاميذ وبالتالي انخفاض حجم وجودة العمل.</a:t>
            </a:r>
          </a:p>
          <a:p>
            <a:r>
              <a:rPr lang="ar-EG" sz="2800" b="1" dirty="0" smtClean="0">
                <a:solidFill>
                  <a:schemeClr val="tx1">
                    <a:lumMod val="95000"/>
                    <a:lumOff val="5000"/>
                  </a:schemeClr>
                </a:solidFill>
              </a:rPr>
              <a:t>• كثرة </a:t>
            </a:r>
            <a:r>
              <a:rPr lang="ar-EG" sz="2800" b="1" dirty="0">
                <a:solidFill>
                  <a:schemeClr val="tx1">
                    <a:lumMod val="95000"/>
                    <a:lumOff val="5000"/>
                  </a:schemeClr>
                </a:solidFill>
              </a:rPr>
              <a:t>الجهود الضائعة بدون عائد.</a:t>
            </a:r>
          </a:p>
        </p:txBody>
      </p:sp>
    </p:spTree>
    <p:extLst>
      <p:ext uri="{BB962C8B-B14F-4D97-AF65-F5344CB8AC3E}">
        <p14:creationId xmlns:p14="http://schemas.microsoft.com/office/powerpoint/2010/main" val="50053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images (7).jpg"/>
          <p:cNvPicPr>
            <a:picLocks noChangeAspect="1"/>
          </p:cNvPicPr>
          <p:nvPr/>
        </p:nvPicPr>
        <p:blipFill>
          <a:blip r:embed="rId2" cstate="print">
            <a:duotone>
              <a:prstClr val="black"/>
              <a:schemeClr val="tx1">
                <a:lumMod val="50000"/>
                <a:lumOff val="50000"/>
                <a:tint val="45000"/>
                <a:satMod val="400000"/>
              </a:schemeClr>
            </a:duotone>
          </a:blip>
          <a:stretch>
            <a:fillRect/>
          </a:stretch>
        </p:blipFill>
        <p:spPr>
          <a:xfrm>
            <a:off x="0" y="0"/>
            <a:ext cx="9144000" cy="6858000"/>
          </a:xfrm>
          <a:prstGeom prst="rect">
            <a:avLst/>
          </a:prstGeom>
          <a:ln/>
        </p:spPr>
        <p:style>
          <a:lnRef idx="1">
            <a:schemeClr val="dk1"/>
          </a:lnRef>
          <a:fillRef idx="2">
            <a:schemeClr val="dk1"/>
          </a:fillRef>
          <a:effectRef idx="1">
            <a:schemeClr val="dk1"/>
          </a:effectRef>
          <a:fontRef idx="minor">
            <a:schemeClr val="dk1"/>
          </a:fontRef>
        </p:style>
      </p:pic>
      <p:pic>
        <p:nvPicPr>
          <p:cNvPr id="5" name="صورة 4" descr="images (7).jpg"/>
          <p:cNvPicPr>
            <a:picLocks noChangeAspect="1"/>
          </p:cNvPicPr>
          <p:nvPr/>
        </p:nvPicPr>
        <p:blipFill>
          <a:blip r:embed="rId2" cstate="print"/>
          <a:stretch>
            <a:fillRect/>
          </a:stretch>
        </p:blipFill>
        <p:spPr>
          <a:xfrm rot="21406957">
            <a:off x="-147687" y="3041048"/>
            <a:ext cx="3437938" cy="3832838"/>
          </a:xfrm>
          <a:prstGeom prst="rect">
            <a:avLst/>
          </a:prstGeom>
          <a:ln cap="rnd">
            <a:solidFill>
              <a:schemeClr val="tx1"/>
            </a:solidFill>
          </a:ln>
          <a:effectLst>
            <a:reflection blurRad="12700" stA="30000" endPos="30000" dist="5000" dir="5400000" sy="-100000" algn="bl" rotWithShape="0"/>
          </a:effectLst>
          <a:scene3d>
            <a:camera prst="isometricOffAxis1Right"/>
            <a:lightRig rig="threePt" dir="t">
              <a:rot lat="0" lon="0" rev="2700000"/>
            </a:lightRig>
          </a:scene3d>
          <a:sp3d>
            <a:bevelT w="63500" h="50800"/>
          </a:sp3d>
        </p:spPr>
      </p:pic>
      <p:sp>
        <p:nvSpPr>
          <p:cNvPr id="11" name="مربع نص 10"/>
          <p:cNvSpPr txBox="1"/>
          <p:nvPr/>
        </p:nvSpPr>
        <p:spPr>
          <a:xfrm>
            <a:off x="4644008" y="0"/>
            <a:ext cx="3888432" cy="646331"/>
          </a:xfrm>
          <a:prstGeom prst="rect">
            <a:avLst/>
          </a:prstGeom>
          <a:ln/>
        </p:spPr>
        <p:style>
          <a:lnRef idx="1">
            <a:schemeClr val="dk1"/>
          </a:lnRef>
          <a:fillRef idx="3">
            <a:schemeClr val="dk1"/>
          </a:fillRef>
          <a:effectRef idx="2">
            <a:schemeClr val="dk1"/>
          </a:effectRef>
          <a:fontRef idx="minor">
            <a:schemeClr val="lt1"/>
          </a:fontRef>
        </p:style>
        <p:txBody>
          <a:bodyPr wrap="square" rtlCol="1">
            <a:spAutoFit/>
          </a:bodyPr>
          <a:lstStyle/>
          <a:p>
            <a:pPr algn="ctr">
              <a:lnSpc>
                <a:spcPct val="150000"/>
              </a:lnSpc>
            </a:pPr>
            <a:r>
              <a:rPr lang="ar-EG" sz="2400" b="1" dirty="0" smtClean="0"/>
              <a:t>3- الادارة الديمقراطية</a:t>
            </a:r>
            <a:endParaRPr lang="ar-SA" sz="2400" b="1" dirty="0"/>
          </a:p>
        </p:txBody>
      </p:sp>
      <p:sp>
        <p:nvSpPr>
          <p:cNvPr id="12" name="مستطيل مستدير الزوايا 11"/>
          <p:cNvSpPr/>
          <p:nvPr/>
        </p:nvSpPr>
        <p:spPr>
          <a:xfrm>
            <a:off x="3023320" y="786800"/>
            <a:ext cx="6120680" cy="6071200"/>
          </a:xfrm>
          <a:prstGeom prst="roundRect">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lnSpc>
                <a:spcPct val="115000"/>
              </a:lnSpc>
              <a:spcAft>
                <a:spcPts val="1000"/>
              </a:spcAft>
            </a:pPr>
            <a:r>
              <a:rPr lang="ar-SA" sz="2400" b="1" dirty="0">
                <a:solidFill>
                  <a:schemeClr val="tx1"/>
                </a:solidFill>
                <a:ea typeface="Calibri"/>
              </a:rPr>
              <a:t>ويتميز هذا النمط باحترام كيان المتعلم والعمل على تنميته وإتاحة الفرص له بالتعبير عن </a:t>
            </a:r>
            <a:r>
              <a:rPr lang="ar-SA" sz="2400" b="1" dirty="0" smtClean="0">
                <a:solidFill>
                  <a:schemeClr val="tx1"/>
                </a:solidFill>
                <a:ea typeface="Calibri"/>
              </a:rPr>
              <a:t>آرائه</a:t>
            </a:r>
            <a:r>
              <a:rPr lang="ar-EG" sz="2400" b="1" dirty="0" smtClean="0">
                <a:solidFill>
                  <a:schemeClr val="tx1"/>
                </a:solidFill>
                <a:ea typeface="Calibri"/>
              </a:rPr>
              <a:t> و</a:t>
            </a:r>
            <a:r>
              <a:rPr lang="ar-SA" sz="2400" b="1" dirty="0" smtClean="0">
                <a:solidFill>
                  <a:schemeClr val="tx1"/>
                </a:solidFill>
                <a:ea typeface="Calibri"/>
              </a:rPr>
              <a:t>مناقشة </a:t>
            </a:r>
            <a:r>
              <a:rPr lang="ar-SA" sz="2400" b="1" dirty="0">
                <a:solidFill>
                  <a:schemeClr val="tx1"/>
                </a:solidFill>
                <a:ea typeface="Calibri"/>
              </a:rPr>
              <a:t>معلمه وزملائه </a:t>
            </a:r>
            <a:endParaRPr lang="ar-EG" sz="2400" b="1" dirty="0" smtClean="0">
              <a:solidFill>
                <a:schemeClr val="tx1"/>
              </a:solidFill>
              <a:ea typeface="Calibri"/>
            </a:endParaRPr>
          </a:p>
          <a:p>
            <a:pPr algn="ctr">
              <a:lnSpc>
                <a:spcPct val="115000"/>
              </a:lnSpc>
              <a:spcAft>
                <a:spcPts val="1000"/>
              </a:spcAft>
            </a:pPr>
            <a:r>
              <a:rPr lang="ar-SA" sz="2400" b="1" dirty="0" smtClean="0">
                <a:solidFill>
                  <a:schemeClr val="tx1"/>
                </a:solidFill>
                <a:ea typeface="Calibri"/>
              </a:rPr>
              <a:t>وفيه </a:t>
            </a:r>
            <a:r>
              <a:rPr lang="ar-SA" sz="2400" b="1" dirty="0">
                <a:solidFill>
                  <a:schemeClr val="tx1"/>
                </a:solidFill>
                <a:ea typeface="Calibri"/>
              </a:rPr>
              <a:t>يتم توفير قاعدة للنظام والضبط داخل الفصل قائمة على قناعة التلاميذ ومشاركتهم </a:t>
            </a:r>
            <a:endParaRPr lang="ar-EG" sz="2400" b="1" dirty="0" smtClean="0">
              <a:solidFill>
                <a:schemeClr val="tx1"/>
              </a:solidFill>
              <a:ea typeface="Calibri"/>
            </a:endParaRPr>
          </a:p>
          <a:p>
            <a:pPr algn="ctr">
              <a:lnSpc>
                <a:spcPct val="115000"/>
              </a:lnSpc>
              <a:spcAft>
                <a:spcPts val="1000"/>
              </a:spcAft>
            </a:pPr>
            <a:r>
              <a:rPr lang="ar-SA" sz="2400" b="1" dirty="0" smtClean="0">
                <a:solidFill>
                  <a:schemeClr val="tx1"/>
                </a:solidFill>
                <a:ea typeface="Calibri"/>
              </a:rPr>
              <a:t>وإقامة </a:t>
            </a:r>
            <a:r>
              <a:rPr lang="ar-SA" sz="2400" b="1" dirty="0">
                <a:solidFill>
                  <a:schemeClr val="tx1"/>
                </a:solidFill>
                <a:ea typeface="Calibri"/>
              </a:rPr>
              <a:t>الفرصة أمام التلاميذ لتقييم عملهم بأنفسهم مع قيام المعلم بدور توجيهي لهم </a:t>
            </a:r>
            <a:endParaRPr lang="ar-EG" sz="2400" b="1" dirty="0" smtClean="0">
              <a:solidFill>
                <a:schemeClr val="tx1"/>
              </a:solidFill>
              <a:ea typeface="Calibri"/>
            </a:endParaRPr>
          </a:p>
          <a:p>
            <a:pPr algn="ctr">
              <a:lnSpc>
                <a:spcPct val="115000"/>
              </a:lnSpc>
              <a:spcAft>
                <a:spcPts val="1000"/>
              </a:spcAft>
            </a:pPr>
            <a:r>
              <a:rPr lang="ar-SA" sz="2400" b="1" dirty="0" smtClean="0">
                <a:solidFill>
                  <a:schemeClr val="tx1"/>
                </a:solidFill>
                <a:ea typeface="Calibri"/>
              </a:rPr>
              <a:t>وتشجيع </a:t>
            </a:r>
            <a:r>
              <a:rPr lang="ar-SA" sz="2400" b="1" dirty="0">
                <a:solidFill>
                  <a:schemeClr val="tx1"/>
                </a:solidFill>
                <a:ea typeface="Calibri"/>
              </a:rPr>
              <a:t>التلاميذ لبذل أقصى جهد مستطاع في سبيل إقبالهم على التعلم وذلك من خلال إتاحة فرص متكافئة أمامهم وتشجيعهم على التعاون والمشاركة وتبادل وجهات النظر. </a:t>
            </a:r>
            <a:endParaRPr lang="en-US" sz="2400" b="1" dirty="0" smtClean="0">
              <a:solidFill>
                <a:schemeClr val="tx1"/>
              </a:solidFill>
              <a:ea typeface="Calibri"/>
              <a:cs typeface="Arial"/>
            </a:endParaRPr>
          </a:p>
        </p:txBody>
      </p:sp>
    </p:spTree>
    <p:extLst>
      <p:ext uri="{BB962C8B-B14F-4D97-AF65-F5344CB8AC3E}">
        <p14:creationId xmlns:p14="http://schemas.microsoft.com/office/powerpoint/2010/main" val="305377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to="" calcmode="lin" valueType="num">
                                      <p:cBhvr>
                                        <p:cTn id="7" dur="1" fill="hold"/>
                                        <p:tgtEl>
                                          <p:spTgt spid="1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images (7).jpg"/>
          <p:cNvPicPr>
            <a:picLocks noChangeAspect="1"/>
          </p:cNvPicPr>
          <p:nvPr/>
        </p:nvPicPr>
        <p:blipFill>
          <a:blip r:embed="rId2" cstate="print">
            <a:duotone>
              <a:prstClr val="black"/>
              <a:schemeClr val="tx1">
                <a:lumMod val="50000"/>
                <a:lumOff val="50000"/>
                <a:tint val="45000"/>
                <a:satMod val="400000"/>
              </a:schemeClr>
            </a:duotone>
          </a:blip>
          <a:stretch>
            <a:fillRect/>
          </a:stretch>
        </p:blipFill>
        <p:spPr>
          <a:xfrm>
            <a:off x="0" y="0"/>
            <a:ext cx="9144000" cy="6858000"/>
          </a:xfrm>
          <a:prstGeom prst="rect">
            <a:avLst/>
          </a:prstGeom>
          <a:ln/>
        </p:spPr>
        <p:style>
          <a:lnRef idx="1">
            <a:schemeClr val="dk1"/>
          </a:lnRef>
          <a:fillRef idx="2">
            <a:schemeClr val="dk1"/>
          </a:fillRef>
          <a:effectRef idx="1">
            <a:schemeClr val="dk1"/>
          </a:effectRef>
          <a:fontRef idx="minor">
            <a:schemeClr val="dk1"/>
          </a:fontRef>
        </p:style>
      </p:pic>
      <p:pic>
        <p:nvPicPr>
          <p:cNvPr id="5" name="صورة 4" descr="images (7).jpg"/>
          <p:cNvPicPr>
            <a:picLocks noChangeAspect="1"/>
          </p:cNvPicPr>
          <p:nvPr/>
        </p:nvPicPr>
        <p:blipFill>
          <a:blip r:embed="rId2" cstate="print"/>
          <a:stretch>
            <a:fillRect/>
          </a:stretch>
        </p:blipFill>
        <p:spPr>
          <a:xfrm rot="21406957">
            <a:off x="-30689" y="2519064"/>
            <a:ext cx="2647097" cy="3445577"/>
          </a:xfrm>
          <a:prstGeom prst="rect">
            <a:avLst/>
          </a:prstGeom>
          <a:ln cap="rnd">
            <a:solidFill>
              <a:schemeClr val="tx1"/>
            </a:solidFill>
          </a:ln>
          <a:effectLst>
            <a:reflection blurRad="12700" stA="30000" endPos="30000" dist="5000" dir="5400000" sy="-100000" algn="bl" rotWithShape="0"/>
          </a:effectLst>
          <a:scene3d>
            <a:camera prst="isometricOffAxis1Right"/>
            <a:lightRig rig="threePt" dir="t">
              <a:rot lat="0" lon="0" rev="2700000"/>
            </a:lightRig>
          </a:scene3d>
          <a:sp3d>
            <a:bevelT w="63500" h="50800"/>
          </a:sp3d>
        </p:spPr>
      </p:pic>
      <p:sp>
        <p:nvSpPr>
          <p:cNvPr id="11" name="مربع نص 10"/>
          <p:cNvSpPr txBox="1"/>
          <p:nvPr/>
        </p:nvSpPr>
        <p:spPr>
          <a:xfrm>
            <a:off x="0" y="166035"/>
            <a:ext cx="3059832" cy="577850"/>
          </a:xfrm>
          <a:prstGeom prst="rect">
            <a:avLst/>
          </a:prstGeom>
          <a:ln/>
        </p:spPr>
        <p:style>
          <a:lnRef idx="1">
            <a:schemeClr val="dk1"/>
          </a:lnRef>
          <a:fillRef idx="3">
            <a:schemeClr val="dk1"/>
          </a:fillRef>
          <a:effectRef idx="2">
            <a:schemeClr val="dk1"/>
          </a:effectRef>
          <a:fontRef idx="minor">
            <a:schemeClr val="lt1"/>
          </a:fontRef>
        </p:style>
        <p:txBody>
          <a:bodyPr wrap="square" rtlCol="1">
            <a:spAutoFit/>
          </a:bodyPr>
          <a:lstStyle/>
          <a:p>
            <a:pPr algn="ctr">
              <a:lnSpc>
                <a:spcPct val="150000"/>
              </a:lnSpc>
            </a:pPr>
            <a:r>
              <a:rPr lang="ar-EG" sz="2400" b="1" dirty="0" smtClean="0"/>
              <a:t>3- مزايا الادارة الديمقراطية</a:t>
            </a:r>
            <a:endParaRPr lang="ar-SA" sz="2400" b="1" dirty="0"/>
          </a:p>
        </p:txBody>
      </p:sp>
      <p:sp>
        <p:nvSpPr>
          <p:cNvPr id="12" name="مستطيل مستدير الزوايا 11"/>
          <p:cNvSpPr/>
          <p:nvPr/>
        </p:nvSpPr>
        <p:spPr>
          <a:xfrm>
            <a:off x="2699792" y="0"/>
            <a:ext cx="6444208" cy="6857999"/>
          </a:xfrm>
          <a:prstGeom prst="roundRect">
            <a:avLst/>
          </a:prstGeom>
          <a:ln/>
        </p:spPr>
        <p:style>
          <a:lnRef idx="1">
            <a:schemeClr val="accent3"/>
          </a:lnRef>
          <a:fillRef idx="2">
            <a:schemeClr val="accent3"/>
          </a:fillRef>
          <a:effectRef idx="1">
            <a:schemeClr val="accent3"/>
          </a:effectRef>
          <a:fontRef idx="minor">
            <a:schemeClr val="dk1"/>
          </a:fontRef>
        </p:style>
        <p:txBody>
          <a:bodyPr rtlCol="1" anchor="ctr"/>
          <a:lstStyle/>
          <a:p>
            <a:pPr>
              <a:lnSpc>
                <a:spcPct val="115000"/>
              </a:lnSpc>
              <a:spcAft>
                <a:spcPts val="1000"/>
              </a:spcAft>
            </a:pPr>
            <a:r>
              <a:rPr lang="ar-SA" sz="2400" b="1" dirty="0">
                <a:solidFill>
                  <a:schemeClr val="tx1"/>
                </a:solidFill>
                <a:ea typeface="Calibri"/>
              </a:rPr>
              <a:t>هذا النمط ينمى لدي التلاميذ العديد من الأخلاقيات التي تدفعهم إلى التصرف بسلوكيات محترمة ومسئولة. الأمر الذي ينتج عنه:</a:t>
            </a:r>
          </a:p>
          <a:p>
            <a:pPr>
              <a:lnSpc>
                <a:spcPct val="115000"/>
              </a:lnSpc>
              <a:spcAft>
                <a:spcPts val="1000"/>
              </a:spcAft>
            </a:pPr>
            <a:r>
              <a:rPr lang="ar-SA" sz="2400" b="1" dirty="0" smtClean="0">
                <a:solidFill>
                  <a:schemeClr val="tx1"/>
                </a:solidFill>
                <a:ea typeface="Calibri"/>
              </a:rPr>
              <a:t>•استمتاع </a:t>
            </a:r>
            <a:r>
              <a:rPr lang="ar-SA" sz="2400" b="1" dirty="0">
                <a:solidFill>
                  <a:schemeClr val="tx1"/>
                </a:solidFill>
                <a:ea typeface="Calibri"/>
              </a:rPr>
              <a:t>التلاميذ بأعمالهم ودروسهم.</a:t>
            </a:r>
          </a:p>
          <a:p>
            <a:pPr>
              <a:lnSpc>
                <a:spcPct val="115000"/>
              </a:lnSpc>
              <a:spcAft>
                <a:spcPts val="1000"/>
              </a:spcAft>
            </a:pPr>
            <a:r>
              <a:rPr lang="ar-SA" sz="2400" b="1" dirty="0" smtClean="0">
                <a:solidFill>
                  <a:schemeClr val="tx1"/>
                </a:solidFill>
                <a:ea typeface="Calibri"/>
              </a:rPr>
              <a:t>•</a:t>
            </a:r>
            <a:r>
              <a:rPr lang="ar-EG" sz="2400" b="1" dirty="0" smtClean="0">
                <a:solidFill>
                  <a:schemeClr val="tx1"/>
                </a:solidFill>
                <a:ea typeface="Calibri"/>
              </a:rPr>
              <a:t> </a:t>
            </a:r>
            <a:r>
              <a:rPr lang="ar-SA" sz="2400" b="1" dirty="0" smtClean="0">
                <a:solidFill>
                  <a:schemeClr val="tx1"/>
                </a:solidFill>
                <a:ea typeface="Calibri"/>
              </a:rPr>
              <a:t>قلة </a:t>
            </a:r>
            <a:r>
              <a:rPr lang="ar-SA" sz="2400" b="1" dirty="0">
                <a:solidFill>
                  <a:schemeClr val="tx1"/>
                </a:solidFill>
                <a:ea typeface="Calibri"/>
              </a:rPr>
              <a:t>مشاكل الانضباط داخل الفصل. </a:t>
            </a:r>
          </a:p>
          <a:p>
            <a:pPr>
              <a:lnSpc>
                <a:spcPct val="115000"/>
              </a:lnSpc>
              <a:spcAft>
                <a:spcPts val="1000"/>
              </a:spcAft>
            </a:pPr>
            <a:r>
              <a:rPr lang="ar-SA" sz="2400" b="1" dirty="0" smtClean="0">
                <a:solidFill>
                  <a:schemeClr val="tx1"/>
                </a:solidFill>
                <a:ea typeface="Calibri"/>
              </a:rPr>
              <a:t>•</a:t>
            </a:r>
            <a:r>
              <a:rPr lang="ar-EG" sz="2400" b="1" dirty="0" smtClean="0">
                <a:solidFill>
                  <a:schemeClr val="tx1"/>
                </a:solidFill>
                <a:ea typeface="Calibri"/>
              </a:rPr>
              <a:t> </a:t>
            </a:r>
            <a:r>
              <a:rPr lang="ar-SA" sz="2400" b="1" dirty="0" smtClean="0">
                <a:solidFill>
                  <a:schemeClr val="tx1"/>
                </a:solidFill>
                <a:ea typeface="Calibri"/>
              </a:rPr>
              <a:t>ارتفاع </a:t>
            </a:r>
            <a:r>
              <a:rPr lang="ar-SA" sz="2400" b="1" dirty="0">
                <a:solidFill>
                  <a:schemeClr val="tx1"/>
                </a:solidFill>
                <a:ea typeface="Calibri"/>
              </a:rPr>
              <a:t>شعور التلاميذ بالوازع الديني.</a:t>
            </a:r>
          </a:p>
          <a:p>
            <a:pPr>
              <a:lnSpc>
                <a:spcPct val="115000"/>
              </a:lnSpc>
              <a:spcAft>
                <a:spcPts val="1000"/>
              </a:spcAft>
            </a:pPr>
            <a:r>
              <a:rPr lang="ar-SA" sz="2400" b="1" dirty="0" smtClean="0">
                <a:solidFill>
                  <a:schemeClr val="tx1"/>
                </a:solidFill>
                <a:ea typeface="Calibri"/>
              </a:rPr>
              <a:t>•</a:t>
            </a:r>
            <a:r>
              <a:rPr lang="ar-EG" sz="2400" b="1" dirty="0" smtClean="0">
                <a:solidFill>
                  <a:schemeClr val="tx1"/>
                </a:solidFill>
                <a:ea typeface="Calibri"/>
              </a:rPr>
              <a:t> </a:t>
            </a:r>
            <a:r>
              <a:rPr lang="ar-SA" sz="2400" b="1" dirty="0" smtClean="0">
                <a:solidFill>
                  <a:schemeClr val="tx1"/>
                </a:solidFill>
                <a:ea typeface="Calibri"/>
              </a:rPr>
              <a:t>إقبال </a:t>
            </a:r>
            <a:r>
              <a:rPr lang="ar-SA" sz="2400" b="1" dirty="0">
                <a:solidFill>
                  <a:schemeClr val="tx1"/>
                </a:solidFill>
                <a:ea typeface="Calibri"/>
              </a:rPr>
              <a:t>التلاميذ على المعلم وعلى المدرسة برغبة صادقة.</a:t>
            </a:r>
          </a:p>
          <a:p>
            <a:pPr>
              <a:lnSpc>
                <a:spcPct val="115000"/>
              </a:lnSpc>
              <a:spcAft>
                <a:spcPts val="1000"/>
              </a:spcAft>
            </a:pPr>
            <a:r>
              <a:rPr lang="ar-SA" sz="2400" b="1" dirty="0" smtClean="0">
                <a:solidFill>
                  <a:schemeClr val="tx1"/>
                </a:solidFill>
                <a:ea typeface="Calibri"/>
              </a:rPr>
              <a:t>•</a:t>
            </a:r>
            <a:r>
              <a:rPr lang="ar-EG" sz="2400" b="1" dirty="0" smtClean="0">
                <a:solidFill>
                  <a:schemeClr val="tx1"/>
                </a:solidFill>
                <a:ea typeface="Calibri"/>
              </a:rPr>
              <a:t> </a:t>
            </a:r>
            <a:r>
              <a:rPr lang="ar-SA" sz="2400" b="1" dirty="0" smtClean="0">
                <a:solidFill>
                  <a:schemeClr val="tx1"/>
                </a:solidFill>
                <a:ea typeface="Calibri"/>
              </a:rPr>
              <a:t>اكتساب </a:t>
            </a:r>
            <a:r>
              <a:rPr lang="ar-SA" sz="2400" b="1" dirty="0">
                <a:solidFill>
                  <a:schemeClr val="tx1"/>
                </a:solidFill>
                <a:ea typeface="Calibri"/>
              </a:rPr>
              <a:t>التلاميذ لعدد من الاتجاهات الإيجابية كما تحمل المسئولية والاحترام للرأي الأخر والانتفاع بأفكارهم وضبط النفس.</a:t>
            </a:r>
          </a:p>
          <a:p>
            <a:pPr>
              <a:lnSpc>
                <a:spcPct val="115000"/>
              </a:lnSpc>
              <a:spcAft>
                <a:spcPts val="1000"/>
              </a:spcAft>
            </a:pPr>
            <a:r>
              <a:rPr lang="ar-SA" sz="2400" b="1" dirty="0" smtClean="0">
                <a:solidFill>
                  <a:schemeClr val="tx1"/>
                </a:solidFill>
                <a:ea typeface="Calibri"/>
              </a:rPr>
              <a:t>•انخفاض </a:t>
            </a:r>
            <a:r>
              <a:rPr lang="ar-SA" sz="2400" b="1" dirty="0">
                <a:solidFill>
                  <a:schemeClr val="tx1"/>
                </a:solidFill>
                <a:ea typeface="Calibri"/>
              </a:rPr>
              <a:t>معدلات الغياب وظهور اتجاهات نحو المعلم. </a:t>
            </a:r>
          </a:p>
          <a:p>
            <a:pPr>
              <a:lnSpc>
                <a:spcPct val="115000"/>
              </a:lnSpc>
              <a:spcAft>
                <a:spcPts val="1000"/>
              </a:spcAft>
            </a:pPr>
            <a:r>
              <a:rPr lang="ar-SA" sz="2400" b="1" dirty="0" smtClean="0">
                <a:solidFill>
                  <a:schemeClr val="tx1"/>
                </a:solidFill>
                <a:ea typeface="Calibri"/>
              </a:rPr>
              <a:t>•اعتماد </a:t>
            </a:r>
            <a:r>
              <a:rPr lang="ar-SA" sz="2400" b="1" dirty="0">
                <a:solidFill>
                  <a:schemeClr val="tx1"/>
                </a:solidFill>
                <a:ea typeface="Calibri"/>
              </a:rPr>
              <a:t>التلاميذ على أنفسهم والعمل بحماس في المهام التي تسند إليهم حتى في حالة عدم وجود معلمهم.</a:t>
            </a:r>
          </a:p>
        </p:txBody>
      </p:sp>
    </p:spTree>
    <p:extLst>
      <p:ext uri="{BB962C8B-B14F-4D97-AF65-F5344CB8AC3E}">
        <p14:creationId xmlns:p14="http://schemas.microsoft.com/office/powerpoint/2010/main" val="200499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to="" calcmode="lin" valueType="num">
                                      <p:cBhvr>
                                        <p:cTn id="7" dur="1" fill="hold"/>
                                        <p:tgtEl>
                                          <p:spTgt spid="1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descr="12996010982.gif"/>
          <p:cNvPicPr>
            <a:picLocks noChangeAspect="1"/>
          </p:cNvPicPr>
          <p:nvPr/>
        </p:nvPicPr>
        <p:blipFill>
          <a:blip r:embed="rId2" cstate="print"/>
          <a:stretch>
            <a:fillRect/>
          </a:stretch>
        </p:blipFill>
        <p:spPr>
          <a:xfrm>
            <a:off x="0" y="0"/>
            <a:ext cx="9144000" cy="6858000"/>
          </a:xfrm>
          <a:prstGeom prst="rect">
            <a:avLst/>
          </a:prstGeom>
        </p:spPr>
      </p:pic>
      <p:sp>
        <p:nvSpPr>
          <p:cNvPr id="8" name="مربع نص 7"/>
          <p:cNvSpPr txBox="1"/>
          <p:nvPr/>
        </p:nvSpPr>
        <p:spPr>
          <a:xfrm>
            <a:off x="3851920" y="692696"/>
            <a:ext cx="5009267" cy="584775"/>
          </a:xfrm>
          <a:prstGeom prst="rect">
            <a:avLst/>
          </a:prstGeom>
          <a:solidFill>
            <a:srgbClr val="F0C090">
              <a:alpha val="82000"/>
            </a:srgbClr>
          </a:solidFill>
        </p:spPr>
        <p:txBody>
          <a:bodyPr wrap="square" rtlCol="1">
            <a:spAutoFit/>
          </a:bodyPr>
          <a:lstStyle/>
          <a:p>
            <a:r>
              <a:rPr lang="ar-SA" sz="3200" b="1" dirty="0">
                <a:solidFill>
                  <a:srgbClr val="673105"/>
                </a:solidFill>
              </a:rPr>
              <a:t>المجالات الهامة للإدارة الصفية:- </a:t>
            </a:r>
            <a:endParaRPr lang="en-US" sz="3200" b="1" dirty="0" smtClean="0"/>
          </a:p>
        </p:txBody>
      </p:sp>
      <p:sp>
        <p:nvSpPr>
          <p:cNvPr id="9" name="مستطيل 8"/>
          <p:cNvSpPr/>
          <p:nvPr/>
        </p:nvSpPr>
        <p:spPr>
          <a:xfrm>
            <a:off x="1979712" y="2060848"/>
            <a:ext cx="6876256" cy="523220"/>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514350" lvl="0" indent="-514350"/>
            <a:r>
              <a:rPr lang="ar-EG" sz="2800" b="1" dirty="0" smtClean="0"/>
              <a:t>1</a:t>
            </a:r>
            <a:r>
              <a:rPr lang="ar-SA" sz="2800" b="1" dirty="0" smtClean="0"/>
              <a:t>-المهمات </a:t>
            </a:r>
            <a:r>
              <a:rPr lang="ar-SA" sz="2800" b="1" dirty="0"/>
              <a:t>الإدارية العادية في إدارة الصف</a:t>
            </a:r>
            <a:endParaRPr lang="ar-SA" sz="2800" b="1" dirty="0" smtClean="0"/>
          </a:p>
        </p:txBody>
      </p:sp>
      <p:sp>
        <p:nvSpPr>
          <p:cNvPr id="10" name="مستطيل 9"/>
          <p:cNvSpPr/>
          <p:nvPr/>
        </p:nvSpPr>
        <p:spPr>
          <a:xfrm>
            <a:off x="1997012" y="3573016"/>
            <a:ext cx="6864175" cy="523220"/>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514350" lvl="0" indent="-514350"/>
            <a:r>
              <a:rPr lang="ar-EG" sz="2800" b="1" dirty="0" smtClean="0"/>
              <a:t>3</a:t>
            </a:r>
            <a:r>
              <a:rPr lang="ar-SA" sz="2800" b="1" dirty="0" smtClean="0"/>
              <a:t>-المهمات </a:t>
            </a:r>
            <a:r>
              <a:rPr lang="ar-SA" sz="2800" b="1" dirty="0"/>
              <a:t>أو المهارات المتعلقة بإثارة الدافعية </a:t>
            </a:r>
            <a:r>
              <a:rPr lang="ar-SA" sz="2800" b="1" dirty="0" smtClean="0"/>
              <a:t>للتعلم</a:t>
            </a:r>
            <a:endParaRPr lang="en-US" sz="2800" b="1" dirty="0" smtClean="0"/>
          </a:p>
        </p:txBody>
      </p:sp>
      <p:sp>
        <p:nvSpPr>
          <p:cNvPr id="11" name="مستطيل 10"/>
          <p:cNvSpPr/>
          <p:nvPr/>
        </p:nvSpPr>
        <p:spPr>
          <a:xfrm>
            <a:off x="1763688" y="4365104"/>
            <a:ext cx="7092280" cy="523220"/>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lvl="0"/>
            <a:r>
              <a:rPr lang="ar-EG" sz="2800" b="1" dirty="0" smtClean="0"/>
              <a:t>4</a:t>
            </a:r>
            <a:r>
              <a:rPr lang="ar-SA" sz="2800" b="1" dirty="0" smtClean="0"/>
              <a:t>-المهمات </a:t>
            </a:r>
            <a:r>
              <a:rPr lang="ar-SA" sz="2800" b="1" dirty="0"/>
              <a:t>المتعلقة بتوفير أجواء الانضباط </a:t>
            </a:r>
            <a:r>
              <a:rPr lang="ar-SA" sz="2800" b="1" dirty="0" smtClean="0"/>
              <a:t>الصفي</a:t>
            </a:r>
            <a:endParaRPr lang="en-US" sz="2800" b="1" dirty="0" smtClean="0"/>
          </a:p>
        </p:txBody>
      </p:sp>
      <p:sp>
        <p:nvSpPr>
          <p:cNvPr id="13" name="مستطيل 12"/>
          <p:cNvSpPr/>
          <p:nvPr/>
        </p:nvSpPr>
        <p:spPr>
          <a:xfrm>
            <a:off x="1979712" y="2852936"/>
            <a:ext cx="6876256" cy="523220"/>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514350" lvl="0" indent="-514350"/>
            <a:r>
              <a:rPr lang="ar-EG" sz="2800" b="1" dirty="0" smtClean="0"/>
              <a:t>2</a:t>
            </a:r>
            <a:r>
              <a:rPr lang="ar-SA" sz="2800" b="1" dirty="0" smtClean="0"/>
              <a:t>-المهمات </a:t>
            </a:r>
            <a:r>
              <a:rPr lang="ar-SA" sz="2800" b="1" dirty="0"/>
              <a:t>المتعلقة بتنظيم عملية التفاعل الصفي</a:t>
            </a:r>
            <a:endParaRPr lang="ar-SA" sz="2800" b="1" dirty="0" smtClean="0"/>
          </a:p>
        </p:txBody>
      </p:sp>
    </p:spTree>
    <p:extLst>
      <p:ext uri="{BB962C8B-B14F-4D97-AF65-F5344CB8AC3E}">
        <p14:creationId xmlns:p14="http://schemas.microsoft.com/office/powerpoint/2010/main" val="414982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to="" calcmode="lin" valueType="num">
                                      <p:cBhvr>
                                        <p:cTn id="12" dur="1" fill="hold"/>
                                        <p:tgtEl>
                                          <p:spTgt spid="9"/>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to="" calcmode="lin" valueType="num">
                                      <p:cBhvr>
                                        <p:cTn id="17" dur="1" fill="hold"/>
                                        <p:tgtEl>
                                          <p:spTgt spid="1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to="" calcmode="lin" valueType="num">
                                      <p:cBhvr>
                                        <p:cTn id="22" dur="1" fill="hold"/>
                                        <p:tgtEl>
                                          <p:spTgt spid="10"/>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to="" calcmode="lin" valueType="num">
                                      <p:cBhvr>
                                        <p:cTn id="27"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4" name="عنصر نائب للمحتوى 3" descr="master04_background.jpg"/>
          <p:cNvPicPr>
            <a:picLocks noGrp="1" noChangeAspect="1"/>
          </p:cNvPicPr>
          <p:nvPr>
            <p:ph idx="1"/>
          </p:nvPr>
        </p:nvPicPr>
        <p:blipFill>
          <a:blip r:embed="rId2" cstate="print">
            <a:duotone>
              <a:prstClr val="black"/>
              <a:schemeClr val="accent4">
                <a:tint val="45000"/>
                <a:satMod val="400000"/>
              </a:schemeClr>
            </a:duotone>
          </a:blip>
          <a:stretch>
            <a:fillRect/>
          </a:stretch>
        </p:blipFill>
        <p:spPr>
          <a:xfrm>
            <a:off x="-69011" y="-43132"/>
            <a:ext cx="9213011" cy="6901132"/>
          </a:xfrm>
          <a:prstGeom prst="rect">
            <a:avLst/>
          </a:prstGeom>
          <a:noFill/>
          <a:ln>
            <a:solidFill>
              <a:srgbClr val="960096"/>
            </a:solidFill>
          </a:ln>
          <a:scene3d>
            <a:camera prst="orthographicFront"/>
            <a:lightRig rig="threePt" dir="t"/>
          </a:scene3d>
          <a:sp3d>
            <a:bevelT w="165100" prst="coolSlant"/>
          </a:sp3d>
        </p:spPr>
      </p:pic>
      <p:sp>
        <p:nvSpPr>
          <p:cNvPr id="5" name="مربع نص 4"/>
          <p:cNvSpPr txBox="1"/>
          <p:nvPr/>
        </p:nvSpPr>
        <p:spPr>
          <a:xfrm>
            <a:off x="4139952" y="3933056"/>
            <a:ext cx="4680839" cy="2492990"/>
          </a:xfrm>
          <a:prstGeom prst="rect">
            <a:avLst/>
          </a:prstGeom>
          <a:solidFill>
            <a:schemeClr val="accent4">
              <a:lumMod val="75000"/>
              <a:alpha val="70000"/>
            </a:schemeClr>
          </a:solidFill>
          <a:ln>
            <a:solidFill>
              <a:schemeClr val="accent4">
                <a:lumMod val="60000"/>
                <a:lumOff val="40000"/>
              </a:schemeClr>
            </a:solidFill>
          </a:ln>
        </p:spPr>
        <p:txBody>
          <a:bodyPr wrap="square" rtlCol="1">
            <a:spAutoFit/>
          </a:bodyPr>
          <a:lstStyle/>
          <a:p>
            <a:pPr lvl="0"/>
            <a:endParaRPr lang="ar-SA" sz="2600" dirty="0" smtClean="0">
              <a:solidFill>
                <a:schemeClr val="accent1">
                  <a:lumMod val="60000"/>
                  <a:lumOff val="40000"/>
                </a:schemeClr>
              </a:solidFill>
              <a:latin typeface="Calibri" pitchFamily="34" charset="0"/>
              <a:ea typeface="Calibri" pitchFamily="34" charset="0"/>
              <a:cs typeface="Arial" pitchFamily="34" charset="0"/>
            </a:endParaRPr>
          </a:p>
          <a:p>
            <a:pPr lvl="0"/>
            <a:r>
              <a:rPr lang="ar-SA" sz="2600" dirty="0" smtClean="0">
                <a:solidFill>
                  <a:schemeClr val="accent1">
                    <a:lumMod val="60000"/>
                    <a:lumOff val="40000"/>
                  </a:schemeClr>
                </a:solidFill>
                <a:latin typeface="Calibri" pitchFamily="34" charset="0"/>
                <a:ea typeface="Calibri" pitchFamily="34" charset="0"/>
                <a:cs typeface="Arial" pitchFamily="34" charset="0"/>
              </a:rPr>
              <a:t>ومن أمثلتها : المبالغة في التحدث والتحدث بدون اذن من المعلم و الحركة غير المناسبة وعدم الانتباه والانشغال بأشياء عن متابعة الشرح والأفعال العدوانية المعتدلة .</a:t>
            </a:r>
          </a:p>
          <a:p>
            <a:pPr lvl="0"/>
            <a:endParaRPr lang="ar-SA" sz="2600" dirty="0" smtClean="0">
              <a:solidFill>
                <a:schemeClr val="accent1">
                  <a:lumMod val="60000"/>
                  <a:lumOff val="40000"/>
                </a:schemeClr>
              </a:solidFill>
              <a:latin typeface="Arial" pitchFamily="34" charset="0"/>
              <a:cs typeface="Arial" pitchFamily="34" charset="0"/>
            </a:endParaRPr>
          </a:p>
        </p:txBody>
      </p:sp>
      <p:sp>
        <p:nvSpPr>
          <p:cNvPr id="6" name="شكل بيضاوي 5"/>
          <p:cNvSpPr/>
          <p:nvPr/>
        </p:nvSpPr>
        <p:spPr>
          <a:xfrm>
            <a:off x="4485" y="319426"/>
            <a:ext cx="6367715" cy="3501008"/>
          </a:xfrm>
          <a:prstGeom prst="ellipse">
            <a:avLst/>
          </a:prstGeom>
          <a:solidFill>
            <a:schemeClr val="accent4">
              <a:lumMod val="50000"/>
              <a:alpha val="66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srgbClr val="D28280"/>
                </a:solidFill>
              </a:rPr>
              <a:t>  تعريف المشكلات الصفية :</a:t>
            </a:r>
            <a:endParaRPr lang="en-US" sz="2800" dirty="0" smtClean="0">
              <a:solidFill>
                <a:srgbClr val="D28280"/>
              </a:solidFill>
            </a:endParaRPr>
          </a:p>
          <a:p>
            <a:pPr algn="ctr"/>
            <a:r>
              <a:rPr lang="ar-SA" sz="2800" dirty="0" smtClean="0">
                <a:solidFill>
                  <a:schemeClr val="bg1">
                    <a:lumMod val="85000"/>
                  </a:schemeClr>
                </a:solidFill>
              </a:rPr>
              <a:t>يطلق إسم المشكلات الصفية على السلوكيات غير المناسبة التي تصدر عن المتعلم وتُعَرّفُ على أنها الأفعال الصادرة عن المتعلمين والتي يرى المعلم أنها مشتتة أو معطلة أو خارقة للنظام داخل حجرة الدراسة .</a:t>
            </a:r>
            <a:endParaRPr lang="en-US" sz="2800" dirty="0" smtClean="0">
              <a:solidFill>
                <a:schemeClr val="bg1">
                  <a:lumMod val="8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descr="12996010982.gif"/>
          <p:cNvPicPr>
            <a:picLocks noChangeAspect="1"/>
          </p:cNvPicPr>
          <p:nvPr/>
        </p:nvPicPr>
        <p:blipFill>
          <a:blip r:embed="rId2" cstate="print"/>
          <a:stretch>
            <a:fillRect/>
          </a:stretch>
        </p:blipFill>
        <p:spPr>
          <a:xfrm>
            <a:off x="0" y="0"/>
            <a:ext cx="9144000" cy="6858000"/>
          </a:xfrm>
          <a:prstGeom prst="rect">
            <a:avLst/>
          </a:prstGeom>
        </p:spPr>
      </p:pic>
      <p:sp>
        <p:nvSpPr>
          <p:cNvPr id="8" name="مربع نص 7"/>
          <p:cNvSpPr txBox="1"/>
          <p:nvPr/>
        </p:nvSpPr>
        <p:spPr>
          <a:xfrm>
            <a:off x="3851920" y="692696"/>
            <a:ext cx="5009267" cy="584775"/>
          </a:xfrm>
          <a:prstGeom prst="rect">
            <a:avLst/>
          </a:prstGeom>
          <a:solidFill>
            <a:srgbClr val="F0C090">
              <a:alpha val="82000"/>
            </a:srgbClr>
          </a:solidFill>
        </p:spPr>
        <p:txBody>
          <a:bodyPr wrap="square" rtlCol="1">
            <a:spAutoFit/>
          </a:bodyPr>
          <a:lstStyle/>
          <a:p>
            <a:r>
              <a:rPr lang="ar-SA" sz="3200" b="1" dirty="0" smtClean="0">
                <a:solidFill>
                  <a:srgbClr val="673105"/>
                </a:solidFill>
              </a:rPr>
              <a:t>أسباب المشكلات الصفية </a:t>
            </a:r>
            <a:r>
              <a:rPr lang="ar-SA" sz="3200" b="1" dirty="0" smtClean="0"/>
              <a:t> </a:t>
            </a:r>
            <a:endParaRPr lang="en-US" sz="3200" b="1" dirty="0" smtClean="0"/>
          </a:p>
        </p:txBody>
      </p:sp>
      <p:sp>
        <p:nvSpPr>
          <p:cNvPr id="9" name="مستطيل 8"/>
          <p:cNvSpPr/>
          <p:nvPr/>
        </p:nvSpPr>
        <p:spPr>
          <a:xfrm>
            <a:off x="3923928" y="2060848"/>
            <a:ext cx="4932040" cy="523220"/>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514350" lvl="0" indent="-514350"/>
            <a:r>
              <a:rPr lang="ar-SA" sz="2800" b="1" dirty="0" smtClean="0"/>
              <a:t>1- المتعلم</a:t>
            </a:r>
          </a:p>
        </p:txBody>
      </p:sp>
      <p:sp>
        <p:nvSpPr>
          <p:cNvPr id="10" name="مستطيل 9"/>
          <p:cNvSpPr/>
          <p:nvPr/>
        </p:nvSpPr>
        <p:spPr>
          <a:xfrm>
            <a:off x="3923928" y="3573016"/>
            <a:ext cx="5004048" cy="523220"/>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514350" lvl="0" indent="-514350"/>
            <a:r>
              <a:rPr lang="ar-SA" sz="2800" b="1" dirty="0" smtClean="0"/>
              <a:t>3- المعلم</a:t>
            </a:r>
            <a:endParaRPr lang="en-US" sz="2800" b="1" dirty="0" smtClean="0"/>
          </a:p>
        </p:txBody>
      </p:sp>
      <p:sp>
        <p:nvSpPr>
          <p:cNvPr id="11" name="مستطيل 10"/>
          <p:cNvSpPr/>
          <p:nvPr/>
        </p:nvSpPr>
        <p:spPr>
          <a:xfrm>
            <a:off x="3851920" y="4365104"/>
            <a:ext cx="5004048" cy="523220"/>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lvl="0"/>
            <a:r>
              <a:rPr lang="ar-SA" sz="2800" b="1" dirty="0" smtClean="0"/>
              <a:t>4- الادارة المدرسية </a:t>
            </a:r>
            <a:endParaRPr lang="en-US" sz="2800" b="1" dirty="0" smtClean="0"/>
          </a:p>
        </p:txBody>
      </p:sp>
      <p:sp>
        <p:nvSpPr>
          <p:cNvPr id="12" name="مستطيل 11"/>
          <p:cNvSpPr/>
          <p:nvPr/>
        </p:nvSpPr>
        <p:spPr>
          <a:xfrm>
            <a:off x="3923928" y="5085184"/>
            <a:ext cx="4996322" cy="461665"/>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lvl="0"/>
            <a:r>
              <a:rPr lang="ar-SA" sz="2400" b="1" dirty="0" smtClean="0"/>
              <a:t>5- عوامل خارجية : الأسرة , المجتمع والإعلام .</a:t>
            </a:r>
            <a:endParaRPr lang="en-US" sz="2400" b="1" dirty="0" smtClean="0"/>
          </a:p>
        </p:txBody>
      </p:sp>
      <p:sp>
        <p:nvSpPr>
          <p:cNvPr id="13" name="مستطيل 12"/>
          <p:cNvSpPr/>
          <p:nvPr/>
        </p:nvSpPr>
        <p:spPr>
          <a:xfrm>
            <a:off x="3923928" y="2852936"/>
            <a:ext cx="4932040" cy="523220"/>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514350" lvl="0" indent="-514350"/>
            <a:r>
              <a:rPr lang="ar-SA" sz="2800" b="1" dirty="0" smtClean="0"/>
              <a:t>2- الاقران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to="" calcmode="lin" valueType="num">
                                      <p:cBhvr>
                                        <p:cTn id="12" dur="1" fill="hold"/>
                                        <p:tgtEl>
                                          <p:spTgt spid="9"/>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to="" calcmode="lin" valueType="num">
                                      <p:cBhvr>
                                        <p:cTn id="17" dur="1" fill="hold"/>
                                        <p:tgtEl>
                                          <p:spTgt spid="1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to="" calcmode="lin" valueType="num">
                                      <p:cBhvr>
                                        <p:cTn id="22" dur="1" fill="hold"/>
                                        <p:tgtEl>
                                          <p:spTgt spid="10"/>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to="" calcmode="lin" valueType="num">
                                      <p:cBhvr>
                                        <p:cTn id="27" dur="1" fill="hold"/>
                                        <p:tgtEl>
                                          <p:spTgt spid="11"/>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to="" calcmode="lin" valueType="num">
                                      <p:cBhvr>
                                        <p:cTn id="32"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33.jpg"/>
          <p:cNvPicPr>
            <a:picLocks noChangeAspect="1"/>
          </p:cNvPicPr>
          <p:nvPr/>
        </p:nvPicPr>
        <p:blipFill>
          <a:blip r:embed="rId2" cstate="print">
            <a:duotone>
              <a:prstClr val="black"/>
              <a:schemeClr val="bg2">
                <a:lumMod val="90000"/>
                <a:tint val="45000"/>
                <a:satMod val="400000"/>
              </a:schemeClr>
            </a:duotone>
            <a:lum bright="10000"/>
          </a:blip>
          <a:stretch>
            <a:fillRect/>
          </a:stretch>
        </p:blipFill>
        <p:spPr>
          <a:xfrm>
            <a:off x="0" y="0"/>
            <a:ext cx="9144000" cy="6858000"/>
          </a:xfrm>
          <a:prstGeom prst="rect">
            <a:avLst/>
          </a:prstGeom>
        </p:spPr>
      </p:pic>
      <p:sp>
        <p:nvSpPr>
          <p:cNvPr id="6" name="مربع نص 5"/>
          <p:cNvSpPr txBox="1"/>
          <p:nvPr/>
        </p:nvSpPr>
        <p:spPr>
          <a:xfrm>
            <a:off x="2843808" y="188640"/>
            <a:ext cx="3321743" cy="461665"/>
          </a:xfrm>
          <a:prstGeom prst="rect">
            <a:avLst/>
          </a:prstGeom>
          <a:gradFill flip="none" rotWithShape="1">
            <a:gsLst>
              <a:gs pos="0">
                <a:srgbClr val="00B050">
                  <a:alpha val="99000"/>
                </a:srgbClr>
              </a:gs>
              <a:gs pos="45000">
                <a:srgbClr val="FF7A00"/>
              </a:gs>
              <a:gs pos="70000">
                <a:srgbClr val="FF0300"/>
              </a:gs>
              <a:gs pos="100000">
                <a:srgbClr val="4D0808"/>
              </a:gs>
            </a:gsLst>
            <a:path path="circle">
              <a:fillToRect l="100000" t="100000"/>
            </a:path>
            <a:tileRect r="-100000" b="-100000"/>
          </a:gradFill>
        </p:spPr>
        <p:txBody>
          <a:bodyPr wrap="none" rtlCol="1">
            <a:spAutoFit/>
          </a:bodyPr>
          <a:lstStyle/>
          <a:p>
            <a:r>
              <a:rPr lang="ar-SA" sz="2400" b="1" dirty="0" smtClean="0">
                <a:solidFill>
                  <a:schemeClr val="bg1"/>
                </a:solidFill>
              </a:rPr>
              <a:t>اولا : الاسباب المتعلقة بالمتعلم </a:t>
            </a:r>
            <a:endParaRPr lang="en-US" sz="2400" b="1" dirty="0" smtClean="0">
              <a:solidFill>
                <a:schemeClr val="bg1"/>
              </a:solidFill>
            </a:endParaRPr>
          </a:p>
        </p:txBody>
      </p:sp>
      <p:sp>
        <p:nvSpPr>
          <p:cNvPr id="7" name="مربع نص 6"/>
          <p:cNvSpPr txBox="1"/>
          <p:nvPr/>
        </p:nvSpPr>
        <p:spPr>
          <a:xfrm>
            <a:off x="1619672" y="908720"/>
            <a:ext cx="5760640"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1">
            <a:spAutoFit/>
          </a:bodyPr>
          <a:lstStyle/>
          <a:p>
            <a:pPr lvl="0" algn="ctr"/>
            <a:r>
              <a:rPr lang="ar-SA" sz="2400" b="1" dirty="0" smtClean="0"/>
              <a:t>1- السعي للفت الانتباه اليه لشعوره بالعجز عن تحقيق مكانة بين الاخرين بطريقة مقبولة اجتماعيا.</a:t>
            </a:r>
          </a:p>
        </p:txBody>
      </p:sp>
      <p:sp>
        <p:nvSpPr>
          <p:cNvPr id="9" name="مربع نص 8"/>
          <p:cNvSpPr txBox="1"/>
          <p:nvPr/>
        </p:nvSpPr>
        <p:spPr>
          <a:xfrm>
            <a:off x="1763688" y="1916832"/>
            <a:ext cx="5353244" cy="83099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pPr lvl="0" algn="ctr"/>
            <a:r>
              <a:rPr lang="ar-SA" sz="2400" b="1" dirty="0" smtClean="0"/>
              <a:t>2- السعي للسلطة والقوة وسلبها من المعلم  بإثارة المشكلات والسلوكيات غير المناسبة .</a:t>
            </a:r>
            <a:endParaRPr lang="en-US" sz="2400" b="1" dirty="0" smtClean="0"/>
          </a:p>
        </p:txBody>
      </p:sp>
      <p:sp>
        <p:nvSpPr>
          <p:cNvPr id="10" name="مربع نص 9"/>
          <p:cNvSpPr txBox="1"/>
          <p:nvPr/>
        </p:nvSpPr>
        <p:spPr>
          <a:xfrm>
            <a:off x="1403648" y="2996952"/>
            <a:ext cx="6161395" cy="15696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1">
            <a:spAutoFit/>
          </a:bodyPr>
          <a:lstStyle/>
          <a:p>
            <a:pPr lvl="0" algn="ctr"/>
            <a:r>
              <a:rPr lang="ar-SA" sz="2400" b="1" dirty="0" smtClean="0"/>
              <a:t>3- السعي للعزلة والانطوائية نتيجة الفشل وعدم شعوره بالكفاءة وان المعلم لن يستطيع مساعدته فهو يتوقع اخفاقا مستمرا بالتالي يستسلم .</a:t>
            </a:r>
            <a:endParaRPr lang="en-US" sz="2400" b="1" dirty="0" smtClean="0"/>
          </a:p>
          <a:p>
            <a:pPr algn="ctr"/>
            <a:endParaRPr lang="ar-SA" sz="2400" b="1" dirty="0"/>
          </a:p>
        </p:txBody>
      </p:sp>
      <p:sp>
        <p:nvSpPr>
          <p:cNvPr id="11" name="مربع نص 10"/>
          <p:cNvSpPr txBox="1"/>
          <p:nvPr/>
        </p:nvSpPr>
        <p:spPr>
          <a:xfrm>
            <a:off x="251520" y="4665714"/>
            <a:ext cx="8424936" cy="830997"/>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1">
            <a:spAutoFit/>
          </a:bodyPr>
          <a:lstStyle/>
          <a:p>
            <a:pPr lvl="0" algn="ctr"/>
            <a:r>
              <a:rPr lang="ar-SA" sz="2400" b="1" dirty="0" smtClean="0"/>
              <a:t>4- السعي للانتقام من المعلم نتيجة تعرضه لموقف محرج أو معاملة سيئة منه .</a:t>
            </a:r>
            <a:endParaRPr lang="en-US" sz="2400" b="1" dirty="0" smtClean="0"/>
          </a:p>
          <a:p>
            <a:pPr algn="ctr"/>
            <a:endParaRPr lang="ar-SA" sz="2400" b="1" dirty="0"/>
          </a:p>
        </p:txBody>
      </p:sp>
      <p:sp>
        <p:nvSpPr>
          <p:cNvPr id="14" name="نصف إطار 13"/>
          <p:cNvSpPr/>
          <p:nvPr/>
        </p:nvSpPr>
        <p:spPr>
          <a:xfrm>
            <a:off x="0" y="0"/>
            <a:ext cx="2699792" cy="2852936"/>
          </a:xfrm>
          <a:prstGeom prst="halfFrame">
            <a:avLst>
              <a:gd name="adj1" fmla="val 11106"/>
              <a:gd name="adj2" fmla="val 116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15" name="نصف إطار 14"/>
          <p:cNvSpPr/>
          <p:nvPr/>
        </p:nvSpPr>
        <p:spPr>
          <a:xfrm rot="10800000">
            <a:off x="6660232" y="4221088"/>
            <a:ext cx="2483768" cy="2636912"/>
          </a:xfrm>
          <a:prstGeom prst="halfFrame">
            <a:avLst>
              <a:gd name="adj1" fmla="val 10899"/>
              <a:gd name="adj2" fmla="val 1205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16" name="نصف إطار 15"/>
          <p:cNvSpPr/>
          <p:nvPr/>
        </p:nvSpPr>
        <p:spPr>
          <a:xfrm rot="5400000">
            <a:off x="6367636" y="-76572"/>
            <a:ext cx="2699792" cy="2852936"/>
          </a:xfrm>
          <a:prstGeom prst="halfFrame">
            <a:avLst>
              <a:gd name="adj1" fmla="val 11106"/>
              <a:gd name="adj2" fmla="val 116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pic>
        <p:nvPicPr>
          <p:cNvPr id="13" name="صورة 12" descr="banner_backtoschool.gif"/>
          <p:cNvPicPr>
            <a:picLocks noChangeAspect="1"/>
          </p:cNvPicPr>
          <p:nvPr/>
        </p:nvPicPr>
        <p:blipFill>
          <a:blip r:embed="rId2" cstate="print"/>
          <a:stretch>
            <a:fillRect/>
          </a:stretch>
        </p:blipFill>
        <p:spPr>
          <a:xfrm>
            <a:off x="1403648" y="5157192"/>
            <a:ext cx="6480720" cy="1700808"/>
          </a:xfrm>
          <a:prstGeom prst="rect">
            <a:avLst/>
          </a:prstGeom>
        </p:spPr>
      </p:pic>
      <p:sp>
        <p:nvSpPr>
          <p:cNvPr id="17" name="نصف إطار 16"/>
          <p:cNvSpPr/>
          <p:nvPr/>
        </p:nvSpPr>
        <p:spPr>
          <a:xfrm rot="16200000">
            <a:off x="76572" y="4081636"/>
            <a:ext cx="2699792" cy="2852936"/>
          </a:xfrm>
          <a:prstGeom prst="halfFrame">
            <a:avLst>
              <a:gd name="adj1" fmla="val 11106"/>
              <a:gd name="adj2" fmla="val 116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to="" calcmode="lin" valueType="num">
                                      <p:cBhvr>
                                        <p:cTn id="22" dur="1" fill="hold"/>
                                        <p:tgtEl>
                                          <p:spTgt spid="10"/>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to="" calcmode="lin" valueType="num">
                                      <p:cBhvr>
                                        <p:cTn id="27" dur="1" fill="hold"/>
                                        <p:tgtEl>
                                          <p:spTgt spid="11"/>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strVal val="#ppt_w*0.05"/>
                                          </p:val>
                                        </p:tav>
                                        <p:tav tm="100000">
                                          <p:val>
                                            <p:strVal val="#ppt_w"/>
                                          </p:val>
                                        </p:tav>
                                      </p:tavLst>
                                    </p:anim>
                                    <p:anim calcmode="lin" valueType="num">
                                      <p:cBhvr>
                                        <p:cTn id="33" dur="500" fill="hold"/>
                                        <p:tgtEl>
                                          <p:spTgt spid="13"/>
                                        </p:tgtEl>
                                        <p:attrNameLst>
                                          <p:attrName>ppt_h</p:attrName>
                                        </p:attrNameLst>
                                      </p:cBhvr>
                                      <p:tavLst>
                                        <p:tav tm="0">
                                          <p:val>
                                            <p:strVal val="#ppt_h"/>
                                          </p:val>
                                        </p:tav>
                                        <p:tav tm="100000">
                                          <p:val>
                                            <p:strVal val="#ppt_h"/>
                                          </p:val>
                                        </p:tav>
                                      </p:tavLst>
                                    </p:anim>
                                    <p:anim calcmode="lin" valueType="num">
                                      <p:cBhvr>
                                        <p:cTn id="34" dur="500" fill="hold"/>
                                        <p:tgtEl>
                                          <p:spTgt spid="13"/>
                                        </p:tgtEl>
                                        <p:attrNameLst>
                                          <p:attrName>ppt_x</p:attrName>
                                        </p:attrNameLst>
                                      </p:cBhvr>
                                      <p:tavLst>
                                        <p:tav tm="0">
                                          <p:val>
                                            <p:strVal val="#ppt_x-.2"/>
                                          </p:val>
                                        </p:tav>
                                        <p:tav tm="100000">
                                          <p:val>
                                            <p:strVal val="#ppt_x"/>
                                          </p:val>
                                        </p:tav>
                                      </p:tavLst>
                                    </p:anim>
                                    <p:anim calcmode="lin" valueType="num">
                                      <p:cBhvr>
                                        <p:cTn id="35" dur="500" fill="hold"/>
                                        <p:tgtEl>
                                          <p:spTgt spid="13"/>
                                        </p:tgtEl>
                                        <p:attrNameLst>
                                          <p:attrName>ppt_y</p:attrName>
                                        </p:attrNameLst>
                                      </p:cBhvr>
                                      <p:tavLst>
                                        <p:tav tm="0">
                                          <p:val>
                                            <p:strVal val="#ppt_y"/>
                                          </p:val>
                                        </p:tav>
                                        <p:tav tm="100000">
                                          <p:val>
                                            <p:strVal val="#ppt_y"/>
                                          </p:val>
                                        </p:tav>
                                      </p:tavLst>
                                    </p:anim>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0000485_300.jpeg"/>
          <p:cNvPicPr>
            <a:picLocks noChangeAspect="1"/>
          </p:cNvPicPr>
          <p:nvPr/>
        </p:nvPicPr>
        <p:blipFill>
          <a:blip r:embed="rId2" cstate="print"/>
          <a:stretch>
            <a:fillRect/>
          </a:stretch>
        </p:blipFill>
        <p:spPr>
          <a:xfrm>
            <a:off x="0" y="10790"/>
            <a:ext cx="9144000" cy="6847210"/>
          </a:xfrm>
          <a:prstGeom prst="rect">
            <a:avLst/>
          </a:prstGeom>
        </p:spPr>
        <p:style>
          <a:lnRef idx="1">
            <a:schemeClr val="accent2"/>
          </a:lnRef>
          <a:fillRef idx="3">
            <a:schemeClr val="accent2"/>
          </a:fillRef>
          <a:effectRef idx="2">
            <a:schemeClr val="accent2"/>
          </a:effectRef>
          <a:fontRef idx="minor">
            <a:schemeClr val="lt1"/>
          </a:fontRef>
        </p:style>
      </p:pic>
      <p:sp>
        <p:nvSpPr>
          <p:cNvPr id="6" name="مستطيل 5"/>
          <p:cNvSpPr/>
          <p:nvPr/>
        </p:nvSpPr>
        <p:spPr>
          <a:xfrm>
            <a:off x="3419872" y="548680"/>
            <a:ext cx="3362672" cy="504056"/>
          </a:xfrm>
          <a:prstGeom prst="rect">
            <a:avLst/>
          </a:prstGeom>
          <a:blipFill>
            <a:blip r:embed="rId3" cstate="print"/>
            <a:tile tx="0" ty="0" sx="100000" sy="100000" flip="none" algn="tl"/>
          </a:blipFill>
          <a:ln>
            <a:noFill/>
          </a:ln>
        </p:spPr>
        <p:style>
          <a:lnRef idx="2">
            <a:schemeClr val="accent1">
              <a:shade val="50000"/>
            </a:schemeClr>
          </a:lnRef>
          <a:fillRef idx="1002">
            <a:schemeClr val="dk2"/>
          </a:fillRef>
          <a:effectRef idx="0">
            <a:schemeClr val="accent1"/>
          </a:effectRef>
          <a:fontRef idx="minor">
            <a:schemeClr val="lt1"/>
          </a:fontRef>
        </p:style>
        <p:txBody>
          <a:bodyPr rtlCol="1" anchor="t"/>
          <a:lstStyle/>
          <a:p>
            <a:pPr algn="ctr">
              <a:lnSpc>
                <a:spcPct val="150000"/>
              </a:lnSpc>
            </a:pPr>
            <a:r>
              <a:rPr lang="ar-SA" sz="2200" b="1" dirty="0" smtClean="0">
                <a:solidFill>
                  <a:schemeClr val="tx1"/>
                </a:solidFill>
              </a:rPr>
              <a:t>ثالثا : الاسباب المتعلقة بالمعلم </a:t>
            </a:r>
            <a:endParaRPr lang="en-US" sz="2200" b="1" dirty="0" smtClean="0">
              <a:solidFill>
                <a:schemeClr val="tx1"/>
              </a:solidFill>
            </a:endParaRPr>
          </a:p>
          <a:p>
            <a:pPr algn="ctr">
              <a:lnSpc>
                <a:spcPct val="150000"/>
              </a:lnSpc>
            </a:pPr>
            <a:endParaRPr lang="ar-SA" dirty="0"/>
          </a:p>
        </p:txBody>
      </p:sp>
      <p:sp>
        <p:nvSpPr>
          <p:cNvPr id="5" name="مربع نص 4"/>
          <p:cNvSpPr txBox="1"/>
          <p:nvPr/>
        </p:nvSpPr>
        <p:spPr>
          <a:xfrm>
            <a:off x="3275856" y="1340768"/>
            <a:ext cx="5540722" cy="877163"/>
          </a:xfrm>
          <a:prstGeom prst="rect">
            <a:avLst/>
          </a:prstGeom>
          <a:blipFill>
            <a:blip r:embed="rId4" cstate="print"/>
            <a:tile tx="0" ty="0" sx="100000" sy="100000" flip="none" algn="tl"/>
          </a:blipFill>
          <a:ln>
            <a:noFill/>
          </a:ln>
          <a:effectLst>
            <a:innerShdw blurRad="63500" dist="50800" dir="2700000">
              <a:prstClr val="black">
                <a:alpha val="50000"/>
              </a:prstClr>
            </a:innerShdw>
          </a:effectLst>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wrap="square" rtlCol="1">
            <a:spAutoFit/>
          </a:bodyPr>
          <a:lstStyle/>
          <a:p>
            <a:pPr lvl="0">
              <a:lnSpc>
                <a:spcPct val="150000"/>
              </a:lnSpc>
            </a:pPr>
            <a:r>
              <a:rPr lang="ar-SA" sz="2200" b="1" dirty="0" smtClean="0"/>
              <a:t>1- عدم اتقان المعلم لمادته أو ضعف قدرته</a:t>
            </a:r>
            <a:endParaRPr lang="en-US" sz="2200" b="1" dirty="0" smtClean="0"/>
          </a:p>
          <a:p>
            <a:endParaRPr lang="ar-SA" dirty="0"/>
          </a:p>
        </p:txBody>
      </p:sp>
      <p:sp>
        <p:nvSpPr>
          <p:cNvPr id="7" name="مربع نص 6"/>
          <p:cNvSpPr txBox="1"/>
          <p:nvPr/>
        </p:nvSpPr>
        <p:spPr>
          <a:xfrm>
            <a:off x="611560" y="2492896"/>
            <a:ext cx="5582960" cy="707886"/>
          </a:xfrm>
          <a:prstGeom prst="rect">
            <a:avLst/>
          </a:prstGeom>
          <a:blipFill>
            <a:blip r:embed="rId5" cstate="print"/>
            <a:tile tx="0" ty="0" sx="100000" sy="100000" flip="none" algn="tl"/>
          </a:blipFill>
          <a:ln>
            <a:noFill/>
          </a:ln>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wrap="square" rtlCol="1">
            <a:spAutoFit/>
          </a:bodyPr>
          <a:lstStyle/>
          <a:p>
            <a:pPr lvl="0"/>
            <a:r>
              <a:rPr lang="ar-SA" sz="2200" b="1" dirty="0" smtClean="0">
                <a:solidFill>
                  <a:schemeClr val="tx1"/>
                </a:solidFill>
              </a:rPr>
              <a:t>2- ضعف الخصائص الشخصية للمعلم أو مزاجه المتقلب</a:t>
            </a:r>
            <a:endParaRPr lang="en-US" sz="2200" b="1" dirty="0" smtClean="0">
              <a:solidFill>
                <a:schemeClr val="tx1"/>
              </a:solidFill>
            </a:endParaRPr>
          </a:p>
          <a:p>
            <a:endParaRPr lang="ar-SA" dirty="0"/>
          </a:p>
        </p:txBody>
      </p:sp>
      <p:sp>
        <p:nvSpPr>
          <p:cNvPr id="8" name="مربع نص 7"/>
          <p:cNvSpPr txBox="1"/>
          <p:nvPr/>
        </p:nvSpPr>
        <p:spPr>
          <a:xfrm>
            <a:off x="3131840" y="3573016"/>
            <a:ext cx="5631127" cy="664349"/>
          </a:xfrm>
          <a:prstGeom prst="rect">
            <a:avLst/>
          </a:prstGeom>
          <a:blipFill>
            <a:blip r:embed="rId4" cstate="print"/>
            <a:tile tx="0" ty="0" sx="100000" sy="100000" flip="none" algn="tl"/>
          </a:blipFill>
          <a:ln>
            <a:noFill/>
          </a:ln>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wrap="square" rtlCol="1">
            <a:spAutoFit/>
          </a:bodyPr>
          <a:lstStyle/>
          <a:p>
            <a:pPr lvl="0">
              <a:lnSpc>
                <a:spcPct val="200000"/>
              </a:lnSpc>
            </a:pPr>
            <a:r>
              <a:rPr lang="ar-SA" sz="2200" b="1" dirty="0" smtClean="0"/>
              <a:t>3- الاساءة للمتعلمين في المعامله أو الاساءة بالألفاظ</a:t>
            </a:r>
          </a:p>
        </p:txBody>
      </p:sp>
      <p:sp>
        <p:nvSpPr>
          <p:cNvPr id="9" name="مربع نص 8"/>
          <p:cNvSpPr txBox="1"/>
          <p:nvPr/>
        </p:nvSpPr>
        <p:spPr>
          <a:xfrm>
            <a:off x="467544" y="4581128"/>
            <a:ext cx="5675143" cy="769441"/>
          </a:xfrm>
          <a:prstGeom prst="rect">
            <a:avLst/>
          </a:prstGeom>
          <a:blipFill>
            <a:blip r:embed="rId5" cstate="print"/>
            <a:tile tx="0" ty="0" sx="100000" sy="100000" flip="none" algn="tl"/>
          </a:blipFill>
          <a:ln>
            <a:noFill/>
          </a:ln>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wrap="square" rtlCol="1">
            <a:spAutoFit/>
          </a:bodyPr>
          <a:lstStyle/>
          <a:p>
            <a:pPr lvl="0"/>
            <a:r>
              <a:rPr lang="ar-SA" sz="2200" b="1" dirty="0" smtClean="0"/>
              <a:t>4- عدم شعور المتعلمين بالمساواة من قبل المعلم وتفضيله أحدهم على الاخر </a:t>
            </a:r>
            <a:endParaRPr lang="en-US" sz="22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to="" calcmode="lin" valueType="num">
                                      <p:cBhvr>
                                        <p:cTn id="22" dur="1" fill="hold"/>
                                        <p:tgtEl>
                                          <p:spTgt spid="8"/>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to="" calcmode="lin" valueType="num">
                                      <p:cBhvr>
                                        <p:cTn id="2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2214252013120678.jpg"/>
          <p:cNvPicPr>
            <a:picLocks noChangeAspect="1"/>
          </p:cNvPicPr>
          <p:nvPr/>
        </p:nvPicPr>
        <p:blipFill>
          <a:blip r:embed="rId2" cstate="print"/>
          <a:stretch>
            <a:fillRect/>
          </a:stretch>
        </p:blipFill>
        <p:spPr>
          <a:xfrm>
            <a:off x="0" y="0"/>
            <a:ext cx="9144000" cy="6858000"/>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صورة 4" descr="BacktoSchool.jpg"/>
          <p:cNvPicPr>
            <a:picLocks noChangeAspect="1"/>
          </p:cNvPicPr>
          <p:nvPr/>
        </p:nvPicPr>
        <p:blipFill>
          <a:blip r:embed="rId3" cstate="print"/>
          <a:stretch>
            <a:fillRect/>
          </a:stretch>
        </p:blipFill>
        <p:spPr>
          <a:xfrm>
            <a:off x="0" y="3977680"/>
            <a:ext cx="3168352" cy="2880320"/>
          </a:xfrm>
          <a:prstGeom prst="rect">
            <a:avLst/>
          </a:prstGeom>
          <a:ln w="38100" cap="sq">
            <a:solidFill>
              <a:srgbClr val="33CCFF"/>
            </a:solidFill>
            <a:prstDash val="solid"/>
            <a:miter lim="800000"/>
          </a:ln>
          <a:effectLst>
            <a:outerShdw blurRad="50800" dist="38100" dir="2700000" algn="tl" rotWithShape="0">
              <a:srgbClr val="000000">
                <a:alpha val="43000"/>
              </a:srgbClr>
            </a:outerShdw>
          </a:effectLst>
        </p:spPr>
      </p:pic>
      <p:sp>
        <p:nvSpPr>
          <p:cNvPr id="6" name="مربع نص 5"/>
          <p:cNvSpPr txBox="1"/>
          <p:nvPr/>
        </p:nvSpPr>
        <p:spPr>
          <a:xfrm>
            <a:off x="323528" y="404664"/>
            <a:ext cx="4536504" cy="707886"/>
          </a:xfrm>
          <a:prstGeom prst="rect">
            <a:avLst/>
          </a:prstGeom>
          <a:blipFill>
            <a:blip r:embed="rId4" cstate="print"/>
            <a:tile tx="0" ty="0" sx="100000" sy="100000" flip="none" algn="tl"/>
          </a:blipFill>
        </p:spPr>
        <p:txBody>
          <a:bodyPr wrap="square" rtlCol="1">
            <a:spAutoFit/>
          </a:bodyPr>
          <a:lstStyle/>
          <a:p>
            <a:r>
              <a:rPr lang="ar-SA" sz="2000" b="1" dirty="0" smtClean="0">
                <a:solidFill>
                  <a:schemeClr val="tx1">
                    <a:lumMod val="95000"/>
                    <a:lumOff val="5000"/>
                  </a:schemeClr>
                </a:solidFill>
              </a:rPr>
              <a:t> رابعاً : الاسباب المتعلقة بنظام الادارة المدرسية :</a:t>
            </a:r>
          </a:p>
          <a:p>
            <a:r>
              <a:rPr lang="ar-SA" sz="2000" b="1" dirty="0" smtClean="0">
                <a:solidFill>
                  <a:schemeClr val="tx1">
                    <a:lumMod val="95000"/>
                    <a:lumOff val="5000"/>
                  </a:schemeClr>
                </a:solidFill>
              </a:rPr>
              <a:t>ـــــــــــــــــــــــــــــــــــــــــــــــــــــــــــــــــــــــــــــــ</a:t>
            </a:r>
          </a:p>
        </p:txBody>
      </p:sp>
      <p:sp>
        <p:nvSpPr>
          <p:cNvPr id="7" name="مربع نص 6"/>
          <p:cNvSpPr txBox="1"/>
          <p:nvPr/>
        </p:nvSpPr>
        <p:spPr>
          <a:xfrm>
            <a:off x="2267744" y="1916832"/>
            <a:ext cx="4068492" cy="1015663"/>
          </a:xfrm>
          <a:prstGeom prst="rect">
            <a:avLst/>
          </a:prstGeom>
          <a:blipFill>
            <a:blip r:embed="rId4" cstate="print"/>
            <a:tile tx="0" ty="0" sx="100000" sy="100000" flip="none" algn="tl"/>
          </a:blipFill>
        </p:spPr>
        <p:txBody>
          <a:bodyPr wrap="square" rtlCol="1">
            <a:spAutoFit/>
          </a:bodyPr>
          <a:lstStyle/>
          <a:p>
            <a:pPr lvl="0"/>
            <a:r>
              <a:rPr lang="ar-SA" sz="2000" b="1" dirty="0" smtClean="0">
                <a:solidFill>
                  <a:srgbClr val="7C3B06"/>
                </a:solidFill>
              </a:rPr>
              <a:t>1- ضعف نمط الادارة المدرسية سواء في ضعف شخصية مدير المدرسة  او في تعاملاته مع المشكلات اليومية</a:t>
            </a:r>
            <a:endParaRPr lang="en-US" sz="2000" b="1" dirty="0" smtClean="0">
              <a:solidFill>
                <a:srgbClr val="7C3B06"/>
              </a:solidFill>
            </a:endParaRPr>
          </a:p>
        </p:txBody>
      </p:sp>
      <p:sp>
        <p:nvSpPr>
          <p:cNvPr id="8" name="مربع نص 7"/>
          <p:cNvSpPr txBox="1"/>
          <p:nvPr/>
        </p:nvSpPr>
        <p:spPr>
          <a:xfrm>
            <a:off x="4198814" y="3432994"/>
            <a:ext cx="4068901" cy="1015663"/>
          </a:xfrm>
          <a:prstGeom prst="rect">
            <a:avLst/>
          </a:prstGeom>
          <a:blipFill>
            <a:blip r:embed="rId4" cstate="print"/>
            <a:tile tx="0" ty="0" sx="100000" sy="100000" flip="none" algn="tl"/>
          </a:blipFill>
        </p:spPr>
        <p:txBody>
          <a:bodyPr wrap="square" rtlCol="1">
            <a:spAutoFit/>
          </a:bodyPr>
          <a:lstStyle/>
          <a:p>
            <a:pPr lvl="0"/>
            <a:r>
              <a:rPr lang="ar-SA" sz="2000" b="1" dirty="0" smtClean="0">
                <a:solidFill>
                  <a:srgbClr val="C00000"/>
                </a:solidFill>
              </a:rPr>
              <a:t>2- عدم حزم المدير في اتخاذ القرارات المناسبة والإغفال عن تطبيق القوانين والتعليمات </a:t>
            </a:r>
          </a:p>
          <a:p>
            <a:pPr lvl="0"/>
            <a:endParaRPr lang="en-US" sz="2000" b="1" dirty="0" smtClean="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happy_child_again_Funzug.org_03.jpg"/>
          <p:cNvPicPr>
            <a:picLocks noGrp="1" noChangeAspect="1"/>
          </p:cNvPicPr>
          <p:nvPr>
            <p:ph idx="1"/>
          </p:nvPr>
        </p:nvPicPr>
        <p:blipFill>
          <a:blip r:embed="rId2" cstate="print"/>
          <a:stretch>
            <a:fillRect/>
          </a:stretch>
        </p:blipFill>
        <p:spPr>
          <a:xfrm>
            <a:off x="0" y="-107614"/>
            <a:ext cx="9144000" cy="6965614"/>
          </a:xfrm>
          <a:effectLst>
            <a:softEdge rad="635000"/>
          </a:effectLst>
        </p:spPr>
      </p:pic>
      <p:sp>
        <p:nvSpPr>
          <p:cNvPr id="8" name="مربع نص 7"/>
          <p:cNvSpPr txBox="1"/>
          <p:nvPr/>
        </p:nvSpPr>
        <p:spPr>
          <a:xfrm>
            <a:off x="971600" y="923236"/>
            <a:ext cx="6984776" cy="1015663"/>
          </a:xfrm>
          <a:prstGeom prst="rect">
            <a:avLst/>
          </a:prstGeom>
          <a:noFill/>
        </p:spPr>
        <p:txBody>
          <a:bodyPr wrap="square" rtlCol="1">
            <a:spAutoFit/>
          </a:bodyPr>
          <a:lstStyle/>
          <a:p>
            <a:pPr algn="ctr"/>
            <a:r>
              <a:rPr lang="ar-EG" sz="6000" b="1" dirty="0" smtClean="0">
                <a:solidFill>
                  <a:srgbClr val="C00000"/>
                </a:solidFill>
              </a:rPr>
              <a:t>مهارات الادارة</a:t>
            </a:r>
            <a:r>
              <a:rPr lang="ar-SA" sz="6000" b="1" dirty="0" smtClean="0">
                <a:solidFill>
                  <a:srgbClr val="C00000"/>
                </a:solidFill>
              </a:rPr>
              <a:t> </a:t>
            </a:r>
            <a:r>
              <a:rPr lang="ar-SA" sz="6000" b="1" dirty="0" smtClean="0">
                <a:solidFill>
                  <a:srgbClr val="C00000"/>
                </a:solidFill>
              </a:rPr>
              <a:t>الصفية </a:t>
            </a:r>
            <a:endParaRPr lang="ar-SA" sz="6000" b="1" dirty="0" smtClean="0">
              <a:solidFill>
                <a:srgbClr val="C00000"/>
              </a:solidFill>
            </a:endParaRPr>
          </a:p>
        </p:txBody>
      </p:sp>
      <p:sp>
        <p:nvSpPr>
          <p:cNvPr id="5" name="مربع نص 4"/>
          <p:cNvSpPr txBox="1"/>
          <p:nvPr/>
        </p:nvSpPr>
        <p:spPr>
          <a:xfrm>
            <a:off x="827584" y="2564904"/>
            <a:ext cx="2723730" cy="1754326"/>
          </a:xfrm>
          <a:prstGeom prst="rect">
            <a:avLst/>
          </a:prstGeom>
          <a:noFill/>
        </p:spPr>
        <p:txBody>
          <a:bodyPr wrap="square" rtlCol="1">
            <a:spAutoFit/>
          </a:bodyPr>
          <a:lstStyle/>
          <a:p>
            <a:pPr lvl="0" algn="ctr"/>
            <a:r>
              <a:rPr lang="ar-EG" sz="3600" b="1" dirty="0" smtClean="0">
                <a:solidFill>
                  <a:prstClr val="white">
                    <a:lumMod val="75000"/>
                  </a:prstClr>
                </a:solidFill>
              </a:rPr>
              <a:t>اعداد </a:t>
            </a:r>
            <a:r>
              <a:rPr lang="ar-SA" sz="3600" b="1" dirty="0" smtClean="0">
                <a:solidFill>
                  <a:prstClr val="white">
                    <a:lumMod val="75000"/>
                  </a:prstClr>
                </a:solidFill>
              </a:rPr>
              <a:t>الدكتورة :</a:t>
            </a:r>
          </a:p>
          <a:p>
            <a:pPr lvl="0" algn="ctr"/>
            <a:r>
              <a:rPr lang="ar-SA" sz="3600" b="1" dirty="0" smtClean="0">
                <a:solidFill>
                  <a:prstClr val="white">
                    <a:lumMod val="75000"/>
                  </a:prstClr>
                </a:solidFill>
              </a:rPr>
              <a:t>فايزة بسيوني </a:t>
            </a:r>
          </a:p>
          <a:p>
            <a:endParaRPr lang="ar-SA" sz="36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images.jpg"/>
          <p:cNvPicPr>
            <a:picLocks noChangeAspect="1"/>
          </p:cNvPicPr>
          <p:nvPr/>
        </p:nvPicPr>
        <p:blipFill>
          <a:blip r:embed="rId2" cstate="print"/>
          <a:stretch>
            <a:fillRect/>
          </a:stretch>
        </p:blipFill>
        <p:spPr>
          <a:xfrm>
            <a:off x="0" y="0"/>
            <a:ext cx="9144000" cy="6858000"/>
          </a:xfrm>
          <a:prstGeom prst="rect">
            <a:avLst/>
          </a:prstGeom>
        </p:spPr>
      </p:pic>
      <p:pic>
        <p:nvPicPr>
          <p:cNvPr id="5" name="صورة 4" descr="931979117109.jpg"/>
          <p:cNvPicPr>
            <a:picLocks noChangeAspect="1"/>
          </p:cNvPicPr>
          <p:nvPr/>
        </p:nvPicPr>
        <p:blipFill>
          <a:blip r:embed="rId3" cstate="print"/>
          <a:stretch>
            <a:fillRect/>
          </a:stretch>
        </p:blipFill>
        <p:spPr>
          <a:xfrm rot="851646">
            <a:off x="-83794" y="4460261"/>
            <a:ext cx="4019550" cy="2464101"/>
          </a:xfrm>
          <a:prstGeom prst="ellipse">
            <a:avLst/>
          </a:prstGeom>
          <a:ln>
            <a:noFill/>
          </a:ln>
          <a:effectLst>
            <a:softEdge rad="112500"/>
          </a:effectLst>
        </p:spPr>
      </p:pic>
      <p:sp>
        <p:nvSpPr>
          <p:cNvPr id="6" name="مربع نص 5"/>
          <p:cNvSpPr txBox="1"/>
          <p:nvPr/>
        </p:nvSpPr>
        <p:spPr>
          <a:xfrm>
            <a:off x="3347864" y="260648"/>
            <a:ext cx="5648918" cy="923330"/>
          </a:xfrm>
          <a:prstGeom prst="rect">
            <a:avLst/>
          </a:prstGeom>
        </p:spPr>
        <p:style>
          <a:lnRef idx="1">
            <a:schemeClr val="dk1"/>
          </a:lnRef>
          <a:fillRef idx="3">
            <a:schemeClr val="dk1"/>
          </a:fillRef>
          <a:effectRef idx="2">
            <a:schemeClr val="dk1"/>
          </a:effectRef>
          <a:fontRef idx="minor">
            <a:schemeClr val="lt1"/>
          </a:fontRef>
        </p:style>
        <p:txBody>
          <a:bodyPr wrap="none" rtlCol="1">
            <a:spAutoFit/>
          </a:bodyPr>
          <a:lstStyle/>
          <a:p>
            <a:pPr algn="l" rtl="0">
              <a:lnSpc>
                <a:spcPct val="150000"/>
              </a:lnSpc>
            </a:pPr>
            <a:r>
              <a:rPr lang="ar-SA" sz="2400" b="1" dirty="0" smtClean="0">
                <a:solidFill>
                  <a:schemeClr val="bg1">
                    <a:lumMod val="95000"/>
                  </a:schemeClr>
                </a:solidFill>
              </a:rPr>
              <a:t>خامسا : عوامل خارجية / الاسرة , المجتمع , الاعلام  </a:t>
            </a:r>
            <a:endParaRPr lang="en-US" sz="2400" b="1" dirty="0" smtClean="0">
              <a:solidFill>
                <a:schemeClr val="bg1">
                  <a:lumMod val="95000"/>
                </a:schemeClr>
              </a:solidFill>
            </a:endParaRPr>
          </a:p>
          <a:p>
            <a:endParaRPr lang="ar-SA" dirty="0">
              <a:solidFill>
                <a:schemeClr val="bg2"/>
              </a:solidFill>
            </a:endParaRPr>
          </a:p>
        </p:txBody>
      </p:sp>
      <p:sp>
        <p:nvSpPr>
          <p:cNvPr id="11" name="مربع نص 10"/>
          <p:cNvSpPr txBox="1"/>
          <p:nvPr/>
        </p:nvSpPr>
        <p:spPr>
          <a:xfrm>
            <a:off x="539553" y="1124744"/>
            <a:ext cx="5328592"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lvl="0">
              <a:lnSpc>
                <a:spcPct val="150000"/>
              </a:lnSpc>
            </a:pPr>
            <a:r>
              <a:rPr lang="ar-SA" sz="2000" b="1" dirty="0" smtClean="0"/>
              <a:t>1- الظروف الاسرية قد تكون دافعا عند بعض المتعلمين لاصدار بعض السلوكيات غير المناسبة في المدرسة كالتدليل الزائد أو العنف من قبل الوالدين .</a:t>
            </a:r>
            <a:endParaRPr lang="en-US" sz="2000" b="1" dirty="0" smtClean="0"/>
          </a:p>
        </p:txBody>
      </p:sp>
      <p:sp>
        <p:nvSpPr>
          <p:cNvPr id="12" name="مربع نص 11"/>
          <p:cNvSpPr txBox="1"/>
          <p:nvPr/>
        </p:nvSpPr>
        <p:spPr>
          <a:xfrm>
            <a:off x="5292080" y="2924944"/>
            <a:ext cx="3569107"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lvl="0">
              <a:lnSpc>
                <a:spcPct val="150000"/>
              </a:lnSpc>
            </a:pPr>
            <a:r>
              <a:rPr lang="ar-SA" sz="2000" b="1" dirty="0" smtClean="0"/>
              <a:t>2- حالات التفكك الاسري التي قد ينشأ عنها أفراد غير أسوياء يميلون للعنف والانتقام </a:t>
            </a:r>
            <a:endParaRPr lang="en-US" sz="20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to="" calcmode="lin" valueType="num">
                                      <p:cBhvr>
                                        <p:cTn id="12" dur="1" fill="hold"/>
                                        <p:tgtEl>
                                          <p:spTgt spid="11"/>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to="" calcmode="lin" valueType="num">
                                      <p:cBhvr>
                                        <p:cTn id="17" dur="1" fill="hold"/>
                                        <p:tgtEl>
                                          <p:spTgt spid="12"/>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39" presetClass="entr" presetSubtype="0" accel="10000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انت صح.jpg"/>
          <p:cNvPicPr>
            <a:picLocks noChangeAspect="1"/>
          </p:cNvPicPr>
          <p:nvPr/>
        </p:nvPicPr>
        <p:blipFill>
          <a:blip r:embed="rId2" cstate="print"/>
          <a:stretch>
            <a:fillRect/>
          </a:stretch>
        </p:blipFill>
        <p:spPr>
          <a:xfrm>
            <a:off x="0" y="0"/>
            <a:ext cx="9144000" cy="6876256"/>
          </a:xfrm>
          <a:prstGeom prst="rect">
            <a:avLst/>
          </a:prstGeom>
        </p:spPr>
      </p:pic>
      <p:sp>
        <p:nvSpPr>
          <p:cNvPr id="5" name="مربع نص 4"/>
          <p:cNvSpPr txBox="1"/>
          <p:nvPr/>
        </p:nvSpPr>
        <p:spPr>
          <a:xfrm>
            <a:off x="1918869" y="332656"/>
            <a:ext cx="5184433" cy="523220"/>
          </a:xfrm>
          <a:prstGeom prst="rect">
            <a:avLst/>
          </a:prstGeom>
          <a:solidFill>
            <a:srgbClr val="07A116"/>
          </a:solidFill>
        </p:spPr>
        <p:txBody>
          <a:bodyPr wrap="none" rtlCol="1">
            <a:spAutoFit/>
          </a:bodyPr>
          <a:lstStyle/>
          <a:p>
            <a:r>
              <a:rPr lang="ar-SA" sz="2800" b="1" u="sng" dirty="0" smtClean="0">
                <a:solidFill>
                  <a:schemeClr val="accent2">
                    <a:lumMod val="50000"/>
                  </a:schemeClr>
                </a:solidFill>
              </a:rPr>
              <a:t>الاساليب الوقائية لمشكلات الادارة الصفية :</a:t>
            </a:r>
            <a:endParaRPr lang="ar-SA" sz="2800" b="1" u="sng" dirty="0">
              <a:solidFill>
                <a:schemeClr val="accent2">
                  <a:lumMod val="50000"/>
                </a:schemeClr>
              </a:solidFill>
            </a:endParaRPr>
          </a:p>
        </p:txBody>
      </p:sp>
      <p:sp>
        <p:nvSpPr>
          <p:cNvPr id="6" name="مربع نص 5"/>
          <p:cNvSpPr txBox="1"/>
          <p:nvPr/>
        </p:nvSpPr>
        <p:spPr>
          <a:xfrm>
            <a:off x="1187624" y="1772816"/>
            <a:ext cx="6552728" cy="461665"/>
          </a:xfrm>
          <a:prstGeom prst="rect">
            <a:avLst/>
          </a:prstGeom>
          <a:solidFill>
            <a:srgbClr val="0ADC1E"/>
          </a:solidFill>
        </p:spPr>
        <p:txBody>
          <a:bodyPr wrap="square" rtlCol="1">
            <a:spAutoFit/>
          </a:bodyPr>
          <a:lstStyle/>
          <a:p>
            <a:pPr algn="ctr"/>
            <a:r>
              <a:rPr lang="ar-SA" sz="2400" b="1" dirty="0" smtClean="0">
                <a:solidFill>
                  <a:schemeClr val="bg1"/>
                </a:solidFill>
              </a:rPr>
              <a:t>1- توفير بيئة صفية مناسبة  (البيئة السيكولوجية – الفيزيقية )</a:t>
            </a:r>
            <a:endParaRPr lang="en-US" sz="2400" b="1" dirty="0" smtClean="0">
              <a:solidFill>
                <a:schemeClr val="bg1"/>
              </a:solidFill>
            </a:endParaRPr>
          </a:p>
        </p:txBody>
      </p:sp>
      <p:sp>
        <p:nvSpPr>
          <p:cNvPr id="7" name="مربع نص 6"/>
          <p:cNvSpPr txBox="1"/>
          <p:nvPr/>
        </p:nvSpPr>
        <p:spPr>
          <a:xfrm>
            <a:off x="1187624" y="2996952"/>
            <a:ext cx="6714492" cy="461665"/>
          </a:xfrm>
          <a:prstGeom prst="rect">
            <a:avLst/>
          </a:prstGeom>
          <a:solidFill>
            <a:srgbClr val="07A116"/>
          </a:solidFill>
        </p:spPr>
        <p:txBody>
          <a:bodyPr wrap="square" rtlCol="1">
            <a:spAutoFit/>
          </a:bodyPr>
          <a:lstStyle/>
          <a:p>
            <a:r>
              <a:rPr lang="ar-SA" sz="2400" b="1" dirty="0" smtClean="0">
                <a:solidFill>
                  <a:schemeClr val="accent2">
                    <a:lumMod val="50000"/>
                  </a:schemeClr>
                </a:solidFill>
              </a:rPr>
              <a:t>2- تحديد الاجراءات و القواعد التي تحكم العمل في حجرة الدراسة</a:t>
            </a:r>
            <a:endParaRPr lang="en-US" sz="2400" b="1" dirty="0" smtClean="0">
              <a:solidFill>
                <a:schemeClr val="accent2">
                  <a:lumMod val="50000"/>
                </a:schemeClr>
              </a:solidFill>
            </a:endParaRPr>
          </a:p>
        </p:txBody>
      </p:sp>
      <p:sp>
        <p:nvSpPr>
          <p:cNvPr id="8" name="مربع نص 7"/>
          <p:cNvSpPr txBox="1"/>
          <p:nvPr/>
        </p:nvSpPr>
        <p:spPr>
          <a:xfrm>
            <a:off x="3275856" y="4293096"/>
            <a:ext cx="2912978" cy="586699"/>
          </a:xfrm>
          <a:prstGeom prst="rect">
            <a:avLst/>
          </a:prstGeom>
          <a:solidFill>
            <a:srgbClr val="0ADC1E"/>
          </a:solidFill>
        </p:spPr>
        <p:txBody>
          <a:bodyPr wrap="none" rtlCol="1">
            <a:spAutoFit/>
          </a:bodyPr>
          <a:lstStyle/>
          <a:p>
            <a:pPr>
              <a:lnSpc>
                <a:spcPct val="150000"/>
              </a:lnSpc>
            </a:pPr>
            <a:r>
              <a:rPr lang="ar-SA" sz="2400" b="1" dirty="0" smtClean="0">
                <a:solidFill>
                  <a:schemeClr val="bg1"/>
                </a:solidFill>
              </a:rPr>
              <a:t>3- مراقبة سلوك المتعلمين </a:t>
            </a:r>
            <a:endParaRPr lang="en-US" sz="2400" b="1" dirty="0" smtClean="0">
              <a:solidFill>
                <a:schemeClr val="bg1"/>
              </a:solidFill>
            </a:endParaRPr>
          </a:p>
        </p:txBody>
      </p:sp>
      <p:sp>
        <p:nvSpPr>
          <p:cNvPr id="9" name="مربع نص 8"/>
          <p:cNvSpPr txBox="1"/>
          <p:nvPr/>
        </p:nvSpPr>
        <p:spPr>
          <a:xfrm>
            <a:off x="2843808" y="5517232"/>
            <a:ext cx="3555782" cy="461665"/>
          </a:xfrm>
          <a:prstGeom prst="rect">
            <a:avLst/>
          </a:prstGeom>
          <a:solidFill>
            <a:srgbClr val="07A116"/>
          </a:solidFill>
        </p:spPr>
        <p:txBody>
          <a:bodyPr wrap="none" rtlCol="1">
            <a:spAutoFit/>
          </a:bodyPr>
          <a:lstStyle/>
          <a:p>
            <a:r>
              <a:rPr lang="ar-SA" sz="2400" b="1" dirty="0" smtClean="0">
                <a:solidFill>
                  <a:schemeClr val="accent2">
                    <a:lumMod val="50000"/>
                  </a:schemeClr>
                </a:solidFill>
              </a:rPr>
              <a:t>4- استخدام التعزيز بطريقة سليمة</a:t>
            </a:r>
            <a:endParaRPr lang="en-US" sz="2400" b="1" dirty="0" smtClean="0">
              <a:solidFill>
                <a:schemeClr val="accent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to="" calcmode="lin" valueType="num">
                                      <p:cBhvr>
                                        <p:cTn id="22" dur="1" fill="hold"/>
                                        <p:tgtEl>
                                          <p:spTgt spid="8"/>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to="" calcmode="lin" valueType="num">
                                      <p:cBhvr>
                                        <p:cTn id="2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images (5) ‫‬.jpg"/>
          <p:cNvPicPr>
            <a:picLocks noGrp="1" noChangeAspect="1"/>
          </p:cNvPicPr>
          <p:nvPr>
            <p:ph idx="1"/>
          </p:nvPr>
        </p:nvPicPr>
        <p:blipFill>
          <a:blip r:embed="rId2" cstate="print"/>
          <a:stretch>
            <a:fillRect/>
          </a:stretch>
        </p:blipFill>
        <p:spPr>
          <a:xfrm>
            <a:off x="0" y="0"/>
            <a:ext cx="9144000" cy="6858000"/>
          </a:xfrm>
          <a:ln>
            <a:noFill/>
          </a:ln>
        </p:spPr>
      </p:pic>
      <p:sp>
        <p:nvSpPr>
          <p:cNvPr id="3" name="شكل بيضاوي 2"/>
          <p:cNvSpPr/>
          <p:nvPr/>
        </p:nvSpPr>
        <p:spPr>
          <a:xfrm>
            <a:off x="5173060" y="1125812"/>
            <a:ext cx="3268312" cy="1222332"/>
          </a:xfrm>
          <a:prstGeom prst="ellipse">
            <a:avLst/>
          </a:prstGeom>
          <a:gradFill>
            <a:gsLst>
              <a:gs pos="0">
                <a:srgbClr val="DDEBCF"/>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bg1"/>
                </a:solidFill>
              </a:rPr>
              <a:t>أولا / توفير بيئة صفية مناسبة :</a:t>
            </a:r>
            <a:endParaRPr lang="ar-SA" sz="2800" b="1" dirty="0">
              <a:solidFill>
                <a:schemeClr val="bg1"/>
              </a:solidFill>
            </a:endParaRPr>
          </a:p>
        </p:txBody>
      </p:sp>
      <p:sp>
        <p:nvSpPr>
          <p:cNvPr id="8" name="شكل بيضاوي 7"/>
          <p:cNvSpPr/>
          <p:nvPr/>
        </p:nvSpPr>
        <p:spPr>
          <a:xfrm>
            <a:off x="3587818" y="3069984"/>
            <a:ext cx="3115824" cy="1295065"/>
          </a:xfrm>
          <a:prstGeom prst="ellipse">
            <a:avLst/>
          </a:prstGeom>
          <a:solidFill>
            <a:srgbClr val="992D84">
              <a:alpha val="9098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200" b="1" dirty="0" smtClean="0"/>
              <a:t>وتتألف البيئة الصفية من نوعين:</a:t>
            </a:r>
          </a:p>
        </p:txBody>
      </p:sp>
      <p:sp>
        <p:nvSpPr>
          <p:cNvPr id="9" name="شكل بيضاوي 8"/>
          <p:cNvSpPr/>
          <p:nvPr/>
        </p:nvSpPr>
        <p:spPr>
          <a:xfrm>
            <a:off x="1907704" y="4118046"/>
            <a:ext cx="2932794" cy="1017968"/>
          </a:xfrm>
          <a:prstGeom prst="ellipse">
            <a:avLst/>
          </a:prstGeom>
          <a:solidFill>
            <a:srgbClr val="C80000">
              <a:alpha val="83922"/>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200" b="1" dirty="0" smtClean="0"/>
              <a:t>2- البيئة السيكولوجية </a:t>
            </a:r>
          </a:p>
        </p:txBody>
      </p:sp>
      <p:sp>
        <p:nvSpPr>
          <p:cNvPr id="10" name="شكل بيضاوي 9"/>
          <p:cNvSpPr/>
          <p:nvPr/>
        </p:nvSpPr>
        <p:spPr>
          <a:xfrm>
            <a:off x="5849084" y="3974715"/>
            <a:ext cx="2592288" cy="1161298"/>
          </a:xfrm>
          <a:prstGeom prst="ellipse">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1" anchor="ctr"/>
          <a:lstStyle/>
          <a:p>
            <a:pPr algn="ctr"/>
            <a:r>
              <a:rPr lang="ar-SA" sz="2200" b="1" dirty="0" smtClean="0">
                <a:solidFill>
                  <a:schemeClr val="bg1"/>
                </a:solidFill>
              </a:rPr>
              <a:t>1- </a:t>
            </a:r>
            <a:r>
              <a:rPr lang="en-US" sz="2200" b="1" dirty="0" smtClean="0">
                <a:solidFill>
                  <a:schemeClr val="bg1"/>
                </a:solidFill>
              </a:rPr>
              <a:t> </a:t>
            </a:r>
            <a:r>
              <a:rPr lang="ar-SA" sz="2200" b="1" dirty="0" smtClean="0">
                <a:solidFill>
                  <a:schemeClr val="bg1"/>
                </a:solidFill>
              </a:rPr>
              <a:t>البيئة الفيزيقية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to="" calcmode="lin" valueType="num">
                                      <p:cBhvr>
                                        <p:cTn id="17" dur="1" fill="hold"/>
                                        <p:tgtEl>
                                          <p:spTgt spid="10"/>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to="" calcmode="lin" valueType="num">
                                      <p:cBhvr>
                                        <p:cTn id="22"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descr="CLASS UPDATED 2.jpg"/>
          <p:cNvPicPr>
            <a:picLocks noChangeAspect="1"/>
          </p:cNvPicPr>
          <p:nvPr/>
        </p:nvPicPr>
        <p:blipFill>
          <a:blip r:embed="rId2" cstate="print"/>
          <a:stretch>
            <a:fillRect/>
          </a:stretch>
        </p:blipFill>
        <p:spPr>
          <a:xfrm>
            <a:off x="0" y="0"/>
            <a:ext cx="5508104" cy="6858000"/>
          </a:xfrm>
          <a:prstGeom prst="rect">
            <a:avLst/>
          </a:prstGeom>
          <a:ln>
            <a:noFill/>
          </a:ln>
          <a:effectLst>
            <a:softEdge rad="112500"/>
          </a:effectLst>
        </p:spPr>
      </p:pic>
      <p:sp>
        <p:nvSpPr>
          <p:cNvPr id="7" name="مربع نص 6"/>
          <p:cNvSpPr txBox="1"/>
          <p:nvPr/>
        </p:nvSpPr>
        <p:spPr>
          <a:xfrm>
            <a:off x="5508104" y="44624"/>
            <a:ext cx="3600400" cy="2308324"/>
          </a:xfrm>
          <a:prstGeom prst="rect">
            <a:avLst/>
          </a:prstGeom>
          <a:gradFill>
            <a:gsLst>
              <a:gs pos="0">
                <a:srgbClr val="FBE4AE">
                  <a:alpha val="34000"/>
                </a:srgbClr>
              </a:gs>
              <a:gs pos="13000">
                <a:srgbClr val="BD922A"/>
              </a:gs>
              <a:gs pos="21001">
                <a:srgbClr val="BD922A"/>
              </a:gs>
              <a:gs pos="63000">
                <a:srgbClr val="FBE4AE"/>
              </a:gs>
              <a:gs pos="67000">
                <a:srgbClr val="BD922A"/>
              </a:gs>
              <a:gs pos="69000">
                <a:srgbClr val="835E17"/>
              </a:gs>
              <a:gs pos="82001">
                <a:srgbClr val="A28949"/>
              </a:gs>
              <a:gs pos="100000">
                <a:srgbClr val="FAE3B7"/>
              </a:gs>
            </a:gsLst>
            <a:lin ang="4200000" scaled="0"/>
          </a:gradFill>
        </p:spPr>
        <p:txBody>
          <a:bodyPr wrap="square" rtlCol="1">
            <a:spAutoFit/>
          </a:bodyPr>
          <a:lstStyle/>
          <a:p>
            <a:pPr lvl="0"/>
            <a:r>
              <a:rPr lang="ar-SA" sz="2400" b="1" dirty="0" smtClean="0"/>
              <a:t>1- البيئة الفيزيقية : وتتكون من الجوانب والعناصر المحيطة بالمتعلم وتتمثل في شكل حجرة الدراسة , حجمها , ترتيب مقاعد الجلوس , وأماكن وضع الادوات </a:t>
            </a:r>
            <a:r>
              <a:rPr lang="ar-SA" sz="2400" b="1" dirty="0" err="1" smtClean="0"/>
              <a:t>التعليمية .</a:t>
            </a:r>
            <a:endParaRPr lang="en-US" sz="2400" b="1" dirty="0" smtClean="0"/>
          </a:p>
        </p:txBody>
      </p:sp>
      <p:sp>
        <p:nvSpPr>
          <p:cNvPr id="8" name="مربع نص 7"/>
          <p:cNvSpPr txBox="1"/>
          <p:nvPr/>
        </p:nvSpPr>
        <p:spPr>
          <a:xfrm>
            <a:off x="5508104" y="2515543"/>
            <a:ext cx="3600400" cy="769441"/>
          </a:xfrm>
          <a:prstGeom prst="rect">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4200000" scaled="0"/>
          </a:gradFill>
        </p:spPr>
        <p:txBody>
          <a:bodyPr wrap="square" rtlCol="1">
            <a:spAutoFit/>
          </a:bodyPr>
          <a:lstStyle/>
          <a:p>
            <a:r>
              <a:rPr lang="ar-SA" sz="2200" b="1" dirty="0" smtClean="0"/>
              <a:t>- ويمكن للمعلم أن يخطط لمكونات البيئة الفيزيقية على النحو التالي :</a:t>
            </a:r>
            <a:endParaRPr lang="ar-SA" sz="2200" b="1" dirty="0"/>
          </a:p>
        </p:txBody>
      </p:sp>
      <p:sp>
        <p:nvSpPr>
          <p:cNvPr id="9" name="مربع نص 8"/>
          <p:cNvSpPr txBox="1"/>
          <p:nvPr/>
        </p:nvSpPr>
        <p:spPr>
          <a:xfrm>
            <a:off x="5508104" y="3467074"/>
            <a:ext cx="3600400" cy="3274294"/>
          </a:xfrm>
          <a:prstGeom prst="rect">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4200000" scaled="0"/>
          </a:gradFill>
        </p:spPr>
        <p:txBody>
          <a:bodyPr wrap="square" rtlCol="1">
            <a:spAutoFit/>
          </a:bodyPr>
          <a:lstStyle/>
          <a:p>
            <a:pPr>
              <a:lnSpc>
                <a:spcPct val="150000"/>
              </a:lnSpc>
              <a:buFontTx/>
              <a:buChar char="-"/>
            </a:pPr>
            <a:r>
              <a:rPr lang="ar-SA" sz="2000" b="1" dirty="0" smtClean="0"/>
              <a:t>ترتيب مقاعد الجلوس بشكل مرن بحيث يمكن تعديله تبعا لنوع الانشطة التعليمية مما يسهل الحركة والتنقل بحرية</a:t>
            </a:r>
          </a:p>
          <a:p>
            <a:pPr>
              <a:lnSpc>
                <a:spcPct val="150000"/>
              </a:lnSpc>
              <a:buFontTx/>
              <a:buChar char="-"/>
            </a:pPr>
            <a:r>
              <a:rPr lang="ar-SA" sz="2000" b="1" dirty="0" smtClean="0"/>
              <a:t>ترتيبها بشكل يتيح للمتعلمين الاندماج في الانشطة دون تزاحم او تشتيت للانتباه</a:t>
            </a:r>
          </a:p>
          <a:p>
            <a:pPr>
              <a:lnSpc>
                <a:spcPct val="150000"/>
              </a:lnSpc>
              <a:buFontTx/>
              <a:buChar char="-"/>
            </a:pPr>
            <a:r>
              <a:rPr lang="ar-SA" sz="2000" b="1" dirty="0" smtClean="0"/>
              <a:t>توفير ممرات مفتوحة بين المقاعد ووضع حدود فاصلة بين الانشطة المختلفة</a:t>
            </a:r>
            <a:endParaRPr lang="en-US" sz="20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80">
                                          <p:stCondLst>
                                            <p:cond delay="0"/>
                                          </p:stCondLst>
                                        </p:cTn>
                                        <p:tgtEl>
                                          <p:spTgt spid="9">
                                            <p:txEl>
                                              <p:pRg st="0" end="0"/>
                                            </p:txEl>
                                          </p:spTgt>
                                        </p:tgtEl>
                                      </p:cBhvr>
                                    </p:animEffect>
                                    <p:anim calcmode="lin" valueType="num">
                                      <p:cBhvr>
                                        <p:cTn id="18"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9">
                                            <p:txEl>
                                              <p:pRg st="0" end="0"/>
                                            </p:txEl>
                                          </p:spTgt>
                                        </p:tgtEl>
                                      </p:cBhvr>
                                      <p:to x="100000" y="60000"/>
                                    </p:animScale>
                                    <p:animScale>
                                      <p:cBhvr>
                                        <p:cTn id="24" dur="166" decel="50000">
                                          <p:stCondLst>
                                            <p:cond delay="676"/>
                                          </p:stCondLst>
                                        </p:cTn>
                                        <p:tgtEl>
                                          <p:spTgt spid="9">
                                            <p:txEl>
                                              <p:pRg st="0" end="0"/>
                                            </p:txEl>
                                          </p:spTgt>
                                        </p:tgtEl>
                                      </p:cBhvr>
                                      <p:to x="100000" y="100000"/>
                                    </p:animScale>
                                    <p:animScale>
                                      <p:cBhvr>
                                        <p:cTn id="25" dur="26">
                                          <p:stCondLst>
                                            <p:cond delay="1312"/>
                                          </p:stCondLst>
                                        </p:cTn>
                                        <p:tgtEl>
                                          <p:spTgt spid="9">
                                            <p:txEl>
                                              <p:pRg st="0" end="0"/>
                                            </p:txEl>
                                          </p:spTgt>
                                        </p:tgtEl>
                                      </p:cBhvr>
                                      <p:to x="100000" y="80000"/>
                                    </p:animScale>
                                    <p:animScale>
                                      <p:cBhvr>
                                        <p:cTn id="26" dur="166" decel="50000">
                                          <p:stCondLst>
                                            <p:cond delay="1338"/>
                                          </p:stCondLst>
                                        </p:cTn>
                                        <p:tgtEl>
                                          <p:spTgt spid="9">
                                            <p:txEl>
                                              <p:pRg st="0" end="0"/>
                                            </p:txEl>
                                          </p:spTgt>
                                        </p:tgtEl>
                                      </p:cBhvr>
                                      <p:to x="100000" y="100000"/>
                                    </p:animScale>
                                    <p:animScale>
                                      <p:cBhvr>
                                        <p:cTn id="27" dur="26">
                                          <p:stCondLst>
                                            <p:cond delay="1642"/>
                                          </p:stCondLst>
                                        </p:cTn>
                                        <p:tgtEl>
                                          <p:spTgt spid="9">
                                            <p:txEl>
                                              <p:pRg st="0" end="0"/>
                                            </p:txEl>
                                          </p:spTgt>
                                        </p:tgtEl>
                                      </p:cBhvr>
                                      <p:to x="100000" y="90000"/>
                                    </p:animScale>
                                    <p:animScale>
                                      <p:cBhvr>
                                        <p:cTn id="28" dur="166" decel="50000">
                                          <p:stCondLst>
                                            <p:cond delay="1668"/>
                                          </p:stCondLst>
                                        </p:cTn>
                                        <p:tgtEl>
                                          <p:spTgt spid="9">
                                            <p:txEl>
                                              <p:pRg st="0" end="0"/>
                                            </p:txEl>
                                          </p:spTgt>
                                        </p:tgtEl>
                                      </p:cBhvr>
                                      <p:to x="100000" y="100000"/>
                                    </p:animScale>
                                    <p:animScale>
                                      <p:cBhvr>
                                        <p:cTn id="29" dur="26">
                                          <p:stCondLst>
                                            <p:cond delay="1808"/>
                                          </p:stCondLst>
                                        </p:cTn>
                                        <p:tgtEl>
                                          <p:spTgt spid="9">
                                            <p:txEl>
                                              <p:pRg st="0" end="0"/>
                                            </p:txEl>
                                          </p:spTgt>
                                        </p:tgtEl>
                                      </p:cBhvr>
                                      <p:to x="100000" y="95000"/>
                                    </p:animScale>
                                    <p:animScale>
                                      <p:cBhvr>
                                        <p:cTn id="30" dur="166" decel="50000">
                                          <p:stCondLst>
                                            <p:cond delay="1834"/>
                                          </p:stCondLst>
                                        </p:cTn>
                                        <p:tgtEl>
                                          <p:spTgt spid="9">
                                            <p:txEl>
                                              <p:pRg st="0" end="0"/>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wipe(down)">
                                      <p:cBhvr>
                                        <p:cTn id="35" dur="580">
                                          <p:stCondLst>
                                            <p:cond delay="0"/>
                                          </p:stCondLst>
                                        </p:cTn>
                                        <p:tgtEl>
                                          <p:spTgt spid="9">
                                            <p:txEl>
                                              <p:pRg st="1" end="1"/>
                                            </p:txEl>
                                          </p:spTgt>
                                        </p:tgtEl>
                                      </p:cBhvr>
                                    </p:animEffect>
                                    <p:anim calcmode="lin" valueType="num">
                                      <p:cBhvr>
                                        <p:cTn id="36" dur="1822" tmFilter="0,0; 0.14,0.36; 0.43,0.73; 0.71,0.91; 1.0,1.0">
                                          <p:stCondLst>
                                            <p:cond delay="0"/>
                                          </p:stCondLst>
                                        </p:cTn>
                                        <p:tgtEl>
                                          <p:spTgt spid="9">
                                            <p:txEl>
                                              <p:pRg st="1" end="1"/>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9">
                                            <p:txEl>
                                              <p:pRg st="1" end="1"/>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9">
                                            <p:txEl>
                                              <p:pRg st="1" end="1"/>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9">
                                            <p:txEl>
                                              <p:pRg st="1" end="1"/>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9">
                                            <p:txEl>
                                              <p:pRg st="1" end="1"/>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9">
                                            <p:txEl>
                                              <p:pRg st="1" end="1"/>
                                            </p:txEl>
                                          </p:spTgt>
                                        </p:tgtEl>
                                      </p:cBhvr>
                                      <p:to x="100000" y="60000"/>
                                    </p:animScale>
                                    <p:animScale>
                                      <p:cBhvr>
                                        <p:cTn id="42" dur="166" decel="50000">
                                          <p:stCondLst>
                                            <p:cond delay="676"/>
                                          </p:stCondLst>
                                        </p:cTn>
                                        <p:tgtEl>
                                          <p:spTgt spid="9">
                                            <p:txEl>
                                              <p:pRg st="1" end="1"/>
                                            </p:txEl>
                                          </p:spTgt>
                                        </p:tgtEl>
                                      </p:cBhvr>
                                      <p:to x="100000" y="100000"/>
                                    </p:animScale>
                                    <p:animScale>
                                      <p:cBhvr>
                                        <p:cTn id="43" dur="26">
                                          <p:stCondLst>
                                            <p:cond delay="1312"/>
                                          </p:stCondLst>
                                        </p:cTn>
                                        <p:tgtEl>
                                          <p:spTgt spid="9">
                                            <p:txEl>
                                              <p:pRg st="1" end="1"/>
                                            </p:txEl>
                                          </p:spTgt>
                                        </p:tgtEl>
                                      </p:cBhvr>
                                      <p:to x="100000" y="80000"/>
                                    </p:animScale>
                                    <p:animScale>
                                      <p:cBhvr>
                                        <p:cTn id="44" dur="166" decel="50000">
                                          <p:stCondLst>
                                            <p:cond delay="1338"/>
                                          </p:stCondLst>
                                        </p:cTn>
                                        <p:tgtEl>
                                          <p:spTgt spid="9">
                                            <p:txEl>
                                              <p:pRg st="1" end="1"/>
                                            </p:txEl>
                                          </p:spTgt>
                                        </p:tgtEl>
                                      </p:cBhvr>
                                      <p:to x="100000" y="100000"/>
                                    </p:animScale>
                                    <p:animScale>
                                      <p:cBhvr>
                                        <p:cTn id="45" dur="26">
                                          <p:stCondLst>
                                            <p:cond delay="1642"/>
                                          </p:stCondLst>
                                        </p:cTn>
                                        <p:tgtEl>
                                          <p:spTgt spid="9">
                                            <p:txEl>
                                              <p:pRg st="1" end="1"/>
                                            </p:txEl>
                                          </p:spTgt>
                                        </p:tgtEl>
                                      </p:cBhvr>
                                      <p:to x="100000" y="90000"/>
                                    </p:animScale>
                                    <p:animScale>
                                      <p:cBhvr>
                                        <p:cTn id="46" dur="166" decel="50000">
                                          <p:stCondLst>
                                            <p:cond delay="1668"/>
                                          </p:stCondLst>
                                        </p:cTn>
                                        <p:tgtEl>
                                          <p:spTgt spid="9">
                                            <p:txEl>
                                              <p:pRg st="1" end="1"/>
                                            </p:txEl>
                                          </p:spTgt>
                                        </p:tgtEl>
                                      </p:cBhvr>
                                      <p:to x="100000" y="100000"/>
                                    </p:animScale>
                                    <p:animScale>
                                      <p:cBhvr>
                                        <p:cTn id="47" dur="26">
                                          <p:stCondLst>
                                            <p:cond delay="1808"/>
                                          </p:stCondLst>
                                        </p:cTn>
                                        <p:tgtEl>
                                          <p:spTgt spid="9">
                                            <p:txEl>
                                              <p:pRg st="1" end="1"/>
                                            </p:txEl>
                                          </p:spTgt>
                                        </p:tgtEl>
                                      </p:cBhvr>
                                      <p:to x="100000" y="95000"/>
                                    </p:animScale>
                                    <p:animScale>
                                      <p:cBhvr>
                                        <p:cTn id="48" dur="166" decel="50000">
                                          <p:stCondLst>
                                            <p:cond delay="1834"/>
                                          </p:stCondLst>
                                        </p:cTn>
                                        <p:tgtEl>
                                          <p:spTgt spid="9">
                                            <p:txEl>
                                              <p:pRg st="1" end="1"/>
                                            </p:txEl>
                                          </p:spTgt>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9">
                                            <p:txEl>
                                              <p:pRg st="2" end="2"/>
                                            </p:txEl>
                                          </p:spTgt>
                                        </p:tgtEl>
                                        <p:attrNameLst>
                                          <p:attrName>style.visibility</p:attrName>
                                        </p:attrNameLst>
                                      </p:cBhvr>
                                      <p:to>
                                        <p:strVal val="visible"/>
                                      </p:to>
                                    </p:set>
                                    <p:animEffect transition="in" filter="wipe(down)">
                                      <p:cBhvr>
                                        <p:cTn id="53" dur="580">
                                          <p:stCondLst>
                                            <p:cond delay="0"/>
                                          </p:stCondLst>
                                        </p:cTn>
                                        <p:tgtEl>
                                          <p:spTgt spid="9">
                                            <p:txEl>
                                              <p:pRg st="2" end="2"/>
                                            </p:txEl>
                                          </p:spTgt>
                                        </p:tgtEl>
                                      </p:cBhvr>
                                    </p:animEffect>
                                    <p:anim calcmode="lin" valueType="num">
                                      <p:cBhvr>
                                        <p:cTn id="54" dur="1822" tmFilter="0,0; 0.14,0.36; 0.43,0.73; 0.71,0.91; 1.0,1.0">
                                          <p:stCondLst>
                                            <p:cond delay="0"/>
                                          </p:stCondLst>
                                        </p:cTn>
                                        <p:tgtEl>
                                          <p:spTgt spid="9">
                                            <p:txEl>
                                              <p:pRg st="2" end="2"/>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9">
                                            <p:txEl>
                                              <p:pRg st="2" end="2"/>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9">
                                            <p:txEl>
                                              <p:pRg st="2" end="2"/>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9">
                                            <p:txEl>
                                              <p:pRg st="2" end="2"/>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9">
                                            <p:txEl>
                                              <p:pRg st="2" end="2"/>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9">
                                            <p:txEl>
                                              <p:pRg st="2" end="2"/>
                                            </p:txEl>
                                          </p:spTgt>
                                        </p:tgtEl>
                                      </p:cBhvr>
                                      <p:to x="100000" y="60000"/>
                                    </p:animScale>
                                    <p:animScale>
                                      <p:cBhvr>
                                        <p:cTn id="60" dur="166" decel="50000">
                                          <p:stCondLst>
                                            <p:cond delay="676"/>
                                          </p:stCondLst>
                                        </p:cTn>
                                        <p:tgtEl>
                                          <p:spTgt spid="9">
                                            <p:txEl>
                                              <p:pRg st="2" end="2"/>
                                            </p:txEl>
                                          </p:spTgt>
                                        </p:tgtEl>
                                      </p:cBhvr>
                                      <p:to x="100000" y="100000"/>
                                    </p:animScale>
                                    <p:animScale>
                                      <p:cBhvr>
                                        <p:cTn id="61" dur="26">
                                          <p:stCondLst>
                                            <p:cond delay="1312"/>
                                          </p:stCondLst>
                                        </p:cTn>
                                        <p:tgtEl>
                                          <p:spTgt spid="9">
                                            <p:txEl>
                                              <p:pRg st="2" end="2"/>
                                            </p:txEl>
                                          </p:spTgt>
                                        </p:tgtEl>
                                      </p:cBhvr>
                                      <p:to x="100000" y="80000"/>
                                    </p:animScale>
                                    <p:animScale>
                                      <p:cBhvr>
                                        <p:cTn id="62" dur="166" decel="50000">
                                          <p:stCondLst>
                                            <p:cond delay="1338"/>
                                          </p:stCondLst>
                                        </p:cTn>
                                        <p:tgtEl>
                                          <p:spTgt spid="9">
                                            <p:txEl>
                                              <p:pRg st="2" end="2"/>
                                            </p:txEl>
                                          </p:spTgt>
                                        </p:tgtEl>
                                      </p:cBhvr>
                                      <p:to x="100000" y="100000"/>
                                    </p:animScale>
                                    <p:animScale>
                                      <p:cBhvr>
                                        <p:cTn id="63" dur="26">
                                          <p:stCondLst>
                                            <p:cond delay="1642"/>
                                          </p:stCondLst>
                                        </p:cTn>
                                        <p:tgtEl>
                                          <p:spTgt spid="9">
                                            <p:txEl>
                                              <p:pRg st="2" end="2"/>
                                            </p:txEl>
                                          </p:spTgt>
                                        </p:tgtEl>
                                      </p:cBhvr>
                                      <p:to x="100000" y="90000"/>
                                    </p:animScale>
                                    <p:animScale>
                                      <p:cBhvr>
                                        <p:cTn id="64" dur="166" decel="50000">
                                          <p:stCondLst>
                                            <p:cond delay="1668"/>
                                          </p:stCondLst>
                                        </p:cTn>
                                        <p:tgtEl>
                                          <p:spTgt spid="9">
                                            <p:txEl>
                                              <p:pRg st="2" end="2"/>
                                            </p:txEl>
                                          </p:spTgt>
                                        </p:tgtEl>
                                      </p:cBhvr>
                                      <p:to x="100000" y="100000"/>
                                    </p:animScale>
                                    <p:animScale>
                                      <p:cBhvr>
                                        <p:cTn id="65" dur="26">
                                          <p:stCondLst>
                                            <p:cond delay="1808"/>
                                          </p:stCondLst>
                                        </p:cTn>
                                        <p:tgtEl>
                                          <p:spTgt spid="9">
                                            <p:txEl>
                                              <p:pRg st="2" end="2"/>
                                            </p:txEl>
                                          </p:spTgt>
                                        </p:tgtEl>
                                      </p:cBhvr>
                                      <p:to x="100000" y="95000"/>
                                    </p:animScale>
                                    <p:animScale>
                                      <p:cBhvr>
                                        <p:cTn id="66" dur="166" decel="50000">
                                          <p:stCondLst>
                                            <p:cond delay="1834"/>
                                          </p:stCondLst>
                                        </p:cTn>
                                        <p:tgtEl>
                                          <p:spTgt spid="9">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p:cNvSpPr txBox="1"/>
          <p:nvPr/>
        </p:nvSpPr>
        <p:spPr>
          <a:xfrm>
            <a:off x="35496" y="31583"/>
            <a:ext cx="4752528" cy="2605329"/>
          </a:xfrm>
          <a:prstGeom prst="rect">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6800000" scaled="0"/>
          </a:gradFill>
        </p:spPr>
        <p:txBody>
          <a:bodyPr wrap="square" rtlCol="1">
            <a:spAutoFit/>
          </a:bodyPr>
          <a:lstStyle/>
          <a:p>
            <a:pPr marL="342900" lvl="0" indent="-342900">
              <a:lnSpc>
                <a:spcPct val="115000"/>
              </a:lnSpc>
              <a:spcAft>
                <a:spcPts val="1000"/>
              </a:spcAft>
            </a:pPr>
            <a:r>
              <a:rPr lang="ar-SA" sz="2200" dirty="0" smtClean="0">
                <a:solidFill>
                  <a:schemeClr val="accent2">
                    <a:lumMod val="50000"/>
                  </a:schemeClr>
                </a:solidFill>
              </a:rPr>
              <a:t>2</a:t>
            </a:r>
            <a:r>
              <a:rPr lang="ar-SA" sz="2200" b="1" dirty="0" smtClean="0">
                <a:solidFill>
                  <a:schemeClr val="accent2">
                    <a:lumMod val="50000"/>
                  </a:schemeClr>
                </a:solidFill>
              </a:rPr>
              <a:t>-  </a:t>
            </a:r>
            <a:r>
              <a:rPr lang="ar-SA" sz="2200" b="1" dirty="0" smtClean="0">
                <a:solidFill>
                  <a:schemeClr val="accent2">
                    <a:lumMod val="50000"/>
                  </a:schemeClr>
                </a:solidFill>
                <a:ea typeface="Calibri"/>
              </a:rPr>
              <a:t>البيئة السيكولوجية : </a:t>
            </a:r>
            <a:r>
              <a:rPr lang="ar-SA" sz="2000" b="1" dirty="0" smtClean="0">
                <a:ea typeface="Calibri"/>
              </a:rPr>
              <a:t>وهي بيئة غير محسوسة يمكن اعتبارها المناخ الاجتماعي والطابع الانفعالي الذي يسود حجرة الدراسة وعلاقة المتعلمين ببعضهم وتؤثر هذه البيئة في سلوكيات المتعلمين وفي تعلمهم فإذا اتسم بأنه مناخ إيجابي أدى ذلك الى تنمية علاقات العمل التعاوني بين المتعلمين ومنع حدوث المشكلات الصفية.</a:t>
            </a:r>
            <a:endParaRPr lang="en-US" sz="2000" b="1" dirty="0" smtClean="0">
              <a:ea typeface="Calibri"/>
              <a:cs typeface="Arial"/>
            </a:endParaRPr>
          </a:p>
        </p:txBody>
      </p:sp>
      <p:sp>
        <p:nvSpPr>
          <p:cNvPr id="8" name="مربع نص 7"/>
          <p:cNvSpPr txBox="1"/>
          <p:nvPr/>
        </p:nvSpPr>
        <p:spPr>
          <a:xfrm>
            <a:off x="35496" y="2742019"/>
            <a:ext cx="4752528" cy="830997"/>
          </a:xfrm>
          <a:prstGeom prst="rect">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4200000" scaled="0"/>
          </a:gradFill>
        </p:spPr>
        <p:txBody>
          <a:bodyPr wrap="square" rtlCol="1">
            <a:spAutoFit/>
          </a:bodyPr>
          <a:lstStyle/>
          <a:p>
            <a:r>
              <a:rPr lang="ar-SA" sz="2400" b="1" dirty="0" smtClean="0">
                <a:solidFill>
                  <a:srgbClr val="7A2900"/>
                </a:solidFill>
              </a:rPr>
              <a:t>ويمكن للمعلم أن يوفر البيئة السيكولوجية الموجبة عن طريق :</a:t>
            </a:r>
            <a:endParaRPr lang="en-US" sz="2400" b="1" dirty="0" smtClean="0">
              <a:solidFill>
                <a:srgbClr val="7A2900"/>
              </a:solidFill>
            </a:endParaRPr>
          </a:p>
        </p:txBody>
      </p:sp>
      <p:sp>
        <p:nvSpPr>
          <p:cNvPr id="9" name="مربع نص 8"/>
          <p:cNvSpPr txBox="1"/>
          <p:nvPr/>
        </p:nvSpPr>
        <p:spPr>
          <a:xfrm>
            <a:off x="72008" y="3729226"/>
            <a:ext cx="4788024" cy="707886"/>
          </a:xfrm>
          <a:prstGeom prst="rect">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6000000" scaled="0"/>
          </a:gradFill>
        </p:spPr>
        <p:txBody>
          <a:bodyPr wrap="square" rtlCol="1">
            <a:spAutoFit/>
          </a:bodyPr>
          <a:lstStyle/>
          <a:p>
            <a:pPr lvl="0"/>
            <a:r>
              <a:rPr lang="ar-SA" sz="2000" b="1" dirty="0" smtClean="0">
                <a:solidFill>
                  <a:srgbClr val="122B4A"/>
                </a:solidFill>
              </a:rPr>
              <a:t>1- استخدام عناصر الضوء والصوت واللون ودرجة الحرارة في تناسق وتناغم مع جميع حواس </a:t>
            </a:r>
            <a:r>
              <a:rPr lang="ar-SA" sz="2000" b="1" dirty="0" err="1" smtClean="0">
                <a:solidFill>
                  <a:srgbClr val="122B4A"/>
                </a:solidFill>
              </a:rPr>
              <a:t>المتعلم .</a:t>
            </a:r>
            <a:endParaRPr lang="ar-SA" sz="2000" b="1" dirty="0" smtClean="0">
              <a:solidFill>
                <a:srgbClr val="122B4A"/>
              </a:solidFill>
            </a:endParaRPr>
          </a:p>
        </p:txBody>
      </p:sp>
      <p:pic>
        <p:nvPicPr>
          <p:cNvPr id="6" name="صورة 5" descr="CLASS UPDATED 2.jpg"/>
          <p:cNvPicPr>
            <a:picLocks noChangeAspect="1"/>
          </p:cNvPicPr>
          <p:nvPr/>
        </p:nvPicPr>
        <p:blipFill>
          <a:blip r:embed="rId2" cstate="print"/>
          <a:stretch>
            <a:fillRect/>
          </a:stretch>
        </p:blipFill>
        <p:spPr>
          <a:xfrm>
            <a:off x="4860032" y="-27384"/>
            <a:ext cx="4320480" cy="6885384"/>
          </a:xfrm>
          <a:prstGeom prst="rect">
            <a:avLst/>
          </a:prstGeom>
          <a:ln>
            <a:noFill/>
          </a:ln>
          <a:effectLst>
            <a:softEdge rad="112500"/>
          </a:effectLst>
        </p:spPr>
      </p:pic>
      <p:sp>
        <p:nvSpPr>
          <p:cNvPr id="10" name="مربع نص 9"/>
          <p:cNvSpPr txBox="1"/>
          <p:nvPr/>
        </p:nvSpPr>
        <p:spPr>
          <a:xfrm>
            <a:off x="72008" y="4581128"/>
            <a:ext cx="4788024" cy="1015663"/>
          </a:xfrm>
          <a:prstGeom prst="rect">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6000000" scaled="0"/>
          </a:gradFill>
        </p:spPr>
        <p:txBody>
          <a:bodyPr wrap="square" rtlCol="1">
            <a:spAutoFit/>
          </a:bodyPr>
          <a:lstStyle/>
          <a:p>
            <a:pPr lvl="0"/>
            <a:r>
              <a:rPr lang="ar-SA" sz="2000" b="1" dirty="0" smtClean="0">
                <a:solidFill>
                  <a:schemeClr val="tx2">
                    <a:lumMod val="75000"/>
                  </a:schemeClr>
                </a:solidFill>
              </a:rPr>
              <a:t>2- تنظيم القواعد والإجراءات التي تحكم العمل في حجرة الدراسة وتحقق النظام وتحديد الأنماط السلوكية التي يتوقعها المعلم من المتعلمين.</a:t>
            </a:r>
          </a:p>
        </p:txBody>
      </p:sp>
      <p:sp>
        <p:nvSpPr>
          <p:cNvPr id="11" name="مربع نص 10"/>
          <p:cNvSpPr txBox="1"/>
          <p:nvPr/>
        </p:nvSpPr>
        <p:spPr>
          <a:xfrm>
            <a:off x="72008" y="5805264"/>
            <a:ext cx="4788024" cy="1015663"/>
          </a:xfrm>
          <a:prstGeom prst="rect">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6000000" scaled="0"/>
          </a:gradFill>
        </p:spPr>
        <p:txBody>
          <a:bodyPr wrap="square" rtlCol="1">
            <a:spAutoFit/>
          </a:bodyPr>
          <a:lstStyle/>
          <a:p>
            <a:pPr lvl="0"/>
            <a:r>
              <a:rPr lang="ar-SA" sz="2000" b="1" dirty="0" smtClean="0">
                <a:solidFill>
                  <a:schemeClr val="tx2">
                    <a:lumMod val="75000"/>
                  </a:schemeClr>
                </a:solidFill>
              </a:rPr>
              <a:t>3- تنمية علاقات المتعلمين الاجتماعية والتعاونية والاحترام المتبادل بينهما والشعور بالرضا عن النفس وعن </a:t>
            </a:r>
            <a:r>
              <a:rPr lang="ar-SA" sz="2000" b="1" dirty="0" err="1" smtClean="0">
                <a:solidFill>
                  <a:schemeClr val="tx2">
                    <a:lumMod val="75000"/>
                  </a:schemeClr>
                </a:solidFill>
              </a:rPr>
              <a:t>الاخرين .</a:t>
            </a:r>
            <a:endParaRPr lang="ar-SA" sz="2000" b="1" dirty="0" smtClean="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to="" calcmode="lin" valueType="num">
                                      <p:cBhvr>
                                        <p:cTn id="17" dur="1" fill="hold"/>
                                        <p:tgtEl>
                                          <p:spTgt spid="9">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 to="" calcmode="lin" valueType="num">
                                      <p:cBhvr>
                                        <p:cTn id="22" dur="1" fill="hold"/>
                                        <p:tgtEl>
                                          <p:spTgt spid="10">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 to="" calcmode="lin" valueType="num">
                                      <p:cBhvr>
                                        <p:cTn id="27" dur="1" fill="hold"/>
                                        <p:tgtEl>
                                          <p:spTgt spid="11">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SEC-Nigeria-rules-and-regulations.jpg"/>
          <p:cNvPicPr>
            <a:picLocks noChangeAspect="1"/>
          </p:cNvPicPr>
          <p:nvPr/>
        </p:nvPicPr>
        <p:blipFill>
          <a:blip r:embed="rId2" cstate="print"/>
          <a:stretch>
            <a:fillRect/>
          </a:stretch>
        </p:blipFill>
        <p:spPr>
          <a:xfrm>
            <a:off x="0" y="0"/>
            <a:ext cx="9144000" cy="6858000"/>
          </a:xfrm>
          <a:prstGeom prst="rect">
            <a:avLst/>
          </a:prstGeom>
          <a:ln>
            <a:gradFill>
              <a:gsLst>
                <a:gs pos="0">
                  <a:srgbClr val="DDEBCF"/>
                </a:gs>
                <a:gs pos="50000">
                  <a:srgbClr val="9CB86E"/>
                </a:gs>
                <a:gs pos="100000">
                  <a:srgbClr val="156B13"/>
                </a:gs>
              </a:gsLst>
              <a:lin ang="5400000" scaled="0"/>
            </a:gradFill>
          </a:ln>
        </p:spPr>
      </p:pic>
      <p:sp>
        <p:nvSpPr>
          <p:cNvPr id="6" name="مربع نص 5"/>
          <p:cNvSpPr txBox="1"/>
          <p:nvPr/>
        </p:nvSpPr>
        <p:spPr>
          <a:xfrm>
            <a:off x="0" y="0"/>
            <a:ext cx="3744417" cy="1323439"/>
          </a:xfrm>
          <a:prstGeom prst="rect">
            <a:avLst/>
          </a:prstGeom>
          <a:solidFill>
            <a:schemeClr val="bg2">
              <a:lumMod val="75000"/>
            </a:schemeClr>
          </a:solidFill>
          <a:ln>
            <a:solidFill>
              <a:schemeClr val="tx1"/>
            </a:solidFill>
          </a:ln>
        </p:spPr>
        <p:txBody>
          <a:bodyPr wrap="square" rtlCol="1">
            <a:spAutoFit/>
          </a:bodyPr>
          <a:lstStyle/>
          <a:p>
            <a:endParaRPr lang="ar-SA" sz="2000" b="1" dirty="0" smtClean="0"/>
          </a:p>
          <a:p>
            <a:r>
              <a:rPr lang="ar-SA" sz="2000" b="1" dirty="0" smtClean="0"/>
              <a:t>ثانيا : تحديد الاجراءات والقواعد التي تحكم العمل في حجرة الدراسة :</a:t>
            </a:r>
          </a:p>
          <a:p>
            <a:endParaRPr lang="ar-SA" sz="2000" b="1" dirty="0" smtClean="0"/>
          </a:p>
        </p:txBody>
      </p:sp>
      <p:sp>
        <p:nvSpPr>
          <p:cNvPr id="8" name="مربع نص 7"/>
          <p:cNvSpPr txBox="1"/>
          <p:nvPr/>
        </p:nvSpPr>
        <p:spPr>
          <a:xfrm>
            <a:off x="8028384" y="2996953"/>
            <a:ext cx="894669" cy="920188"/>
          </a:xfrm>
          <a:prstGeom prst="rect">
            <a:avLst/>
          </a:prstGeom>
          <a:solidFill>
            <a:schemeClr val="bg2">
              <a:lumMod val="50000"/>
            </a:schemeClr>
          </a:solidFill>
          <a:ln>
            <a:solidFill>
              <a:schemeClr val="tx1"/>
            </a:solidFill>
          </a:ln>
        </p:spPr>
        <p:txBody>
          <a:bodyPr wrap="square" rtlCol="1">
            <a:spAutoFit/>
          </a:bodyPr>
          <a:lstStyle/>
          <a:p>
            <a:pPr lvl="0"/>
            <a:r>
              <a:rPr lang="ar-SA" sz="2000" b="1" dirty="0" smtClean="0"/>
              <a:t>اجراءات</a:t>
            </a:r>
          </a:p>
          <a:p>
            <a:pPr lvl="0">
              <a:lnSpc>
                <a:spcPct val="200000"/>
              </a:lnSpc>
            </a:pPr>
            <a:r>
              <a:rPr lang="ar-SA" sz="2000" b="1" dirty="0" smtClean="0"/>
              <a:t> ادارية</a:t>
            </a:r>
          </a:p>
        </p:txBody>
      </p:sp>
      <p:sp>
        <p:nvSpPr>
          <p:cNvPr id="9" name="مربع نص 8"/>
          <p:cNvSpPr txBox="1"/>
          <p:nvPr/>
        </p:nvSpPr>
        <p:spPr>
          <a:xfrm>
            <a:off x="6519295" y="2852936"/>
            <a:ext cx="955710" cy="1015663"/>
          </a:xfrm>
          <a:prstGeom prst="rect">
            <a:avLst/>
          </a:prstGeom>
          <a:solidFill>
            <a:schemeClr val="bg2">
              <a:lumMod val="50000"/>
            </a:schemeClr>
          </a:solidFill>
          <a:ln>
            <a:solidFill>
              <a:schemeClr val="tx1"/>
            </a:solidFill>
          </a:ln>
        </p:spPr>
        <p:txBody>
          <a:bodyPr wrap="none" rtlCol="1">
            <a:spAutoFit/>
          </a:bodyPr>
          <a:lstStyle/>
          <a:p>
            <a:pPr lvl="0"/>
            <a:r>
              <a:rPr lang="ar-SA" sz="2000" b="1" dirty="0" smtClean="0"/>
              <a:t>اجراءات </a:t>
            </a:r>
          </a:p>
          <a:p>
            <a:pPr lvl="0">
              <a:lnSpc>
                <a:spcPct val="200000"/>
              </a:lnSpc>
            </a:pPr>
            <a:r>
              <a:rPr lang="ar-SA" sz="2000" b="1" dirty="0" smtClean="0"/>
              <a:t>تعليمية</a:t>
            </a:r>
          </a:p>
        </p:txBody>
      </p:sp>
      <p:sp>
        <p:nvSpPr>
          <p:cNvPr id="10" name="مربع نص 9"/>
          <p:cNvSpPr txBox="1"/>
          <p:nvPr/>
        </p:nvSpPr>
        <p:spPr>
          <a:xfrm>
            <a:off x="4211960" y="2852936"/>
            <a:ext cx="1830682" cy="958660"/>
          </a:xfrm>
          <a:prstGeom prst="rect">
            <a:avLst/>
          </a:prstGeom>
          <a:solidFill>
            <a:schemeClr val="bg2">
              <a:lumMod val="50000"/>
            </a:schemeClr>
          </a:solidFill>
          <a:ln>
            <a:solidFill>
              <a:schemeClr val="tx1"/>
            </a:solidFill>
          </a:ln>
        </p:spPr>
        <p:txBody>
          <a:bodyPr wrap="square" rtlCol="1">
            <a:spAutoFit/>
          </a:bodyPr>
          <a:lstStyle/>
          <a:p>
            <a:pPr lvl="0">
              <a:lnSpc>
                <a:spcPct val="150000"/>
              </a:lnSpc>
            </a:pPr>
            <a:r>
              <a:rPr lang="ar-SA" sz="2000" b="1" dirty="0" smtClean="0"/>
              <a:t>اجراءات قيام المتعلمين بالأنشطة</a:t>
            </a:r>
          </a:p>
        </p:txBody>
      </p:sp>
      <p:sp>
        <p:nvSpPr>
          <p:cNvPr id="11" name="مستطيل مستدير الزوايا 10"/>
          <p:cNvSpPr/>
          <p:nvPr/>
        </p:nvSpPr>
        <p:spPr>
          <a:xfrm>
            <a:off x="5436096" y="764704"/>
            <a:ext cx="3146648" cy="864096"/>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b="1" dirty="0" smtClean="0">
              <a:solidFill>
                <a:schemeClr val="tx1"/>
              </a:solidFill>
            </a:endParaRPr>
          </a:p>
          <a:p>
            <a:pPr algn="ctr"/>
            <a:r>
              <a:rPr lang="ar-SA" sz="2400" b="1" dirty="0" smtClean="0">
                <a:solidFill>
                  <a:schemeClr val="tx1"/>
                </a:solidFill>
              </a:rPr>
              <a:t>وتتضمن هذه الاجراءات ثلاثة انواع :</a:t>
            </a:r>
          </a:p>
          <a:p>
            <a:pPr algn="ctr"/>
            <a:endParaRPr lang="ar-SA" sz="2400" dirty="0"/>
          </a:p>
        </p:txBody>
      </p:sp>
      <p:sp>
        <p:nvSpPr>
          <p:cNvPr id="15" name="قوس كبير أيسر 14"/>
          <p:cNvSpPr/>
          <p:nvPr/>
        </p:nvSpPr>
        <p:spPr>
          <a:xfrm rot="5400000">
            <a:off x="6552220" y="296652"/>
            <a:ext cx="864096" cy="3528392"/>
          </a:xfrm>
          <a:prstGeom prst="leftBrace">
            <a:avLst/>
          </a:prstGeom>
          <a:noFill/>
          <a:ln w="698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sz="2400" dirty="0"/>
          </a:p>
        </p:txBody>
      </p:sp>
      <p:sp>
        <p:nvSpPr>
          <p:cNvPr id="16" name="سهم للأسفل 15"/>
          <p:cNvSpPr/>
          <p:nvPr/>
        </p:nvSpPr>
        <p:spPr>
          <a:xfrm>
            <a:off x="8460432" y="2348880"/>
            <a:ext cx="484632" cy="648072"/>
          </a:xfrm>
          <a:prstGeom prst="downArrow">
            <a:avLst>
              <a:gd name="adj1" fmla="val 26415"/>
              <a:gd name="adj2" fmla="val 41156"/>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7" name="سهم للأسفل 16"/>
          <p:cNvSpPr/>
          <p:nvPr/>
        </p:nvSpPr>
        <p:spPr>
          <a:xfrm>
            <a:off x="5004048" y="2204864"/>
            <a:ext cx="484632" cy="576064"/>
          </a:xfrm>
          <a:prstGeom prst="downArrow">
            <a:avLst>
              <a:gd name="adj1" fmla="val 26415"/>
              <a:gd name="adj2" fmla="val 29363"/>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8" name="سهم للأسفل 17"/>
          <p:cNvSpPr/>
          <p:nvPr/>
        </p:nvSpPr>
        <p:spPr>
          <a:xfrm>
            <a:off x="6732240" y="1988840"/>
            <a:ext cx="484632" cy="720080"/>
          </a:xfrm>
          <a:prstGeom prst="downArrow">
            <a:avLst>
              <a:gd name="adj1" fmla="val 26415"/>
              <a:gd name="adj2" fmla="val 3820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to="" calcmode="lin" valueType="num">
                                      <p:cBhvr>
                                        <p:cTn id="12" dur="1" fill="hold"/>
                                        <p:tgtEl>
                                          <p:spTgt spid="11"/>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6" grpId="0" animBg="1"/>
      <p:bldP spid="17"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bush-EX45600a1-L.jpg"/>
          <p:cNvPicPr>
            <a:picLocks noChangeAspect="1"/>
          </p:cNvPicPr>
          <p:nvPr/>
        </p:nvPicPr>
        <p:blipFill>
          <a:blip r:embed="rId2" cstate="print"/>
          <a:stretch>
            <a:fillRect/>
          </a:stretch>
        </p:blipFill>
        <p:spPr>
          <a:xfrm>
            <a:off x="0" y="0"/>
            <a:ext cx="914400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مربع نص 4"/>
          <p:cNvSpPr txBox="1"/>
          <p:nvPr/>
        </p:nvSpPr>
        <p:spPr>
          <a:xfrm>
            <a:off x="179512" y="980728"/>
            <a:ext cx="2555776" cy="5078313"/>
          </a:xfrm>
          <a:prstGeom prst="rect">
            <a:avLst/>
          </a:prstGeom>
          <a:solidFill>
            <a:srgbClr val="A38FB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1">
            <a:spAutoFit/>
          </a:bodyPr>
          <a:lstStyle/>
          <a:p>
            <a:pPr>
              <a:lnSpc>
                <a:spcPct val="150000"/>
              </a:lnSpc>
            </a:pPr>
            <a:r>
              <a:rPr lang="ar-SA" sz="2400" b="1" u="sng" dirty="0" smtClean="0">
                <a:solidFill>
                  <a:schemeClr val="accent6">
                    <a:lumMod val="50000"/>
                  </a:schemeClr>
                </a:solidFill>
              </a:rPr>
              <a:t>1- الاجراءات الادارية : </a:t>
            </a:r>
            <a:r>
              <a:rPr lang="ar-SA" sz="2400" b="1" dirty="0" smtClean="0"/>
              <a:t>وتتضمن الامور غير الاكاديمية مثل حصر حضور المتعلمين وتوزيع الكراسات وأوراق العمل وجمعها والانتقالات بين حجرة الدراسة وأماكن النشاط الاخرى .</a:t>
            </a:r>
            <a:endParaRPr lang="ar-SA"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iterate type="wd">
                                    <p:tmAbs val="500"/>
                                  </p:iterate>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rules-and-regulations.jpg"/>
          <p:cNvPicPr>
            <a:picLocks noChangeAspect="1"/>
          </p:cNvPicPr>
          <p:nvPr/>
        </p:nvPicPr>
        <p:blipFill>
          <a:blip r:embed="rId2" cstate="print"/>
          <a:stretch>
            <a:fillRect/>
          </a:stretch>
        </p:blipFill>
        <p:spPr>
          <a:xfrm flipH="1">
            <a:off x="0" y="-1"/>
            <a:ext cx="4644008" cy="6858000"/>
          </a:xfrm>
          <a:prstGeom prst="rect">
            <a:avLst/>
          </a:prstGeom>
          <a:ln>
            <a:noFill/>
          </a:ln>
          <a:effectLst>
            <a:softEdge rad="112500"/>
          </a:effectLst>
        </p:spPr>
      </p:pic>
      <p:sp>
        <p:nvSpPr>
          <p:cNvPr id="5" name="مربع نص 4"/>
          <p:cNvSpPr txBox="1"/>
          <p:nvPr/>
        </p:nvSpPr>
        <p:spPr>
          <a:xfrm>
            <a:off x="4716016" y="-27384"/>
            <a:ext cx="4392489" cy="3277820"/>
          </a:xfrm>
          <a:prstGeom prst="rect">
            <a:avLst/>
          </a:prstGeom>
          <a:blipFill>
            <a:blip r:embed="rId3" cstate="print">
              <a:duotone>
                <a:schemeClr val="bg2">
                  <a:shade val="45000"/>
                  <a:satMod val="135000"/>
                </a:schemeClr>
                <a:prstClr val="white"/>
              </a:duotone>
            </a:blip>
            <a:tile tx="0" ty="0" sx="100000" sy="100000" flip="none" algn="tl"/>
          </a:blipFill>
        </p:spPr>
        <p:txBody>
          <a:bodyPr wrap="square" rtlCol="1">
            <a:spAutoFit/>
          </a:bodyPr>
          <a:lstStyle/>
          <a:p>
            <a:pPr lvl="0" algn="ctr">
              <a:lnSpc>
                <a:spcPct val="150000"/>
              </a:lnSpc>
            </a:pPr>
            <a:r>
              <a:rPr lang="ar-SA" sz="2300" b="1" u="sng" dirty="0" smtClean="0">
                <a:solidFill>
                  <a:srgbClr val="7C3B06"/>
                </a:solidFill>
              </a:rPr>
              <a:t> 2- الاجراءات التعليمية : </a:t>
            </a:r>
          </a:p>
          <a:p>
            <a:pPr lvl="0" algn="ctr">
              <a:lnSpc>
                <a:spcPct val="150000"/>
              </a:lnSpc>
            </a:pPr>
            <a:r>
              <a:rPr lang="ar-SA" sz="2300" b="1" dirty="0" smtClean="0">
                <a:solidFill>
                  <a:srgbClr val="7C3B06"/>
                </a:solidFill>
              </a:rPr>
              <a:t>وهي ما سوف يفعله المعلم اثناء تدريس الدرس مثل تحديد مكان التدريس و أسلوبه و الأنشطة المستخدمة فيه وكيفية تقويم </a:t>
            </a:r>
            <a:r>
              <a:rPr lang="ar-SA" sz="2300" b="1" dirty="0" err="1" smtClean="0">
                <a:solidFill>
                  <a:srgbClr val="7C3B06"/>
                </a:solidFill>
              </a:rPr>
              <a:t>المعلمين .</a:t>
            </a:r>
            <a:endParaRPr lang="ar-SA" sz="2300" b="1" dirty="0" smtClean="0">
              <a:solidFill>
                <a:srgbClr val="7C3B06"/>
              </a:solidFill>
            </a:endParaRPr>
          </a:p>
          <a:p>
            <a:pPr lvl="0" algn="ctr">
              <a:lnSpc>
                <a:spcPct val="150000"/>
              </a:lnSpc>
            </a:pPr>
            <a:endParaRPr lang="ar-SA" sz="2300" b="1" dirty="0" smtClean="0">
              <a:solidFill>
                <a:srgbClr val="7C3B06"/>
              </a:solidFill>
            </a:endParaRPr>
          </a:p>
        </p:txBody>
      </p:sp>
      <p:sp>
        <p:nvSpPr>
          <p:cNvPr id="6" name="مربع نص 5"/>
          <p:cNvSpPr txBox="1"/>
          <p:nvPr/>
        </p:nvSpPr>
        <p:spPr>
          <a:xfrm>
            <a:off x="4716016" y="3072348"/>
            <a:ext cx="4427984" cy="3785652"/>
          </a:xfrm>
          <a:prstGeom prst="rect">
            <a:avLst/>
          </a:prstGeom>
          <a:blipFill dpi="0" rotWithShape="1">
            <a:blip r:embed="rId3" cstate="print">
              <a:duotone>
                <a:schemeClr val="bg2">
                  <a:shade val="45000"/>
                  <a:satMod val="135000"/>
                </a:schemeClr>
                <a:prstClr val="white"/>
              </a:duotone>
            </a:blip>
            <a:srcRect/>
            <a:tile tx="0" ty="0" sx="100000" sy="100000" flip="none" algn="tl"/>
          </a:blipFill>
        </p:spPr>
        <p:txBody>
          <a:bodyPr wrap="square" rtlCol="1">
            <a:spAutoFit/>
          </a:bodyPr>
          <a:lstStyle/>
          <a:p>
            <a:pPr lvl="0">
              <a:lnSpc>
                <a:spcPct val="150000"/>
              </a:lnSpc>
            </a:pPr>
            <a:endParaRPr lang="ar-SA" sz="2000" b="1" u="sng" dirty="0" smtClean="0">
              <a:solidFill>
                <a:srgbClr val="7C3B06"/>
              </a:solidFill>
            </a:endParaRPr>
          </a:p>
          <a:p>
            <a:pPr lvl="0">
              <a:lnSpc>
                <a:spcPct val="150000"/>
              </a:lnSpc>
            </a:pPr>
            <a:r>
              <a:rPr lang="ar-SA" sz="2000" b="1" u="sng" dirty="0" smtClean="0">
                <a:solidFill>
                  <a:srgbClr val="7C3B06"/>
                </a:solidFill>
              </a:rPr>
              <a:t>3- إجراءات قيام المتعلمين بالأنشطة :</a:t>
            </a:r>
          </a:p>
          <a:p>
            <a:pPr lvl="0">
              <a:lnSpc>
                <a:spcPct val="150000"/>
              </a:lnSpc>
            </a:pPr>
            <a:r>
              <a:rPr lang="ar-SA" sz="2000" b="1" dirty="0" smtClean="0">
                <a:solidFill>
                  <a:srgbClr val="7C3B06"/>
                </a:solidFill>
              </a:rPr>
              <a:t> هي القواعد التي تحكم كل نشاط من الأنشطة المختلفة التي يتكون منها اليوم الدراسي ويقوم بها المتعلمون بحيث يحدد لهم المعلم موقع النشاط ومدته وعدد المشاركين فيه وأسمائهم ومحتوى النشاط والمواد والأدوات اللازمة للقيام به </a:t>
            </a:r>
            <a:r>
              <a:rPr lang="ar-SA" sz="2000" b="1" dirty="0" err="1" smtClean="0">
                <a:solidFill>
                  <a:srgbClr val="7C3B06"/>
                </a:solidFill>
              </a:rPr>
              <a:t>.</a:t>
            </a:r>
            <a:r>
              <a:rPr lang="ar-SA" sz="2000" b="1" dirty="0" smtClean="0">
                <a:solidFill>
                  <a:srgbClr val="7C3B06"/>
                </a:solidFill>
              </a:rPr>
              <a:t> </a:t>
            </a:r>
          </a:p>
          <a:p>
            <a:pPr lvl="0">
              <a:lnSpc>
                <a:spcPct val="150000"/>
              </a:lnSpc>
            </a:pPr>
            <a:endParaRPr lang="ar-SA" sz="2000" b="1" dirty="0" smtClean="0">
              <a:solidFill>
                <a:srgbClr val="7C3B0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images.jpg"/>
          <p:cNvPicPr>
            <a:picLocks noChangeAspect="1"/>
          </p:cNvPicPr>
          <p:nvPr/>
        </p:nvPicPr>
        <p:blipFill>
          <a:blip r:embed="rId2" cstate="print">
            <a:duotone>
              <a:prstClr val="black"/>
              <a:schemeClr val="accent6">
                <a:tint val="45000"/>
                <a:satMod val="400000"/>
              </a:schemeClr>
            </a:duotone>
          </a:blip>
          <a:stretch>
            <a:fillRect/>
          </a:stretch>
        </p:blipFill>
        <p:spPr>
          <a:xfrm>
            <a:off x="0" y="0"/>
            <a:ext cx="9144000" cy="6858000"/>
          </a:xfrm>
          <a:prstGeom prst="rect">
            <a:avLst/>
          </a:prstGeom>
        </p:spPr>
      </p:pic>
      <p:sp>
        <p:nvSpPr>
          <p:cNvPr id="5" name="مربع نص 4"/>
          <p:cNvSpPr txBox="1"/>
          <p:nvPr/>
        </p:nvSpPr>
        <p:spPr>
          <a:xfrm>
            <a:off x="5951119" y="260648"/>
            <a:ext cx="2832827" cy="524887"/>
          </a:xfrm>
          <a:prstGeom prst="rect">
            <a:avLst/>
          </a:prstGeom>
          <a:ln>
            <a:solidFill>
              <a:schemeClr val="accent2">
                <a:lumMod val="50000"/>
              </a:schemeClr>
            </a:solidFill>
          </a:ln>
        </p:spPr>
        <p:style>
          <a:lnRef idx="2">
            <a:schemeClr val="dk1"/>
          </a:lnRef>
          <a:fillRef idx="1">
            <a:schemeClr val="lt1"/>
          </a:fillRef>
          <a:effectRef idx="0">
            <a:schemeClr val="dk1"/>
          </a:effectRef>
          <a:fontRef idx="minor">
            <a:schemeClr val="dk1"/>
          </a:fontRef>
        </p:style>
        <p:txBody>
          <a:bodyPr wrap="none" rtlCol="1">
            <a:spAutoFit/>
          </a:bodyPr>
          <a:lstStyle/>
          <a:p>
            <a:pPr>
              <a:lnSpc>
                <a:spcPct val="150000"/>
              </a:lnSpc>
            </a:pPr>
            <a:r>
              <a:rPr lang="ar-SA" sz="2100" b="1" dirty="0" smtClean="0">
                <a:solidFill>
                  <a:srgbClr val="A50021"/>
                </a:solidFill>
              </a:rPr>
              <a:t>ثالثا : مراقبة سلوك المتعلمين </a:t>
            </a:r>
            <a:endParaRPr lang="en-US" sz="2100" b="1" dirty="0" smtClean="0">
              <a:solidFill>
                <a:srgbClr val="A50021"/>
              </a:solidFill>
            </a:endParaRPr>
          </a:p>
        </p:txBody>
      </p:sp>
      <p:sp>
        <p:nvSpPr>
          <p:cNvPr id="6" name="مربع نص 5"/>
          <p:cNvSpPr txBox="1"/>
          <p:nvPr/>
        </p:nvSpPr>
        <p:spPr>
          <a:xfrm>
            <a:off x="3203848" y="1052736"/>
            <a:ext cx="5149803" cy="1015663"/>
          </a:xfrm>
          <a:prstGeom prst="rect">
            <a:avLst/>
          </a:prstGeom>
          <a:solidFill>
            <a:schemeClr val="bg1"/>
          </a:solidFill>
          <a:ln>
            <a:solidFill>
              <a:schemeClr val="tx2">
                <a:lumMod val="75000"/>
              </a:schemeClr>
            </a:solidFill>
          </a:ln>
        </p:spPr>
        <p:txBody>
          <a:bodyPr wrap="square" rtlCol="1">
            <a:spAutoFit/>
          </a:bodyPr>
          <a:lstStyle/>
          <a:p>
            <a:pPr algn="ctr">
              <a:lnSpc>
                <a:spcPct val="150000"/>
              </a:lnSpc>
            </a:pPr>
            <a:r>
              <a:rPr lang="ar-SA" sz="2000" b="1" dirty="0" smtClean="0">
                <a:solidFill>
                  <a:schemeClr val="tx1">
                    <a:lumMod val="95000"/>
                    <a:lumOff val="5000"/>
                  </a:schemeClr>
                </a:solidFill>
                <a:ea typeface="Calibri"/>
              </a:rPr>
              <a:t>وتتم تلك المراقبة لاكتشاف السلوك غير المناسب في وقت مبكر ومعالجته  </a:t>
            </a:r>
            <a:r>
              <a:rPr lang="ar-SA" sz="2000" b="1" dirty="0" smtClean="0"/>
              <a:t>ويمكن أن تتم المراقبة بعدة وسائل منها :</a:t>
            </a:r>
            <a:endParaRPr lang="en-US" sz="2000" b="1" dirty="0" smtClean="0"/>
          </a:p>
        </p:txBody>
      </p:sp>
      <p:sp>
        <p:nvSpPr>
          <p:cNvPr id="7" name="مربع نص 6"/>
          <p:cNvSpPr txBox="1"/>
          <p:nvPr/>
        </p:nvSpPr>
        <p:spPr>
          <a:xfrm>
            <a:off x="2267744" y="2276872"/>
            <a:ext cx="5369307" cy="965970"/>
          </a:xfrm>
          <a:prstGeom prst="rect">
            <a:avLst/>
          </a:prstGeom>
          <a:solidFill>
            <a:schemeClr val="bg1"/>
          </a:solidFill>
          <a:ln>
            <a:solidFill>
              <a:srgbClr val="7A2900"/>
            </a:solidFill>
          </a:ln>
        </p:spPr>
        <p:txBody>
          <a:bodyPr wrap="square" rtlCol="1">
            <a:spAutoFit/>
          </a:bodyPr>
          <a:lstStyle/>
          <a:p>
            <a:pPr lvl="0">
              <a:lnSpc>
                <a:spcPct val="150000"/>
              </a:lnSpc>
            </a:pPr>
            <a:r>
              <a:rPr lang="ar-SA" sz="2000" b="1" dirty="0" smtClean="0">
                <a:solidFill>
                  <a:srgbClr val="7A2900"/>
                </a:solidFill>
              </a:rPr>
              <a:t>1- وعي المعلم بسلوك المتعلمين في جميع أركان الحجرة الدراسية ويتحرك بين مقاعدهم بين الحين و الأخر .</a:t>
            </a:r>
            <a:endParaRPr lang="en-US" sz="2000" b="1" dirty="0" smtClean="0">
              <a:solidFill>
                <a:srgbClr val="7A2900"/>
              </a:solidFill>
            </a:endParaRPr>
          </a:p>
        </p:txBody>
      </p:sp>
      <p:sp>
        <p:nvSpPr>
          <p:cNvPr id="8" name="مربع نص 7"/>
          <p:cNvSpPr txBox="1"/>
          <p:nvPr/>
        </p:nvSpPr>
        <p:spPr>
          <a:xfrm>
            <a:off x="755576" y="3573016"/>
            <a:ext cx="6521435" cy="1477328"/>
          </a:xfrm>
          <a:prstGeom prst="rect">
            <a:avLst/>
          </a:prstGeom>
          <a:solidFill>
            <a:schemeClr val="bg1"/>
          </a:solidFill>
          <a:ln>
            <a:solidFill>
              <a:schemeClr val="tx2">
                <a:lumMod val="75000"/>
              </a:schemeClr>
            </a:solidFill>
          </a:ln>
        </p:spPr>
        <p:txBody>
          <a:bodyPr wrap="square" rtlCol="1">
            <a:spAutoFit/>
          </a:bodyPr>
          <a:lstStyle/>
          <a:p>
            <a:pPr lvl="0">
              <a:lnSpc>
                <a:spcPct val="150000"/>
              </a:lnSpc>
            </a:pPr>
            <a:r>
              <a:rPr lang="ar-SA" sz="2000" b="1" dirty="0" smtClean="0"/>
              <a:t>2- مراقبة أكثر من نشاط في في حجرة الدراسة في وقت واحد خاصة حينما يعمل المتعلمون في مجموعات فينبغي على المعلم  متابعة سلوكهم والاقتراب من الذين لا يندمجون  في العمل لإعادة تركيز انتباههم على النشاط التعليمي .</a:t>
            </a:r>
            <a:endParaRPr lang="en-US" sz="2000" b="1" dirty="0" smtClean="0"/>
          </a:p>
        </p:txBody>
      </p:sp>
      <p:sp>
        <p:nvSpPr>
          <p:cNvPr id="9" name="مربع نص 8"/>
          <p:cNvSpPr txBox="1"/>
          <p:nvPr/>
        </p:nvSpPr>
        <p:spPr>
          <a:xfrm>
            <a:off x="251520" y="5445224"/>
            <a:ext cx="4972755" cy="965970"/>
          </a:xfrm>
          <a:prstGeom prst="rect">
            <a:avLst/>
          </a:prstGeom>
          <a:solidFill>
            <a:schemeClr val="bg1"/>
          </a:solidFill>
          <a:ln>
            <a:solidFill>
              <a:srgbClr val="7A2900"/>
            </a:solidFill>
          </a:ln>
        </p:spPr>
        <p:txBody>
          <a:bodyPr wrap="square" rtlCol="1">
            <a:spAutoFit/>
          </a:bodyPr>
          <a:lstStyle/>
          <a:p>
            <a:pPr lvl="0">
              <a:lnSpc>
                <a:spcPct val="150000"/>
              </a:lnSpc>
            </a:pPr>
            <a:r>
              <a:rPr lang="ar-SA" sz="2000" b="1" dirty="0" smtClean="0">
                <a:solidFill>
                  <a:srgbClr val="7A2900"/>
                </a:solidFill>
              </a:rPr>
              <a:t>3- استخدام اساليب التنبيه والتنشيط الجماعي حتى يظل المتعلمون منشغلين دائما بتنفيذ ما يطلبه منهم المعلم .</a:t>
            </a:r>
            <a:endParaRPr lang="en-US" sz="2000" b="1" dirty="0" smtClean="0">
              <a:solidFill>
                <a:srgbClr val="7A2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heckerboard(across)">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heckerboard(across)">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heckerboard(across)">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wp-gxytab16.jpg"/>
          <p:cNvPicPr>
            <a:picLocks noChangeAspect="1"/>
          </p:cNvPicPr>
          <p:nvPr/>
        </p:nvPicPr>
        <p:blipFill>
          <a:blip r:embed="rId2" cstate="print"/>
          <a:stretch>
            <a:fillRect/>
          </a:stretch>
        </p:blipFill>
        <p:spPr>
          <a:xfrm>
            <a:off x="0" y="2677"/>
            <a:ext cx="9147572" cy="6855323"/>
          </a:xfrm>
          <a:prstGeom prst="rect">
            <a:avLst/>
          </a:prstGeom>
          <a:ln w="127000" cap="sq">
            <a:solidFill>
              <a:srgbClr val="542804"/>
            </a:solidFill>
            <a:miter lim="800000"/>
          </a:ln>
          <a:effectLst>
            <a:outerShdw blurRad="57150" dist="50800" dir="2700000" algn="tl" rotWithShape="0">
              <a:srgbClr val="000000">
                <a:alpha val="40000"/>
              </a:srgbClr>
            </a:outerShdw>
          </a:effectLst>
        </p:spPr>
      </p:pic>
      <p:sp>
        <p:nvSpPr>
          <p:cNvPr id="5" name="مربع نص 4"/>
          <p:cNvSpPr txBox="1"/>
          <p:nvPr/>
        </p:nvSpPr>
        <p:spPr>
          <a:xfrm>
            <a:off x="179512" y="188640"/>
            <a:ext cx="3457998" cy="553998"/>
          </a:xfrm>
          <a:prstGeom prst="rect">
            <a:avLst/>
          </a:prstGeom>
          <a:noFill/>
        </p:spPr>
        <p:txBody>
          <a:bodyPr wrap="none" rtlCol="1">
            <a:spAutoFit/>
          </a:bodyPr>
          <a:lstStyle/>
          <a:p>
            <a:pPr>
              <a:lnSpc>
                <a:spcPct val="150000"/>
              </a:lnSpc>
            </a:pPr>
            <a:r>
              <a:rPr lang="ar-SA" sz="2000" b="1" u="sng" dirty="0" smtClean="0">
                <a:solidFill>
                  <a:srgbClr val="542804"/>
                </a:solidFill>
              </a:rPr>
              <a:t>رابعا : استخدام التعزيز بطريقة سليمة :</a:t>
            </a:r>
            <a:endParaRPr lang="en-US" sz="2000" b="1" u="sng" dirty="0" smtClean="0">
              <a:solidFill>
                <a:srgbClr val="542804"/>
              </a:solidFill>
            </a:endParaRPr>
          </a:p>
        </p:txBody>
      </p:sp>
      <p:sp>
        <p:nvSpPr>
          <p:cNvPr id="6" name="مربع نص 5"/>
          <p:cNvSpPr txBox="1"/>
          <p:nvPr/>
        </p:nvSpPr>
        <p:spPr>
          <a:xfrm>
            <a:off x="251520" y="764704"/>
            <a:ext cx="5153282" cy="1754326"/>
          </a:xfrm>
          <a:prstGeom prst="rect">
            <a:avLst/>
          </a:prstGeom>
          <a:solidFill>
            <a:schemeClr val="bg2"/>
          </a:solidFill>
          <a:ln>
            <a:noFill/>
          </a:ln>
        </p:spPr>
        <p:txBody>
          <a:bodyPr wrap="square" rtlCol="1">
            <a:spAutoFit/>
          </a:bodyPr>
          <a:lstStyle/>
          <a:p>
            <a:pPr>
              <a:lnSpc>
                <a:spcPct val="150000"/>
              </a:lnSpc>
            </a:pPr>
            <a:r>
              <a:rPr lang="ar-SA" b="1" dirty="0" smtClean="0"/>
              <a:t>- تقرر نظرية  التعزيز أن السلوك الذي يكافأ أو يعزز يقوى وبالتالي يزداد احتمال تكراره ،وعلى العكس من ذلك فإن السلوك الذي لا يكافأ سوف يتضاءل ويزداد احتمال اضمحلاله، مع مراعاة أن يتم التعزيز عقب حدوث السلوك المرغوب فيه مباشرة </a:t>
            </a:r>
            <a:endParaRPr lang="ar-SA" b="1" dirty="0"/>
          </a:p>
        </p:txBody>
      </p:sp>
      <p:sp>
        <p:nvSpPr>
          <p:cNvPr id="7" name="مربع نص 6"/>
          <p:cNvSpPr txBox="1"/>
          <p:nvPr/>
        </p:nvSpPr>
        <p:spPr>
          <a:xfrm>
            <a:off x="323528" y="2564904"/>
            <a:ext cx="5801355" cy="1754326"/>
          </a:xfrm>
          <a:prstGeom prst="rect">
            <a:avLst/>
          </a:prstGeom>
          <a:solidFill>
            <a:schemeClr val="bg2"/>
          </a:solidFill>
          <a:ln>
            <a:noFill/>
          </a:ln>
        </p:spPr>
        <p:txBody>
          <a:bodyPr wrap="square" rtlCol="1">
            <a:spAutoFit/>
          </a:bodyPr>
          <a:lstStyle/>
          <a:p>
            <a:pPr>
              <a:lnSpc>
                <a:spcPct val="150000"/>
              </a:lnSpc>
            </a:pPr>
            <a:r>
              <a:rPr lang="ar-SA" b="1" dirty="0" smtClean="0">
                <a:solidFill>
                  <a:schemeClr val="accent5">
                    <a:lumMod val="50000"/>
                  </a:schemeClr>
                </a:solidFill>
              </a:rPr>
              <a:t>- وقد يكون التعزيز موجبا أو سالبا، ويعد التعزيز الموجب مكافأة للمتعلم الذي يسلك سلوكا مناسبا على أمل أن يستمر هذا السلوك ويقوى مثال : إذا أثنى المعلم على تكليفات أحد المتعلمين ووصفها بالتنظيم والترتيب ، فإن المتعلم سوف يستمر في تنظيم وترتيب تكليفاته القادمة بنفس الطريقة .</a:t>
            </a:r>
            <a:endParaRPr lang="en-US" b="1" dirty="0" smtClean="0">
              <a:solidFill>
                <a:schemeClr val="accent5">
                  <a:lumMod val="50000"/>
                </a:schemeClr>
              </a:solidFill>
            </a:endParaRPr>
          </a:p>
        </p:txBody>
      </p:sp>
      <p:sp>
        <p:nvSpPr>
          <p:cNvPr id="10" name="مربع نص 9"/>
          <p:cNvSpPr txBox="1"/>
          <p:nvPr/>
        </p:nvSpPr>
        <p:spPr>
          <a:xfrm>
            <a:off x="611560" y="4365104"/>
            <a:ext cx="6984776" cy="2160240"/>
          </a:xfrm>
          <a:prstGeom prst="rect">
            <a:avLst/>
          </a:prstGeom>
          <a:solidFill>
            <a:schemeClr val="bg2">
              <a:alpha val="80000"/>
            </a:schemeClr>
          </a:solidFill>
          <a:ln>
            <a:noFill/>
          </a:ln>
        </p:spPr>
        <p:txBody>
          <a:bodyPr wrap="square" rtlCol="1">
            <a:spAutoFit/>
          </a:bodyPr>
          <a:lstStyle/>
          <a:p>
            <a:pPr>
              <a:lnSpc>
                <a:spcPct val="150000"/>
              </a:lnSpc>
            </a:pPr>
            <a:r>
              <a:rPr lang="ar-SA" b="1" dirty="0" smtClean="0">
                <a:solidFill>
                  <a:srgbClr val="7030A0"/>
                </a:solidFill>
              </a:rPr>
              <a:t>- أما التعزيز السالب فيتم فيه تقوية السلوك أو تدعيمه عن طريق استبعاد مثير غير سار كما يحدث حينما يعتاد أحد المتعلمين على تأنيب المعلم الدائم له على أدائه لواجباته المنزلية بطريقة غير متقنة وتقديمها بشكل غير مقبول ، فإذا حدث أن قدم هذا المتعلم واجباته المنزلية في شكل مقبول ولم يؤنبه المعلم، فإن ذلك يعد استبعاد مثير غير سار (التأنيب) وقد  يترتب عليه تحسن في أداء المتعلم لواجباته .</a:t>
            </a:r>
            <a:endParaRPr lang="en-US" b="1" dirty="0" smtClean="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ppt_w*0.05"/>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anim calcmode="lin" valueType="num">
                                      <p:cBhvr>
                                        <p:cTn id="14" dur="500" fill="hold"/>
                                        <p:tgtEl>
                                          <p:spTgt spid="6"/>
                                        </p:tgtEl>
                                        <p:attrNameLst>
                                          <p:attrName>ppt_x</p:attrName>
                                        </p:attrNameLst>
                                      </p:cBhvr>
                                      <p:tavLst>
                                        <p:tav tm="0">
                                          <p:val>
                                            <p:strVal val="#ppt_x-.2"/>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strVal val="#ppt_w*0.05"/>
                                          </p:val>
                                        </p:tav>
                                        <p:tav tm="100000">
                                          <p:val>
                                            <p:strVal val="#ppt_w"/>
                                          </p:val>
                                        </p:tav>
                                      </p:tavLst>
                                    </p:anim>
                                    <p:anim calcmode="lin" valueType="num">
                                      <p:cBhvr>
                                        <p:cTn id="22" dur="500" fill="hold"/>
                                        <p:tgtEl>
                                          <p:spTgt spid="7"/>
                                        </p:tgtEl>
                                        <p:attrNameLst>
                                          <p:attrName>ppt_h</p:attrName>
                                        </p:attrNameLst>
                                      </p:cBhvr>
                                      <p:tavLst>
                                        <p:tav tm="0">
                                          <p:val>
                                            <p:strVal val="#ppt_h"/>
                                          </p:val>
                                        </p:tav>
                                        <p:tav tm="100000">
                                          <p:val>
                                            <p:strVal val="#ppt_h"/>
                                          </p:val>
                                        </p:tav>
                                      </p:tavLst>
                                    </p:anim>
                                    <p:anim calcmode="lin" valueType="num">
                                      <p:cBhvr>
                                        <p:cTn id="23" dur="500" fill="hold"/>
                                        <p:tgtEl>
                                          <p:spTgt spid="7"/>
                                        </p:tgtEl>
                                        <p:attrNameLst>
                                          <p:attrName>ppt_x</p:attrName>
                                        </p:attrNameLst>
                                      </p:cBhvr>
                                      <p:tavLst>
                                        <p:tav tm="0">
                                          <p:val>
                                            <p:strVal val="#ppt_x-.2"/>
                                          </p:val>
                                        </p:tav>
                                        <p:tav tm="100000">
                                          <p:val>
                                            <p:strVal val="#ppt_x"/>
                                          </p:val>
                                        </p:tav>
                                      </p:tavLst>
                                    </p:anim>
                                    <p:anim calcmode="lin" valueType="num">
                                      <p:cBhvr>
                                        <p:cTn id="24" dur="500" fill="hold"/>
                                        <p:tgtEl>
                                          <p:spTgt spid="7"/>
                                        </p:tgtEl>
                                        <p:attrNameLst>
                                          <p:attrName>ppt_y</p:attrName>
                                        </p:attrNameLst>
                                      </p:cBhvr>
                                      <p:tavLst>
                                        <p:tav tm="0">
                                          <p:val>
                                            <p:strVal val="#ppt_y"/>
                                          </p:val>
                                        </p:tav>
                                        <p:tav tm="100000">
                                          <p:val>
                                            <p:strVal val="#ppt_y"/>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strVal val="#ppt_w*0.05"/>
                                          </p:val>
                                        </p:tav>
                                        <p:tav tm="100000">
                                          <p:val>
                                            <p:strVal val="#ppt_w"/>
                                          </p:val>
                                        </p:tav>
                                      </p:tavLst>
                                    </p:anim>
                                    <p:anim calcmode="lin" valueType="num">
                                      <p:cBhvr>
                                        <p:cTn id="31" dur="500" fill="hold"/>
                                        <p:tgtEl>
                                          <p:spTgt spid="10"/>
                                        </p:tgtEl>
                                        <p:attrNameLst>
                                          <p:attrName>ppt_h</p:attrName>
                                        </p:attrNameLst>
                                      </p:cBhvr>
                                      <p:tavLst>
                                        <p:tav tm="0">
                                          <p:val>
                                            <p:strVal val="#ppt_h"/>
                                          </p:val>
                                        </p:tav>
                                        <p:tav tm="100000">
                                          <p:val>
                                            <p:strVal val="#ppt_h"/>
                                          </p:val>
                                        </p:tav>
                                      </p:tavLst>
                                    </p:anim>
                                    <p:anim calcmode="lin" valueType="num">
                                      <p:cBhvr>
                                        <p:cTn id="32" dur="500" fill="hold"/>
                                        <p:tgtEl>
                                          <p:spTgt spid="10"/>
                                        </p:tgtEl>
                                        <p:attrNameLst>
                                          <p:attrName>ppt_x</p:attrName>
                                        </p:attrNameLst>
                                      </p:cBhvr>
                                      <p:tavLst>
                                        <p:tav tm="0">
                                          <p:val>
                                            <p:strVal val="#ppt_x-.2"/>
                                          </p:val>
                                        </p:tav>
                                        <p:tav tm="100000">
                                          <p:val>
                                            <p:strVal val="#ppt_x"/>
                                          </p:val>
                                        </p:tav>
                                      </p:tavLst>
                                    </p:anim>
                                    <p:anim calcmode="lin" valueType="num">
                                      <p:cBhvr>
                                        <p:cTn id="33" dur="500" fill="hold"/>
                                        <p:tgtEl>
                                          <p:spTgt spid="10"/>
                                        </p:tgtEl>
                                        <p:attrNameLst>
                                          <p:attrName>ppt_y</p:attrName>
                                        </p:attrNameLst>
                                      </p:cBhvr>
                                      <p:tavLst>
                                        <p:tav tm="0">
                                          <p:val>
                                            <p:strVal val="#ppt_y"/>
                                          </p:val>
                                        </p:tav>
                                        <p:tav tm="100000">
                                          <p:val>
                                            <p:strVal val="#ppt_y"/>
                                          </p:val>
                                        </p:tav>
                                      </p:tavLst>
                                    </p:anim>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4" name="عنصر نائب للمحتوى 3" descr="images (5).jpg"/>
          <p:cNvPicPr>
            <a:picLocks noGrp="1" noChangeAspect="1"/>
          </p:cNvPicPr>
          <p:nvPr>
            <p:ph idx="1"/>
          </p:nvPr>
        </p:nvPicPr>
        <p:blipFill>
          <a:blip r:embed="rId2" cstate="print"/>
          <a:stretch>
            <a:fillRect/>
          </a:stretch>
        </p:blipFill>
        <p:spPr>
          <a:xfrm>
            <a:off x="0" y="0"/>
            <a:ext cx="9144000" cy="6858000"/>
          </a:xfrm>
        </p:spPr>
      </p:pic>
      <p:sp>
        <p:nvSpPr>
          <p:cNvPr id="5" name="مربع نص 4"/>
          <p:cNvSpPr txBox="1"/>
          <p:nvPr/>
        </p:nvSpPr>
        <p:spPr>
          <a:xfrm>
            <a:off x="0" y="5103674"/>
            <a:ext cx="6516216" cy="923330"/>
          </a:xfrm>
          <a:prstGeom prst="rect">
            <a:avLst/>
          </a:prstGeom>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8100000" scaled="1"/>
            <a:tileRect/>
          </a:gradFill>
          <a:effectLst>
            <a:reflection blurRad="6350" stA="50000" endA="295" endPos="92000" dist="101600" dir="5400000" sy="-100000" algn="bl" rotWithShape="0"/>
          </a:effectLst>
        </p:spPr>
        <p:txBody>
          <a:bodyPr wrap="square" rtlCol="1">
            <a:spAutoFit/>
          </a:bodyPr>
          <a:lstStyle/>
          <a:p>
            <a:pPr algn="ctr"/>
            <a:r>
              <a:rPr lang="ar-EG" sz="5400" b="1" dirty="0" smtClean="0">
                <a:solidFill>
                  <a:schemeClr val="tx2">
                    <a:lumMod val="50000"/>
                  </a:schemeClr>
                </a:solidFill>
              </a:rPr>
              <a:t>مهارات الادارة</a:t>
            </a:r>
            <a:r>
              <a:rPr lang="ar-SA" sz="5400" b="1" dirty="0" smtClean="0">
                <a:solidFill>
                  <a:schemeClr val="tx2">
                    <a:lumMod val="50000"/>
                  </a:schemeClr>
                </a:solidFill>
              </a:rPr>
              <a:t> الصفيـــة </a:t>
            </a:r>
            <a:endParaRPr lang="ar-SA" sz="5400" b="1" dirty="0">
              <a:solidFill>
                <a:schemeClr val="tx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45dd7725525340a7f248a463c073572d.jpg"/>
          <p:cNvPicPr>
            <a:picLocks noChangeAspect="1"/>
          </p:cNvPicPr>
          <p:nvPr/>
        </p:nvPicPr>
        <p:blipFill>
          <a:blip r:embed="rId2" cstate="print"/>
          <a:stretch>
            <a:fillRect/>
          </a:stretch>
        </p:blipFill>
        <p:spPr>
          <a:xfrm>
            <a:off x="0" y="0"/>
            <a:ext cx="9144000" cy="6858000"/>
          </a:xfrm>
          <a:prstGeom prst="rect">
            <a:avLst/>
          </a:prstGeom>
        </p:spPr>
      </p:pic>
      <p:sp>
        <p:nvSpPr>
          <p:cNvPr id="6" name="مربع نص 5"/>
          <p:cNvSpPr txBox="1"/>
          <p:nvPr/>
        </p:nvSpPr>
        <p:spPr>
          <a:xfrm>
            <a:off x="539552" y="188640"/>
            <a:ext cx="1043608" cy="4339650"/>
          </a:xfrm>
          <a:prstGeom prst="rect">
            <a:avLst/>
          </a:prstGeom>
          <a:solidFill>
            <a:schemeClr val="accent4">
              <a:lumMod val="60000"/>
              <a:lumOff val="40000"/>
            </a:schemeClr>
          </a:solidFill>
          <a:ln>
            <a:solidFill>
              <a:schemeClr val="accent4">
                <a:lumMod val="50000"/>
              </a:schemeClr>
            </a:solidFill>
          </a:ln>
          <a:scene3d>
            <a:camera prst="isometricOffAxis1Right"/>
            <a:lightRig rig="threePt" dir="t"/>
          </a:scene3d>
        </p:spPr>
        <p:txBody>
          <a:bodyPr wrap="square" rtlCol="1">
            <a:spAutoFit/>
          </a:bodyPr>
          <a:lstStyle/>
          <a:p>
            <a:pPr>
              <a:lnSpc>
                <a:spcPct val="200000"/>
              </a:lnSpc>
            </a:pPr>
            <a:r>
              <a:rPr lang="ar-SA" sz="2300" b="1" dirty="0" smtClean="0"/>
              <a:t>العوامل التـــي تتوقــف عليــها فعاليــة التعزيز :</a:t>
            </a:r>
          </a:p>
        </p:txBody>
      </p:sp>
      <p:sp>
        <p:nvSpPr>
          <p:cNvPr id="9" name="مربع نص 8"/>
          <p:cNvSpPr txBox="1"/>
          <p:nvPr/>
        </p:nvSpPr>
        <p:spPr>
          <a:xfrm>
            <a:off x="2627784" y="3068960"/>
            <a:ext cx="2304256" cy="1938992"/>
          </a:xfrm>
          <a:prstGeom prst="rect">
            <a:avLst/>
          </a:prstGeom>
          <a:ln>
            <a:solidFill>
              <a:schemeClr val="accent4">
                <a:lumMod val="40000"/>
                <a:lumOff val="60000"/>
              </a:schemeClr>
            </a:solidFill>
          </a:ln>
        </p:spPr>
        <p:style>
          <a:lnRef idx="1">
            <a:schemeClr val="accent4"/>
          </a:lnRef>
          <a:fillRef idx="3">
            <a:schemeClr val="accent4"/>
          </a:fillRef>
          <a:effectRef idx="2">
            <a:schemeClr val="accent4"/>
          </a:effectRef>
          <a:fontRef idx="minor">
            <a:schemeClr val="lt1"/>
          </a:fontRef>
        </p:style>
        <p:txBody>
          <a:bodyPr wrap="square" rtlCol="1">
            <a:spAutoFit/>
          </a:bodyPr>
          <a:lstStyle/>
          <a:p>
            <a:pPr>
              <a:lnSpc>
                <a:spcPct val="150000"/>
              </a:lnSpc>
            </a:pPr>
            <a:r>
              <a:rPr lang="ar-SA" sz="2000" b="1" dirty="0" smtClean="0"/>
              <a:t>  2- أن يكون محددا وليس عاما لكي يضمن المعلم أن يؤثر تأثيرا فعالا في سلوك المتعلم .</a:t>
            </a:r>
            <a:endParaRPr lang="en-US" sz="2000" b="1" dirty="0" smtClean="0"/>
          </a:p>
        </p:txBody>
      </p:sp>
      <p:sp>
        <p:nvSpPr>
          <p:cNvPr id="10" name="مربع نص 9"/>
          <p:cNvSpPr txBox="1"/>
          <p:nvPr/>
        </p:nvSpPr>
        <p:spPr>
          <a:xfrm>
            <a:off x="467544" y="4725144"/>
            <a:ext cx="2416978"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nSpc>
                <a:spcPct val="150000"/>
              </a:lnSpc>
            </a:pPr>
            <a:r>
              <a:rPr lang="ar-SA" b="1" dirty="0" smtClean="0">
                <a:solidFill>
                  <a:schemeClr val="accent4">
                    <a:lumMod val="50000"/>
                  </a:schemeClr>
                </a:solidFill>
              </a:rPr>
              <a:t>3- اختيار نمط التعزيز المناسب  لكي ينجح المعلم في إدارة صفه ويمنع حدوث المشكلات الصفية</a:t>
            </a:r>
            <a:endParaRPr lang="ar-SA" b="1" dirty="0">
              <a:solidFill>
                <a:schemeClr val="accent4">
                  <a:lumMod val="50000"/>
                </a:schemeClr>
              </a:solidFill>
            </a:endParaRPr>
          </a:p>
        </p:txBody>
      </p:sp>
      <p:sp>
        <p:nvSpPr>
          <p:cNvPr id="8" name="مربع نص 7"/>
          <p:cNvSpPr txBox="1"/>
          <p:nvPr/>
        </p:nvSpPr>
        <p:spPr>
          <a:xfrm>
            <a:off x="4716016" y="1124744"/>
            <a:ext cx="2777019" cy="2169825"/>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nSpc>
                <a:spcPct val="150000"/>
              </a:lnSpc>
            </a:pPr>
            <a:r>
              <a:rPr lang="ar-SA" b="1" dirty="0" smtClean="0">
                <a:solidFill>
                  <a:schemeClr val="accent4">
                    <a:lumMod val="50000"/>
                  </a:schemeClr>
                </a:solidFill>
              </a:rPr>
              <a:t>1- توقيت تقديم التعزيز : ينبغي أن يقدم التعزيز مباشرة عقب حدوث السلوك المرغوب فيه ,وألا يتأخر وإلا فإن أثر المعزز سوف يتناقص تناقصا كبيرا . </a:t>
            </a:r>
            <a:endParaRPr lang="en-US" b="1" dirty="0" smtClean="0">
              <a:solidFill>
                <a:schemeClr val="accent4">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3"/>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strVal val="#ppt_w+.3"/>
                                          </p:val>
                                        </p:tav>
                                        <p:tav tm="100000">
                                          <p:val>
                                            <p:strVal val="#ppt_w"/>
                                          </p:val>
                                        </p:tav>
                                      </p:tavLst>
                                    </p:anim>
                                    <p:anim calcmode="lin" valueType="num">
                                      <p:cBhvr>
                                        <p:cTn id="27" dur="1000" fill="hold"/>
                                        <p:tgtEl>
                                          <p:spTgt spid="10"/>
                                        </p:tgtEl>
                                        <p:attrNameLst>
                                          <p:attrName>ppt_h</p:attrName>
                                        </p:attrNameLst>
                                      </p:cBhvr>
                                      <p:tavLst>
                                        <p:tav tm="0">
                                          <p:val>
                                            <p:strVal val="#ppt_h"/>
                                          </p:val>
                                        </p:tav>
                                        <p:tav tm="100000">
                                          <p:val>
                                            <p:strVal val="#ppt_h"/>
                                          </p:val>
                                        </p:tav>
                                      </p:tavLst>
                                    </p:anim>
                                    <p:animEffect transition="in" filter="fade">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images ‫(2)‬.jpg"/>
          <p:cNvPicPr>
            <a:picLocks noChangeAspect="1"/>
          </p:cNvPicPr>
          <p:nvPr/>
        </p:nvPicPr>
        <p:blipFill>
          <a:blip r:embed="rId3" cstate="print"/>
          <a:stretch>
            <a:fillRect/>
          </a:stretch>
        </p:blipFill>
        <p:spPr>
          <a:xfrm>
            <a:off x="0" y="0"/>
            <a:ext cx="9144000" cy="6858000"/>
          </a:xfrm>
          <a:prstGeom prst="rect">
            <a:avLst/>
          </a:prstGeom>
        </p:spPr>
      </p:pic>
      <p:sp>
        <p:nvSpPr>
          <p:cNvPr id="5" name="مربع نص 4"/>
          <p:cNvSpPr txBox="1"/>
          <p:nvPr/>
        </p:nvSpPr>
        <p:spPr>
          <a:xfrm>
            <a:off x="6835163" y="188640"/>
            <a:ext cx="1901483" cy="523220"/>
          </a:xfrm>
          <a:prstGeom prst="rect">
            <a:avLst/>
          </a:prstGeom>
          <a:noFill/>
        </p:spPr>
        <p:txBody>
          <a:bodyPr wrap="none" rtlCol="1">
            <a:spAutoFit/>
          </a:bodyPr>
          <a:lstStyle/>
          <a:p>
            <a:r>
              <a:rPr lang="ar-SA" sz="2800" b="1" dirty="0" smtClean="0"/>
              <a:t>أنماط التعزيز :</a:t>
            </a:r>
            <a:endParaRPr lang="en-US" sz="2800" b="1" dirty="0" smtClean="0"/>
          </a:p>
        </p:txBody>
      </p:sp>
      <p:graphicFrame>
        <p:nvGraphicFramePr>
          <p:cNvPr id="6" name="جدول 5"/>
          <p:cNvGraphicFramePr>
            <a:graphicFrameLocks noGrp="1"/>
          </p:cNvGraphicFramePr>
          <p:nvPr/>
        </p:nvGraphicFramePr>
        <p:xfrm>
          <a:off x="6513514" y="836712"/>
          <a:ext cx="2378966" cy="5616624"/>
        </p:xfrm>
        <a:graphic>
          <a:graphicData uri="http://schemas.openxmlformats.org/drawingml/2006/table">
            <a:tbl>
              <a:tblPr rtl="1" firstRow="1" bandRow="1">
                <a:tableStyleId>{5C22544A-7EE6-4342-B048-85BDC9FD1C3A}</a:tableStyleId>
              </a:tblPr>
              <a:tblGrid>
                <a:gridCol w="2378966"/>
              </a:tblGrid>
              <a:tr h="597134">
                <a:tc>
                  <a:txBody>
                    <a:bodyPr/>
                    <a:lstStyle/>
                    <a:p>
                      <a:pPr algn="ctr" rtl="1">
                        <a:lnSpc>
                          <a:spcPct val="150000"/>
                        </a:lnSpc>
                      </a:pPr>
                      <a:r>
                        <a:rPr lang="ar-SA" sz="1800" b="1" kern="1200" dirty="0" smtClean="0">
                          <a:solidFill>
                            <a:schemeClr val="lt1"/>
                          </a:solidFill>
                          <a:latin typeface="+mn-lt"/>
                          <a:ea typeface="+mn-ea"/>
                          <a:cs typeface="+mn-cs"/>
                        </a:rPr>
                        <a:t>المعززات الاجتماعية </a:t>
                      </a:r>
                      <a:endParaRPr lang="ar-SA" sz="1800" dirty="0">
                        <a:solidFill>
                          <a:schemeClr val="accent2">
                            <a:lumMod val="60000"/>
                            <a:lumOff val="40000"/>
                          </a:schemeClr>
                        </a:solidFill>
                      </a:endParaRPr>
                    </a:p>
                  </a:txBody>
                  <a:tcPr>
                    <a:solidFill>
                      <a:schemeClr val="accent2"/>
                    </a:solidFill>
                  </a:tcPr>
                </a:tc>
              </a:tr>
              <a:tr h="5019490">
                <a:tc>
                  <a:txBody>
                    <a:bodyPr/>
                    <a:lstStyle/>
                    <a:p>
                      <a:pPr marL="0" algn="ctr" rtl="1">
                        <a:lnSpc>
                          <a:spcPct val="110000"/>
                        </a:lnSpc>
                        <a:spcBef>
                          <a:spcPts val="600"/>
                        </a:spcBef>
                        <a:spcAft>
                          <a:spcPts val="600"/>
                        </a:spcAft>
                      </a:pPr>
                      <a:endParaRPr lang="ar-SA" sz="1800" b="1" kern="1200" dirty="0" smtClean="0">
                        <a:solidFill>
                          <a:schemeClr val="dk1"/>
                        </a:solidFill>
                        <a:latin typeface="+mn-lt"/>
                        <a:ea typeface="+mn-ea"/>
                        <a:cs typeface="+mn-cs"/>
                      </a:endParaRPr>
                    </a:p>
                    <a:p>
                      <a:pPr marL="0" algn="ctr" rtl="1">
                        <a:lnSpc>
                          <a:spcPct val="110000"/>
                        </a:lnSpc>
                        <a:spcBef>
                          <a:spcPts val="600"/>
                        </a:spcBef>
                        <a:spcAft>
                          <a:spcPts val="600"/>
                        </a:spcAft>
                      </a:pPr>
                      <a:r>
                        <a:rPr lang="ar-SA" sz="1800" b="1" kern="1200" dirty="0" smtClean="0">
                          <a:solidFill>
                            <a:srgbClr val="A80000"/>
                          </a:solidFill>
                          <a:latin typeface="+mn-lt"/>
                          <a:ea typeface="+mn-ea"/>
                          <a:cs typeface="+mn-cs"/>
                        </a:rPr>
                        <a:t>ومنها الثناء اللفظي والابتسامات والاحتكاك الفيزيقي المناسب وهي معززات لا تكلف  المعلم أي مجهود وتعد أقوى المعززات في ضبط سلوك المتعلمين ولكنها تسيطر</a:t>
                      </a:r>
                      <a:r>
                        <a:rPr lang="ar-SA" sz="1800" b="1" kern="1200" baseline="0" dirty="0" smtClean="0">
                          <a:solidFill>
                            <a:srgbClr val="A80000"/>
                          </a:solidFill>
                          <a:latin typeface="+mn-lt"/>
                          <a:ea typeface="+mn-ea"/>
                          <a:cs typeface="+mn-cs"/>
                        </a:rPr>
                        <a:t> </a:t>
                      </a:r>
                      <a:r>
                        <a:rPr lang="ar-SA" sz="1800" b="1" kern="1200" dirty="0" smtClean="0">
                          <a:solidFill>
                            <a:srgbClr val="A80000"/>
                          </a:solidFill>
                          <a:latin typeface="+mn-lt"/>
                          <a:ea typeface="+mn-ea"/>
                          <a:cs typeface="+mn-cs"/>
                        </a:rPr>
                        <a:t>على السلوك غير المرغوب في بعض المواقف .</a:t>
                      </a:r>
                      <a:endParaRPr lang="en-US" sz="1800" b="1" kern="1200" dirty="0" smtClean="0">
                        <a:solidFill>
                          <a:srgbClr val="A80000"/>
                        </a:solidFill>
                        <a:latin typeface="+mn-lt"/>
                        <a:ea typeface="+mn-ea"/>
                        <a:cs typeface="+mn-cs"/>
                      </a:endParaRPr>
                    </a:p>
                    <a:p>
                      <a:pPr marL="0" algn="ctr" rtl="1">
                        <a:lnSpc>
                          <a:spcPct val="110000"/>
                        </a:lnSpc>
                        <a:spcBef>
                          <a:spcPts val="600"/>
                        </a:spcBef>
                        <a:spcAft>
                          <a:spcPts val="600"/>
                        </a:spcAft>
                      </a:pPr>
                      <a:r>
                        <a:rPr lang="ar-SA" sz="1800" b="1" kern="1200" dirty="0" smtClean="0">
                          <a:solidFill>
                            <a:srgbClr val="A80000"/>
                          </a:solidFill>
                          <a:latin typeface="+mn-lt"/>
                          <a:ea typeface="+mn-ea"/>
                          <a:cs typeface="+mn-cs"/>
                        </a:rPr>
                        <a:t>وينبغي مراعاة المعززات اللفظية حسب اختلاف المرحلة السنية للمتعلمين واختلاف ظروف الموقف التعليمي .</a:t>
                      </a:r>
                      <a:endParaRPr lang="en-US" sz="1800" b="1" kern="1200" dirty="0" smtClean="0">
                        <a:solidFill>
                          <a:srgbClr val="A80000"/>
                        </a:solidFill>
                        <a:latin typeface="+mn-lt"/>
                        <a:ea typeface="+mn-ea"/>
                        <a:cs typeface="+mn-cs"/>
                      </a:endParaRPr>
                    </a:p>
                  </a:txBody>
                  <a:tcPr>
                    <a:solidFill>
                      <a:schemeClr val="accent2">
                        <a:lumMod val="60000"/>
                        <a:lumOff val="40000"/>
                      </a:schemeClr>
                    </a:solidFill>
                  </a:tcPr>
                </a:tc>
              </a:tr>
            </a:tbl>
          </a:graphicData>
        </a:graphic>
      </p:graphicFrame>
      <p:graphicFrame>
        <p:nvGraphicFramePr>
          <p:cNvPr id="9" name="جدول 8"/>
          <p:cNvGraphicFramePr>
            <a:graphicFrameLocks noGrp="1"/>
          </p:cNvGraphicFramePr>
          <p:nvPr/>
        </p:nvGraphicFramePr>
        <p:xfrm>
          <a:off x="4644008" y="836712"/>
          <a:ext cx="1874910" cy="5616624"/>
        </p:xfrm>
        <a:graphic>
          <a:graphicData uri="http://schemas.openxmlformats.org/drawingml/2006/table">
            <a:tbl>
              <a:tblPr rtl="1" firstRow="1" bandRow="1">
                <a:tableStyleId>{5C22544A-7EE6-4342-B048-85BDC9FD1C3A}</a:tableStyleId>
              </a:tblPr>
              <a:tblGrid>
                <a:gridCol w="1874910"/>
              </a:tblGrid>
              <a:tr h="576064">
                <a:tc>
                  <a:txBody>
                    <a:bodyPr/>
                    <a:lstStyle/>
                    <a:p>
                      <a:pPr algn="ctr" rtl="1">
                        <a:lnSpc>
                          <a:spcPct val="150000"/>
                        </a:lnSpc>
                      </a:pPr>
                      <a:r>
                        <a:rPr lang="ar-SA" sz="1800" b="1" kern="1200" dirty="0" smtClean="0">
                          <a:solidFill>
                            <a:schemeClr val="lt1"/>
                          </a:solidFill>
                          <a:latin typeface="+mn-lt"/>
                          <a:ea typeface="+mn-ea"/>
                          <a:cs typeface="+mn-cs"/>
                        </a:rPr>
                        <a:t>المعززات المحسوسة </a:t>
                      </a:r>
                      <a:endParaRPr lang="ar-SA" sz="1800" dirty="0">
                        <a:solidFill>
                          <a:schemeClr val="accent2">
                            <a:lumMod val="60000"/>
                            <a:lumOff val="40000"/>
                          </a:schemeClr>
                        </a:solidFill>
                      </a:endParaRPr>
                    </a:p>
                  </a:txBody>
                  <a:tcPr>
                    <a:solidFill>
                      <a:schemeClr val="accent2"/>
                    </a:solidFill>
                  </a:tcPr>
                </a:tc>
              </a:tr>
              <a:tr h="5040560">
                <a:tc>
                  <a:txBody>
                    <a:bodyPr/>
                    <a:lstStyle/>
                    <a:p>
                      <a:pPr marL="0" algn="ctr" rtl="1">
                        <a:lnSpc>
                          <a:spcPct val="110000"/>
                        </a:lnSpc>
                        <a:spcBef>
                          <a:spcPts val="600"/>
                        </a:spcBef>
                        <a:spcAft>
                          <a:spcPts val="600"/>
                        </a:spcAft>
                      </a:pPr>
                      <a:endParaRPr lang="ar-SA" sz="1800" b="1" kern="1200" dirty="0" smtClean="0">
                        <a:solidFill>
                          <a:schemeClr val="dk1"/>
                        </a:solidFill>
                        <a:latin typeface="+mn-lt"/>
                        <a:ea typeface="+mn-ea"/>
                        <a:cs typeface="+mn-cs"/>
                      </a:endParaRPr>
                    </a:p>
                    <a:p>
                      <a:pPr marL="0" algn="ctr">
                        <a:lnSpc>
                          <a:spcPct val="110000"/>
                        </a:lnSpc>
                        <a:spcBef>
                          <a:spcPts val="600"/>
                        </a:spcBef>
                        <a:spcAft>
                          <a:spcPts val="600"/>
                        </a:spcAft>
                      </a:pPr>
                      <a:r>
                        <a:rPr lang="ar-SA" sz="1800" b="1" kern="1200" dirty="0" smtClean="0">
                          <a:solidFill>
                            <a:srgbClr val="530D0D"/>
                          </a:solidFill>
                          <a:latin typeface="+mn-lt"/>
                          <a:ea typeface="+mn-ea"/>
                          <a:cs typeface="+mn-cs"/>
                        </a:rPr>
                        <a:t>وهي المكافآت الخارجية المتمثلة في الهدايا والدرجات وغيرها من الأشياء المحسوسة التي يحتاجها  المتعلم ، ويرى بعض علماء النفس ضرورة استخدام المعززات المحسوسة بحرص وفي أضيق الحدود وكحل أخير حينما لا يستجيب المتعلم لأنماط التعزيز الأخرى  .</a:t>
                      </a:r>
                      <a:endParaRPr lang="ar-SA" sz="1800" b="1" dirty="0">
                        <a:solidFill>
                          <a:srgbClr val="530D0D"/>
                        </a:solidFill>
                      </a:endParaRPr>
                    </a:p>
                  </a:txBody>
                  <a:tcPr>
                    <a:solidFill>
                      <a:schemeClr val="accent2">
                        <a:lumMod val="60000"/>
                        <a:lumOff val="40000"/>
                      </a:schemeClr>
                    </a:solidFill>
                  </a:tcPr>
                </a:tc>
              </a:tr>
            </a:tbl>
          </a:graphicData>
        </a:graphic>
      </p:graphicFrame>
      <p:graphicFrame>
        <p:nvGraphicFramePr>
          <p:cNvPr id="10" name="جدول 9"/>
          <p:cNvGraphicFramePr>
            <a:graphicFrameLocks noGrp="1"/>
          </p:cNvGraphicFramePr>
          <p:nvPr/>
        </p:nvGraphicFramePr>
        <p:xfrm>
          <a:off x="2483768" y="836713"/>
          <a:ext cx="2155070" cy="5616623"/>
        </p:xfrm>
        <a:graphic>
          <a:graphicData uri="http://schemas.openxmlformats.org/drawingml/2006/table">
            <a:tbl>
              <a:tblPr rtl="1" firstRow="1" bandRow="1">
                <a:tableStyleId>{5C22544A-7EE6-4342-B048-85BDC9FD1C3A}</a:tableStyleId>
              </a:tblPr>
              <a:tblGrid>
                <a:gridCol w="2155070"/>
              </a:tblGrid>
              <a:tr h="578001">
                <a:tc>
                  <a:txBody>
                    <a:bodyPr/>
                    <a:lstStyle/>
                    <a:p>
                      <a:pPr algn="ctr" rtl="1">
                        <a:lnSpc>
                          <a:spcPct val="150000"/>
                        </a:lnSpc>
                      </a:pPr>
                      <a:r>
                        <a:rPr lang="ar-SA" sz="1800" b="1" kern="1200" dirty="0" smtClean="0">
                          <a:solidFill>
                            <a:schemeClr val="lt1"/>
                          </a:solidFill>
                          <a:latin typeface="+mn-lt"/>
                          <a:ea typeface="+mn-ea"/>
                          <a:cs typeface="+mn-cs"/>
                        </a:rPr>
                        <a:t>الأنشطة المعززة </a:t>
                      </a:r>
                      <a:endParaRPr lang="ar-SA" sz="1800" dirty="0">
                        <a:solidFill>
                          <a:schemeClr val="accent2">
                            <a:lumMod val="60000"/>
                            <a:lumOff val="40000"/>
                          </a:schemeClr>
                        </a:solidFill>
                      </a:endParaRPr>
                    </a:p>
                  </a:txBody>
                  <a:tcPr>
                    <a:solidFill>
                      <a:schemeClr val="accent2"/>
                    </a:solidFill>
                  </a:tcPr>
                </a:tc>
              </a:tr>
              <a:tr h="5038622">
                <a:tc>
                  <a:txBody>
                    <a:bodyPr/>
                    <a:lstStyle/>
                    <a:p>
                      <a:pPr marL="0" algn="ctr" rtl="1">
                        <a:lnSpc>
                          <a:spcPct val="110000"/>
                        </a:lnSpc>
                        <a:spcBef>
                          <a:spcPts val="600"/>
                        </a:spcBef>
                        <a:spcAft>
                          <a:spcPts val="600"/>
                        </a:spcAft>
                      </a:pPr>
                      <a:endParaRPr lang="ar-SA" sz="1800" b="1" kern="1200" dirty="0" smtClean="0">
                        <a:solidFill>
                          <a:schemeClr val="dk1"/>
                        </a:solidFill>
                        <a:latin typeface="+mn-lt"/>
                        <a:ea typeface="+mn-ea"/>
                        <a:cs typeface="+mn-cs"/>
                      </a:endParaRPr>
                    </a:p>
                    <a:p>
                      <a:pPr marL="0" algn="ctr">
                        <a:lnSpc>
                          <a:spcPct val="110000"/>
                        </a:lnSpc>
                        <a:spcBef>
                          <a:spcPts val="600"/>
                        </a:spcBef>
                        <a:spcAft>
                          <a:spcPts val="600"/>
                        </a:spcAft>
                      </a:pPr>
                      <a:r>
                        <a:rPr lang="ar-SA" sz="1800" b="1" kern="1200" dirty="0" smtClean="0">
                          <a:solidFill>
                            <a:srgbClr val="A50021"/>
                          </a:solidFill>
                          <a:latin typeface="+mn-lt"/>
                          <a:ea typeface="+mn-ea"/>
                          <a:cs typeface="+mn-cs"/>
                        </a:rPr>
                        <a:t>وهي المكافآت الخارجية المتمثلة في الهدايا والدرجات وغيرها من الأشياء المحسوسة التي يحتاجها  المتعلم ، ويرى بعض علماء النفس ضرورة استخدام المعززات المحسوسة بحرص وفي أضيق الحدود وكحل أخير حينما لا يستجيب المتعلم لأنماط التعزيز الأخرى . </a:t>
                      </a:r>
                      <a:endParaRPr lang="ar-SA" sz="1800" b="1" dirty="0">
                        <a:solidFill>
                          <a:srgbClr val="A50021"/>
                        </a:solidFill>
                      </a:endParaRPr>
                    </a:p>
                  </a:txBody>
                  <a:tcPr>
                    <a:solidFill>
                      <a:schemeClr val="accent2">
                        <a:lumMod val="60000"/>
                        <a:lumOff val="40000"/>
                      </a:schemeClr>
                    </a:solidFill>
                  </a:tcPr>
                </a:tc>
              </a:tr>
            </a:tbl>
          </a:graphicData>
        </a:graphic>
      </p:graphicFrame>
      <p:graphicFrame>
        <p:nvGraphicFramePr>
          <p:cNvPr id="11" name="جدول 10"/>
          <p:cNvGraphicFramePr>
            <a:graphicFrameLocks noGrp="1"/>
          </p:cNvGraphicFramePr>
          <p:nvPr/>
        </p:nvGraphicFramePr>
        <p:xfrm>
          <a:off x="251520" y="836712"/>
          <a:ext cx="2249666" cy="5616624"/>
        </p:xfrm>
        <a:graphic>
          <a:graphicData uri="http://schemas.openxmlformats.org/drawingml/2006/table">
            <a:tbl>
              <a:tblPr rtl="1" firstRow="1" bandRow="1">
                <a:tableStyleId>{5C22544A-7EE6-4342-B048-85BDC9FD1C3A}</a:tableStyleId>
              </a:tblPr>
              <a:tblGrid>
                <a:gridCol w="2249666"/>
              </a:tblGrid>
              <a:tr h="576064">
                <a:tc>
                  <a:txBody>
                    <a:bodyPr/>
                    <a:lstStyle/>
                    <a:p>
                      <a:pPr algn="ctr" rtl="1">
                        <a:lnSpc>
                          <a:spcPct val="150000"/>
                        </a:lnSpc>
                      </a:pPr>
                      <a:r>
                        <a:rPr lang="ar-SA" sz="1800" b="1" kern="1200" dirty="0" smtClean="0">
                          <a:solidFill>
                            <a:schemeClr val="lt1"/>
                          </a:solidFill>
                          <a:latin typeface="+mn-lt"/>
                          <a:ea typeface="+mn-ea"/>
                          <a:cs typeface="+mn-cs"/>
                        </a:rPr>
                        <a:t>المعززات السلبية </a:t>
                      </a:r>
                      <a:endParaRPr lang="ar-SA" sz="1800" dirty="0">
                        <a:solidFill>
                          <a:schemeClr val="accent2">
                            <a:lumMod val="60000"/>
                            <a:lumOff val="40000"/>
                          </a:schemeClr>
                        </a:solidFill>
                      </a:endParaRPr>
                    </a:p>
                  </a:txBody>
                  <a:tcPr>
                    <a:solidFill>
                      <a:schemeClr val="accent2"/>
                    </a:solidFill>
                  </a:tcPr>
                </a:tc>
              </a:tr>
              <a:tr h="5040560">
                <a:tc>
                  <a:txBody>
                    <a:bodyPr/>
                    <a:lstStyle/>
                    <a:p>
                      <a:pPr marL="0" algn="ctr" rtl="1">
                        <a:lnSpc>
                          <a:spcPct val="110000"/>
                        </a:lnSpc>
                        <a:spcBef>
                          <a:spcPts val="600"/>
                        </a:spcBef>
                        <a:spcAft>
                          <a:spcPts val="600"/>
                        </a:spcAft>
                      </a:pPr>
                      <a:endParaRPr lang="ar-SA" sz="1800" b="1" kern="1200" dirty="0" smtClean="0">
                        <a:solidFill>
                          <a:schemeClr val="dk1"/>
                        </a:solidFill>
                        <a:latin typeface="+mn-lt"/>
                        <a:ea typeface="+mn-ea"/>
                        <a:cs typeface="+mn-cs"/>
                      </a:endParaRPr>
                    </a:p>
                    <a:p>
                      <a:pPr marL="0" algn="ctr" rtl="1">
                        <a:lnSpc>
                          <a:spcPct val="110000"/>
                        </a:lnSpc>
                        <a:spcBef>
                          <a:spcPts val="600"/>
                        </a:spcBef>
                        <a:spcAft>
                          <a:spcPts val="600"/>
                        </a:spcAft>
                      </a:pPr>
                      <a:r>
                        <a:rPr lang="ar-SA" sz="1800" b="1" kern="1200" dirty="0" smtClean="0">
                          <a:solidFill>
                            <a:srgbClr val="530D0D"/>
                          </a:solidFill>
                          <a:latin typeface="+mn-lt"/>
                          <a:ea typeface="+mn-ea"/>
                          <a:cs typeface="+mn-cs"/>
                        </a:rPr>
                        <a:t>وفي التعزيز السلبي يصبح السلوك المرغوب فيه وسيلة لإبعاد شئ غير سار بالنسبة للمتعلم مما يعزز السلوك المرغوب فيه .</a:t>
                      </a:r>
                      <a:endParaRPr lang="en-US" sz="1800" b="1" kern="1200" dirty="0" smtClean="0">
                        <a:solidFill>
                          <a:srgbClr val="530D0D"/>
                        </a:solidFill>
                        <a:latin typeface="+mn-lt"/>
                        <a:ea typeface="+mn-ea"/>
                        <a:cs typeface="+mn-cs"/>
                      </a:endParaRPr>
                    </a:p>
                    <a:p>
                      <a:pPr marL="0" algn="ctr" rtl="1">
                        <a:lnSpc>
                          <a:spcPct val="110000"/>
                        </a:lnSpc>
                        <a:spcBef>
                          <a:spcPts val="600"/>
                        </a:spcBef>
                        <a:spcAft>
                          <a:spcPts val="600"/>
                        </a:spcAft>
                      </a:pPr>
                      <a:r>
                        <a:rPr lang="ar-SA" sz="1800" b="1" kern="1200" dirty="0" smtClean="0">
                          <a:solidFill>
                            <a:srgbClr val="530D0D"/>
                          </a:solidFill>
                          <a:latin typeface="+mn-lt"/>
                          <a:ea typeface="+mn-ea"/>
                          <a:cs typeface="+mn-cs"/>
                        </a:rPr>
                        <a:t>ويعد التعزيز السلبي أقل إيجابية من أنماط التعزيز الأخرى ، ولكنه كثيرا ما يكون فعالا في استدعاء السلوك المناسب ، كما أنه مهم لضبط الذات في حجرة الدراسة لأن المتعلم يكون متحكما فيما يحدث.</a:t>
                      </a:r>
                      <a:endParaRPr lang="en-US" sz="1800" b="1" kern="1200" dirty="0" smtClean="0">
                        <a:solidFill>
                          <a:srgbClr val="530D0D"/>
                        </a:solidFill>
                        <a:latin typeface="+mn-lt"/>
                        <a:ea typeface="+mn-ea"/>
                        <a:cs typeface="+mn-cs"/>
                      </a:endParaRPr>
                    </a:p>
                  </a:txBody>
                  <a:tcPr>
                    <a:solidFill>
                      <a:schemeClr val="accent2">
                        <a:lumMod val="60000"/>
                        <a:lumOff val="4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ppt_x</p:attrName>
                                        </p:attrNameLst>
                                      </p:cBhvr>
                                      <p:tavLst>
                                        <p:tav tm="0">
                                          <p:val>
                                            <p:strVal val="#ppt_x-.2"/>
                                          </p:val>
                                        </p:tav>
                                        <p:tav tm="100000">
                                          <p:val>
                                            <p:strVal val="#ppt_x"/>
                                          </p:val>
                                        </p:tav>
                                      </p:tavLst>
                                    </p:anim>
                                    <p:anim calcmode="lin" valueType="num">
                                      <p:cBhvr>
                                        <p:cTn id="17"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2000" fill="hold"/>
                                        <p:tgtEl>
                                          <p:spTgt spid="9"/>
                                        </p:tgtEl>
                                        <p:attrNameLst>
                                          <p:attrName>ppt_x</p:attrName>
                                        </p:attrNameLst>
                                      </p:cBhvr>
                                      <p:tavLst>
                                        <p:tav tm="0">
                                          <p:val>
                                            <p:strVal val="#ppt_x-.2"/>
                                          </p:val>
                                        </p:tav>
                                        <p:tav tm="100000">
                                          <p:val>
                                            <p:strVal val="#ppt_x"/>
                                          </p:val>
                                        </p:tav>
                                      </p:tavLst>
                                    </p:anim>
                                    <p:anim calcmode="lin" valueType="num">
                                      <p:cBhvr>
                                        <p:cTn id="24" dur="2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ppt_x</p:attrName>
                                        </p:attrNameLst>
                                      </p:cBhvr>
                                      <p:tavLst>
                                        <p:tav tm="0">
                                          <p:val>
                                            <p:strVal val="#ppt_x-.2"/>
                                          </p:val>
                                        </p:tav>
                                        <p:tav tm="100000">
                                          <p:val>
                                            <p:strVal val="#ppt_x"/>
                                          </p:val>
                                        </p:tav>
                                      </p:tavLst>
                                    </p:anim>
                                    <p:anim calcmode="lin" valueType="num">
                                      <p:cBhvr>
                                        <p:cTn id="31"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ppt_x</p:attrName>
                                        </p:attrNameLst>
                                      </p:cBhvr>
                                      <p:tavLst>
                                        <p:tav tm="0">
                                          <p:val>
                                            <p:strVal val="#ppt_x-.2"/>
                                          </p:val>
                                        </p:tav>
                                        <p:tav tm="100000">
                                          <p:val>
                                            <p:strVal val="#ppt_x"/>
                                          </p:val>
                                        </p:tav>
                                      </p:tavLst>
                                    </p:anim>
                                    <p:anim calcmode="lin" valueType="num">
                                      <p:cBhvr>
                                        <p:cTn id="3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2245.jpg"/>
          <p:cNvPicPr>
            <a:picLocks noChangeAspect="1"/>
          </p:cNvPicPr>
          <p:nvPr/>
        </p:nvPicPr>
        <p:blipFill>
          <a:blip r:embed="rId2" cstate="print"/>
          <a:stretch>
            <a:fillRect/>
          </a:stretch>
        </p:blipFill>
        <p:spPr>
          <a:xfrm>
            <a:off x="0" y="0"/>
            <a:ext cx="9144000" cy="6858000"/>
          </a:xfrm>
          <a:prstGeom prst="rect">
            <a:avLst/>
          </a:prstGeom>
          <a:solidFill>
            <a:srgbClr val="FFFFFF">
              <a:shade val="85000"/>
            </a:srgbClr>
          </a:solidFill>
          <a:ln w="190500" cap="sq">
            <a:solidFill>
              <a:srgbClr val="E6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مربع نص 5"/>
          <p:cNvSpPr txBox="1"/>
          <p:nvPr/>
        </p:nvSpPr>
        <p:spPr>
          <a:xfrm>
            <a:off x="5652120" y="908720"/>
            <a:ext cx="3065051" cy="3323987"/>
          </a:xfrm>
          <a:prstGeom prst="rect">
            <a:avLst/>
          </a:prstGeom>
          <a:solidFill>
            <a:schemeClr val="bg1"/>
          </a:solidFill>
        </p:spPr>
        <p:txBody>
          <a:bodyPr wrap="square" rtlCol="1">
            <a:spAutoFit/>
          </a:bodyPr>
          <a:lstStyle/>
          <a:p>
            <a:pPr algn="ctr">
              <a:lnSpc>
                <a:spcPct val="150000"/>
              </a:lnSpc>
            </a:pPr>
            <a:r>
              <a:rPr lang="ar-SA" sz="2000" b="1" dirty="0" smtClean="0">
                <a:solidFill>
                  <a:srgbClr val="08B418"/>
                </a:solidFill>
              </a:rPr>
              <a:t>ولكي يتمكن المعلم من ذلك لابد أن يكون على وعي تام بما يثير دافعية المتعلمين ويدفعهم للقيام بمثل هذه السلوكيات , كذلك من المهم أن يقرر متى و كيف يتدخل حين تصدر السلوكيات غير المناسبة بأسرع وقت ممكن </a:t>
            </a:r>
            <a:endParaRPr lang="en-US" sz="2000" b="1" dirty="0" smtClean="0">
              <a:solidFill>
                <a:srgbClr val="08B418"/>
              </a:solidFill>
            </a:endParaRPr>
          </a:p>
        </p:txBody>
      </p:sp>
      <p:sp>
        <p:nvSpPr>
          <p:cNvPr id="5" name="مربع نص 4"/>
          <p:cNvSpPr txBox="1"/>
          <p:nvPr/>
        </p:nvSpPr>
        <p:spPr>
          <a:xfrm>
            <a:off x="4283968" y="404664"/>
            <a:ext cx="4530407" cy="461665"/>
          </a:xfrm>
          <a:prstGeom prst="rect">
            <a:avLst/>
          </a:prstGeom>
          <a:noFill/>
        </p:spPr>
        <p:txBody>
          <a:bodyPr wrap="none" rtlCol="1">
            <a:spAutoFit/>
          </a:bodyPr>
          <a:lstStyle/>
          <a:p>
            <a:pPr lvl="0"/>
            <a:r>
              <a:rPr lang="ar-SA" sz="2400" b="1" dirty="0" smtClean="0">
                <a:solidFill>
                  <a:srgbClr val="C00000"/>
                </a:solidFill>
              </a:rPr>
              <a:t>- أساليب تصحيح السلوكيات غير المناسبة :</a:t>
            </a:r>
            <a:endParaRPr lang="en-US" sz="2400" b="1" dirty="0" smtClean="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498427,1258936334,2.jpg"/>
          <p:cNvPicPr>
            <a:picLocks noChangeAspect="1"/>
          </p:cNvPicPr>
          <p:nvPr/>
        </p:nvPicPr>
        <p:blipFill>
          <a:blip r:embed="rId2" cstate="print"/>
          <a:stretch>
            <a:fillRect/>
          </a:stretch>
        </p:blipFill>
        <p:spPr>
          <a:xfrm>
            <a:off x="0" y="27384"/>
            <a:ext cx="9144000" cy="6858000"/>
          </a:xfrm>
          <a:prstGeom prst="rect">
            <a:avLst/>
          </a:prstGeom>
        </p:spPr>
      </p:pic>
      <p:sp>
        <p:nvSpPr>
          <p:cNvPr id="3" name="مربع نص 2"/>
          <p:cNvSpPr txBox="1"/>
          <p:nvPr/>
        </p:nvSpPr>
        <p:spPr>
          <a:xfrm>
            <a:off x="2627784" y="260648"/>
            <a:ext cx="4503156" cy="430887"/>
          </a:xfrm>
          <a:prstGeom prst="rect">
            <a:avLst/>
          </a:prstGeom>
          <a:noFill/>
        </p:spPr>
        <p:txBody>
          <a:bodyPr wrap="none" rtlCol="1">
            <a:spAutoFit/>
          </a:bodyPr>
          <a:lstStyle/>
          <a:p>
            <a:r>
              <a:rPr lang="ar-SA" sz="2200" b="1" u="sng" dirty="0" smtClean="0">
                <a:solidFill>
                  <a:srgbClr val="FF0000"/>
                </a:solidFill>
              </a:rPr>
              <a:t>أنماط التدخل لتصحيح السلوكيات الغير مناسبة :</a:t>
            </a:r>
            <a:endParaRPr lang="en-US" sz="2200" b="1" u="sng" dirty="0" smtClean="0">
              <a:solidFill>
                <a:srgbClr val="FF0000"/>
              </a:solidFill>
            </a:endParaRPr>
          </a:p>
        </p:txBody>
      </p:sp>
      <p:sp>
        <p:nvSpPr>
          <p:cNvPr id="4" name="مربع نص 3"/>
          <p:cNvSpPr txBox="1"/>
          <p:nvPr/>
        </p:nvSpPr>
        <p:spPr>
          <a:xfrm rot="155368">
            <a:off x="3707904" y="1894454"/>
            <a:ext cx="2376264" cy="2585323"/>
          </a:xfrm>
          <a:prstGeom prst="rect">
            <a:avLst/>
          </a:prstGeom>
          <a:solidFill>
            <a:srgbClr val="00E200"/>
          </a:solidFill>
        </p:spPr>
        <p:txBody>
          <a:bodyPr wrap="square" rtlCol="1">
            <a:spAutoFit/>
          </a:bodyPr>
          <a:lstStyle/>
          <a:p>
            <a:pPr algn="ctr">
              <a:lnSpc>
                <a:spcPct val="150000"/>
              </a:lnSpc>
            </a:pPr>
            <a:r>
              <a:rPr lang="ar-SA" b="1" dirty="0" smtClean="0"/>
              <a:t>1- الاستجابات السلبية المتمثلة في توجيه النقد والتوبيخ العلني و الافعال العقابية الاخرى التي قد توقف إصدار السلوك غير المناسب مؤقتا .</a:t>
            </a: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ppt_w*0.05"/>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anim calcmode="lin" valueType="num">
                                      <p:cBhvr>
                                        <p:cTn id="14" dur="500" fill="hold"/>
                                        <p:tgtEl>
                                          <p:spTgt spid="4"/>
                                        </p:tgtEl>
                                        <p:attrNameLst>
                                          <p:attrName>ppt_x</p:attrName>
                                        </p:attrNameLst>
                                      </p:cBhvr>
                                      <p:tavLst>
                                        <p:tav tm="0">
                                          <p:val>
                                            <p:strVal val="#ppt_x-.2"/>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498427,1258936334,2.jpg"/>
          <p:cNvPicPr>
            <a:picLocks noChangeAspect="1"/>
          </p:cNvPicPr>
          <p:nvPr/>
        </p:nvPicPr>
        <p:blipFill>
          <a:blip r:embed="rId2" cstate="print"/>
          <a:stretch>
            <a:fillRect/>
          </a:stretch>
        </p:blipFill>
        <p:spPr>
          <a:xfrm>
            <a:off x="0" y="0"/>
            <a:ext cx="9144000" cy="6858000"/>
          </a:xfrm>
          <a:prstGeom prst="rect">
            <a:avLst/>
          </a:prstGeom>
        </p:spPr>
      </p:pic>
      <p:sp>
        <p:nvSpPr>
          <p:cNvPr id="4" name="مربع نص 3"/>
          <p:cNvSpPr txBox="1"/>
          <p:nvPr/>
        </p:nvSpPr>
        <p:spPr>
          <a:xfrm rot="150089">
            <a:off x="3635896" y="1891184"/>
            <a:ext cx="2163239" cy="2585323"/>
          </a:xfrm>
          <a:prstGeom prst="rect">
            <a:avLst/>
          </a:prstGeom>
          <a:solidFill>
            <a:srgbClr val="00E200"/>
          </a:solidFill>
        </p:spPr>
        <p:txBody>
          <a:bodyPr wrap="square" rtlCol="1">
            <a:spAutoFit/>
          </a:bodyPr>
          <a:lstStyle/>
          <a:p>
            <a:pPr algn="ctr">
              <a:lnSpc>
                <a:spcPct val="150000"/>
              </a:lnSpc>
            </a:pPr>
            <a:r>
              <a:rPr lang="ar-SA" b="1" dirty="0" smtClean="0"/>
              <a:t>2- الانطفاء : بمعنى أن يتجاهل المعلم السلوك غير المناسب البسيط الذي يستهدف به المتعلم الاستحواذ على انتباه المعلم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498427,1258936334,2.jpg"/>
          <p:cNvPicPr>
            <a:picLocks noChangeAspect="1"/>
          </p:cNvPicPr>
          <p:nvPr/>
        </p:nvPicPr>
        <p:blipFill>
          <a:blip r:embed="rId2" cstate="print"/>
          <a:stretch>
            <a:fillRect/>
          </a:stretch>
        </p:blipFill>
        <p:spPr>
          <a:xfrm>
            <a:off x="0" y="0"/>
            <a:ext cx="9144000" cy="6858001"/>
          </a:xfrm>
          <a:prstGeom prst="rect">
            <a:avLst/>
          </a:prstGeom>
        </p:spPr>
      </p:pic>
      <p:sp>
        <p:nvSpPr>
          <p:cNvPr id="3" name="مربع نص 2"/>
          <p:cNvSpPr txBox="1"/>
          <p:nvPr/>
        </p:nvSpPr>
        <p:spPr>
          <a:xfrm rot="189184">
            <a:off x="3733622" y="1852385"/>
            <a:ext cx="2057275" cy="3000821"/>
          </a:xfrm>
          <a:prstGeom prst="rect">
            <a:avLst/>
          </a:prstGeom>
          <a:solidFill>
            <a:srgbClr val="00E200"/>
          </a:solidFill>
        </p:spPr>
        <p:txBody>
          <a:bodyPr wrap="square" rtlCol="1">
            <a:spAutoFit/>
          </a:bodyPr>
          <a:lstStyle/>
          <a:p>
            <a:pPr>
              <a:lnSpc>
                <a:spcPct val="150000"/>
              </a:lnSpc>
            </a:pPr>
            <a:r>
              <a:rPr lang="ar-SA" b="1" dirty="0" smtClean="0"/>
              <a:t>3- الكف المعتدل : لكف السلوكيات غير المناسبة بإستخدام المعلم لمثيرات لفظية بتوجيه سؤالا قصيرا اليه أو غير لفظية كالاقتراب من المتعلم الذي أصدر السلوك .</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498427,1258936334,2.jpg"/>
          <p:cNvPicPr>
            <a:picLocks noChangeAspect="1"/>
          </p:cNvPicPr>
          <p:nvPr/>
        </p:nvPicPr>
        <p:blipFill>
          <a:blip r:embed="rId2" cstate="print"/>
          <a:stretch>
            <a:fillRect/>
          </a:stretch>
        </p:blipFill>
        <p:spPr>
          <a:xfrm>
            <a:off x="-252536" y="-27384"/>
            <a:ext cx="9396536" cy="6858000"/>
          </a:xfrm>
          <a:prstGeom prst="rect">
            <a:avLst/>
          </a:prstGeom>
        </p:spPr>
      </p:pic>
      <p:sp>
        <p:nvSpPr>
          <p:cNvPr id="4" name="مربع نص 3"/>
          <p:cNvSpPr txBox="1"/>
          <p:nvPr/>
        </p:nvSpPr>
        <p:spPr>
          <a:xfrm rot="198288">
            <a:off x="3563888" y="1819978"/>
            <a:ext cx="2205199" cy="2862322"/>
          </a:xfrm>
          <a:prstGeom prst="rect">
            <a:avLst/>
          </a:prstGeom>
          <a:solidFill>
            <a:srgbClr val="00E200"/>
          </a:solidFill>
        </p:spPr>
        <p:txBody>
          <a:bodyPr wrap="square" rtlCol="1">
            <a:spAutoFit/>
          </a:bodyPr>
          <a:lstStyle/>
          <a:p>
            <a:pPr algn="ctr">
              <a:lnSpc>
                <a:spcPct val="150000"/>
              </a:lnSpc>
            </a:pPr>
            <a:r>
              <a:rPr lang="ar-SA" sz="2000" b="1" dirty="0" smtClean="0"/>
              <a:t>4- التأنيب : بمقابلة المتعلم على إنفراد وتوجيه حديثا وديا اليه على انفراد ويطلب منه تفسيرا مناسبا للسلوك الصادر منه .</a:t>
            </a:r>
            <a:endParaRPr lang="en-US" sz="20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498427,1258936334,2.jpg"/>
          <p:cNvPicPr>
            <a:picLocks noChangeAspect="1"/>
          </p:cNvPicPr>
          <p:nvPr/>
        </p:nvPicPr>
        <p:blipFill>
          <a:blip r:embed="rId2" cstate="print"/>
          <a:stretch>
            <a:fillRect/>
          </a:stretch>
        </p:blipFill>
        <p:spPr>
          <a:xfrm>
            <a:off x="-2" y="0"/>
            <a:ext cx="9144001" cy="6858000"/>
          </a:xfrm>
          <a:prstGeom prst="rect">
            <a:avLst/>
          </a:prstGeom>
        </p:spPr>
      </p:pic>
      <p:sp>
        <p:nvSpPr>
          <p:cNvPr id="3" name="مربع نص 2"/>
          <p:cNvSpPr txBox="1"/>
          <p:nvPr/>
        </p:nvSpPr>
        <p:spPr>
          <a:xfrm rot="164969">
            <a:off x="3762808" y="1869490"/>
            <a:ext cx="2272963" cy="2400657"/>
          </a:xfrm>
          <a:prstGeom prst="rect">
            <a:avLst/>
          </a:prstGeom>
          <a:solidFill>
            <a:srgbClr val="00E200"/>
          </a:solidFill>
        </p:spPr>
        <p:txBody>
          <a:bodyPr wrap="square" rtlCol="1">
            <a:spAutoFit/>
          </a:bodyPr>
          <a:lstStyle/>
          <a:p>
            <a:pPr algn="ctr">
              <a:lnSpc>
                <a:spcPct val="150000"/>
              </a:lnSpc>
            </a:pPr>
            <a:r>
              <a:rPr lang="ar-SA" sz="2000" b="1" dirty="0" smtClean="0"/>
              <a:t>5- الإبعاد : بإبعاد المتعلم الذي أصدر السلوك الغير مناسب من الموقف التعليمي .</a:t>
            </a:r>
          </a:p>
          <a:p>
            <a:pPr algn="ctr">
              <a:lnSpc>
                <a:spcPct val="150000"/>
              </a:lnSpc>
            </a:pPr>
            <a:endParaRPr lang="ar-SA" sz="20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False-image.jpg"/>
          <p:cNvPicPr>
            <a:picLocks noChangeAspect="1"/>
          </p:cNvPicPr>
          <p:nvPr/>
        </p:nvPicPr>
        <p:blipFill>
          <a:blip r:embed="rId2" cstate="print"/>
          <a:stretch>
            <a:fillRect/>
          </a:stretch>
        </p:blipFill>
        <p:spPr>
          <a:xfrm>
            <a:off x="0" y="0"/>
            <a:ext cx="9144000" cy="6858000"/>
          </a:xfrm>
          <a:prstGeom prst="rect">
            <a:avLst/>
          </a:prstGeom>
        </p:spPr>
      </p:pic>
      <p:sp>
        <p:nvSpPr>
          <p:cNvPr id="3" name="مربع نص 2"/>
          <p:cNvSpPr txBox="1"/>
          <p:nvPr/>
        </p:nvSpPr>
        <p:spPr>
          <a:xfrm rot="1636032">
            <a:off x="3312851" y="1276432"/>
            <a:ext cx="5075250" cy="430887"/>
          </a:xfrm>
          <a:prstGeom prst="rect">
            <a:avLst/>
          </a:prstGeom>
          <a:noFill/>
          <a:scene3d>
            <a:camera prst="perspectiveHeroicExtremeLeftFacing"/>
            <a:lightRig rig="threePt" dir="t"/>
          </a:scene3d>
          <a:sp3d z="-101600"/>
        </p:spPr>
        <p:txBody>
          <a:bodyPr wrap="square" rtlCol="1">
            <a:spAutoFit/>
          </a:bodyPr>
          <a:lstStyle/>
          <a:p>
            <a:pPr lvl="0" algn="ctr"/>
            <a:r>
              <a:rPr lang="ar-SA" sz="2200" b="1" i="1" dirty="0" smtClean="0">
                <a:solidFill>
                  <a:srgbClr val="FF0000"/>
                </a:solidFill>
              </a:rPr>
              <a:t>أساليب خاطئة في تصحيح السلوكيات غير المناسبة :</a:t>
            </a:r>
            <a:endParaRPr lang="en-US" sz="2200" b="1" i="1" dirty="0" smtClean="0">
              <a:solidFill>
                <a:srgbClr val="FF0000"/>
              </a:solidFill>
            </a:endParaRPr>
          </a:p>
        </p:txBody>
      </p:sp>
      <p:sp>
        <p:nvSpPr>
          <p:cNvPr id="4" name="مربع نص 3"/>
          <p:cNvSpPr txBox="1"/>
          <p:nvPr/>
        </p:nvSpPr>
        <p:spPr>
          <a:xfrm rot="1105430">
            <a:off x="1208410" y="1908757"/>
            <a:ext cx="2783134" cy="446276"/>
          </a:xfrm>
          <a:prstGeom prst="rect">
            <a:avLst/>
          </a:prstGeom>
          <a:solidFill>
            <a:schemeClr val="bg1">
              <a:lumMod val="75000"/>
            </a:schemeClr>
          </a:solidFill>
        </p:spPr>
        <p:txBody>
          <a:bodyPr wrap="none" rtlCol="1">
            <a:spAutoFit/>
          </a:bodyPr>
          <a:lstStyle/>
          <a:p>
            <a:r>
              <a:rPr lang="ar-SA" sz="2300" b="1" dirty="0" smtClean="0">
                <a:solidFill>
                  <a:srgbClr val="FF0000"/>
                </a:solidFill>
              </a:rPr>
              <a:t>1- اساليب التهديد والعقاب </a:t>
            </a:r>
            <a:endParaRPr lang="en-US" sz="2300" b="1" dirty="0" smtClean="0">
              <a:solidFill>
                <a:srgbClr val="FF0000"/>
              </a:solidFill>
            </a:endParaRPr>
          </a:p>
        </p:txBody>
      </p:sp>
      <p:sp>
        <p:nvSpPr>
          <p:cNvPr id="5" name="مربع نص 4"/>
          <p:cNvSpPr txBox="1"/>
          <p:nvPr/>
        </p:nvSpPr>
        <p:spPr>
          <a:xfrm rot="1136565">
            <a:off x="1390574" y="2958480"/>
            <a:ext cx="2956259" cy="446276"/>
          </a:xfrm>
          <a:prstGeom prst="rect">
            <a:avLst/>
          </a:prstGeom>
          <a:solidFill>
            <a:schemeClr val="bg1">
              <a:lumMod val="75000"/>
            </a:schemeClr>
          </a:solidFill>
        </p:spPr>
        <p:txBody>
          <a:bodyPr wrap="none" rtlCol="1">
            <a:spAutoFit/>
          </a:bodyPr>
          <a:lstStyle/>
          <a:p>
            <a:r>
              <a:rPr lang="ar-SA" sz="2300" b="1" dirty="0" smtClean="0">
                <a:solidFill>
                  <a:srgbClr val="FF0000"/>
                </a:solidFill>
              </a:rPr>
              <a:t>2- أساليب السيطرة والضغط </a:t>
            </a:r>
            <a:endParaRPr lang="en-US" sz="2300" b="1"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1000"/>
            <a:lum/>
          </a:blip>
          <a:srcRect/>
          <a:stretch>
            <a:fillRect l="-19000" r="-19000"/>
          </a:stretch>
        </a:blipFill>
        <a:effectLst/>
      </p:bgPr>
    </p:bg>
    <p:spTree>
      <p:nvGrpSpPr>
        <p:cNvPr id="1" name=""/>
        <p:cNvGrpSpPr/>
        <p:nvPr/>
      </p:nvGrpSpPr>
      <p:grpSpPr>
        <a:xfrm>
          <a:off x="0" y="0"/>
          <a:ext cx="0" cy="0"/>
          <a:chOff x="0" y="0"/>
          <a:chExt cx="0" cy="0"/>
        </a:xfrm>
      </p:grpSpPr>
      <p:pic>
        <p:nvPicPr>
          <p:cNvPr id="2" name="صورة 1" descr="14657049-true--false-rubber-stamp-print-vector-illustration.jpg"/>
          <p:cNvPicPr>
            <a:picLocks noChangeAspect="1"/>
          </p:cNvPicPr>
          <p:nvPr/>
        </p:nvPicPr>
        <p:blipFill>
          <a:blip r:embed="rId2" cstate="print"/>
          <a:stretch>
            <a:fillRect/>
          </a:stretch>
        </p:blipFill>
        <p:spPr>
          <a:xfrm>
            <a:off x="0" y="0"/>
            <a:ext cx="5652120" cy="6858000"/>
          </a:xfrm>
          <a:prstGeom prst="rect">
            <a:avLst/>
          </a:prstGeom>
        </p:spPr>
      </p:pic>
      <p:sp>
        <p:nvSpPr>
          <p:cNvPr id="3" name="مربع نص 2"/>
          <p:cNvSpPr txBox="1"/>
          <p:nvPr/>
        </p:nvSpPr>
        <p:spPr>
          <a:xfrm>
            <a:off x="5724128" y="620688"/>
            <a:ext cx="3240360" cy="830997"/>
          </a:xfrm>
          <a:prstGeom prst="rect">
            <a:avLst/>
          </a:prstGeom>
          <a:noFill/>
        </p:spPr>
        <p:txBody>
          <a:bodyPr wrap="square" rtlCol="1">
            <a:spAutoFit/>
          </a:bodyPr>
          <a:lstStyle/>
          <a:p>
            <a:r>
              <a:rPr lang="ar-SA" sz="2400" b="1" i="1" dirty="0" smtClean="0">
                <a:solidFill>
                  <a:srgbClr val="FF0000"/>
                </a:solidFill>
              </a:rPr>
              <a:t>1- أساليب التهديد والعقاب </a:t>
            </a:r>
            <a:r>
              <a:rPr lang="ar-SA" sz="2400" b="1" i="1" dirty="0" err="1" smtClean="0">
                <a:solidFill>
                  <a:srgbClr val="FF0000"/>
                </a:solidFill>
              </a:rPr>
              <a:t>ومنها /</a:t>
            </a:r>
            <a:endParaRPr lang="en-US" sz="2400" b="1" i="1" dirty="0" smtClean="0">
              <a:solidFill>
                <a:srgbClr val="FF0000"/>
              </a:solidFill>
            </a:endParaRPr>
          </a:p>
        </p:txBody>
      </p:sp>
      <p:sp>
        <p:nvSpPr>
          <p:cNvPr id="4" name="مربع نص 3"/>
          <p:cNvSpPr txBox="1"/>
          <p:nvPr/>
        </p:nvSpPr>
        <p:spPr>
          <a:xfrm>
            <a:off x="5605252" y="2062589"/>
            <a:ext cx="3377912" cy="661720"/>
          </a:xfrm>
          <a:prstGeom prst="rect">
            <a:avLst/>
          </a:prstGeom>
          <a:noFill/>
        </p:spPr>
        <p:txBody>
          <a:bodyPr wrap="none" rtlCol="1">
            <a:spAutoFit/>
          </a:bodyPr>
          <a:lstStyle/>
          <a:p>
            <a:pPr lvl="0"/>
            <a:r>
              <a:rPr lang="ar-SA" sz="1900" b="1" dirty="0" smtClean="0"/>
              <a:t>- استخدام القوة في طرد المتعلم أو قمعه </a:t>
            </a:r>
            <a:endParaRPr lang="en-US" sz="1900" b="1" dirty="0" smtClean="0"/>
          </a:p>
          <a:p>
            <a:endParaRPr lang="ar-SA" dirty="0"/>
          </a:p>
        </p:txBody>
      </p:sp>
      <p:sp>
        <p:nvSpPr>
          <p:cNvPr id="5" name="مربع نص 4"/>
          <p:cNvSpPr txBox="1"/>
          <p:nvPr/>
        </p:nvSpPr>
        <p:spPr>
          <a:xfrm>
            <a:off x="5724128" y="2782669"/>
            <a:ext cx="3310967" cy="677108"/>
          </a:xfrm>
          <a:prstGeom prst="rect">
            <a:avLst/>
          </a:prstGeom>
          <a:noFill/>
        </p:spPr>
        <p:txBody>
          <a:bodyPr wrap="square" rtlCol="1">
            <a:spAutoFit/>
          </a:bodyPr>
          <a:lstStyle/>
          <a:p>
            <a:pPr lvl="0"/>
            <a:r>
              <a:rPr lang="ar-SA" sz="1900" b="1" dirty="0" smtClean="0"/>
              <a:t>- اللجوء للتهديدات وفرض القيود على المتعلم </a:t>
            </a:r>
            <a:endParaRPr lang="en-US" sz="1900" b="1" dirty="0" smtClean="0"/>
          </a:p>
        </p:txBody>
      </p:sp>
      <p:sp>
        <p:nvSpPr>
          <p:cNvPr id="6" name="مربع نص 5"/>
          <p:cNvSpPr txBox="1"/>
          <p:nvPr/>
        </p:nvSpPr>
        <p:spPr>
          <a:xfrm>
            <a:off x="5985661" y="3718773"/>
            <a:ext cx="3050835" cy="384721"/>
          </a:xfrm>
          <a:prstGeom prst="rect">
            <a:avLst/>
          </a:prstGeom>
          <a:noFill/>
        </p:spPr>
        <p:txBody>
          <a:bodyPr wrap="none" rtlCol="1">
            <a:spAutoFit/>
          </a:bodyPr>
          <a:lstStyle/>
          <a:p>
            <a:pPr lvl="0"/>
            <a:r>
              <a:rPr lang="ar-SA" sz="1900" b="1" dirty="0" smtClean="0"/>
              <a:t>- السخرية من المتعلم والاستهزاء به</a:t>
            </a:r>
            <a:endParaRPr lang="en-US" sz="1900" b="1" dirty="0" smtClean="0"/>
          </a:p>
        </p:txBody>
      </p:sp>
      <p:sp>
        <p:nvSpPr>
          <p:cNvPr id="7" name="مربع نص 6"/>
          <p:cNvSpPr txBox="1"/>
          <p:nvPr/>
        </p:nvSpPr>
        <p:spPr>
          <a:xfrm>
            <a:off x="5868144" y="4365104"/>
            <a:ext cx="3240360" cy="677108"/>
          </a:xfrm>
          <a:prstGeom prst="rect">
            <a:avLst/>
          </a:prstGeom>
          <a:noFill/>
        </p:spPr>
        <p:txBody>
          <a:bodyPr wrap="square" rtlCol="1">
            <a:spAutoFit/>
          </a:bodyPr>
          <a:lstStyle/>
          <a:p>
            <a:pPr lvl="0"/>
            <a:r>
              <a:rPr lang="ar-SA" sz="1900" b="1" dirty="0" smtClean="0"/>
              <a:t> - تعمد عقاب المتعلم ليكون مثلا يحتذى به الاخرون</a:t>
            </a:r>
            <a:endParaRPr lang="en-US" sz="19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ppt_x</p:attrName>
                                        </p:attrNameLst>
                                      </p:cBhvr>
                                      <p:tavLst>
                                        <p:tav tm="0">
                                          <p:val>
                                            <p:strVal val="#ppt_x-.2"/>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ppt_x</p:attrName>
                                        </p:attrNameLst>
                                      </p:cBhvr>
                                      <p:tavLst>
                                        <p:tav tm="0">
                                          <p:val>
                                            <p:strVal val="#ppt_x-.2"/>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ppt_x</p:attrName>
                                        </p:attrNameLst>
                                      </p:cBhvr>
                                      <p:tavLst>
                                        <p:tav tm="0">
                                          <p:val>
                                            <p:strVal val="#ppt_x-.2"/>
                                          </p:val>
                                        </p:tav>
                                        <p:tav tm="100000">
                                          <p:val>
                                            <p:strVal val="#ppt_x"/>
                                          </p:val>
                                        </p:tav>
                                      </p:tavLst>
                                    </p:anim>
                                    <p:anim calcmode="lin" valueType="num">
                                      <p:cBhvr>
                                        <p:cTn id="34"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4" name="عنصر نائب للمحتوى 3" descr="master04_background.jpg"/>
          <p:cNvPicPr>
            <a:picLocks noGrp="1" noChangeAspect="1"/>
          </p:cNvPicPr>
          <p:nvPr>
            <p:ph idx="1"/>
          </p:nvPr>
        </p:nvPicPr>
        <p:blipFill>
          <a:blip r:embed="rId2" cstate="print">
            <a:duotone>
              <a:prstClr val="black"/>
              <a:schemeClr val="accent4">
                <a:tint val="45000"/>
                <a:satMod val="400000"/>
              </a:schemeClr>
            </a:duotone>
          </a:blip>
          <a:stretch>
            <a:fillRect/>
          </a:stretch>
        </p:blipFill>
        <p:spPr>
          <a:xfrm>
            <a:off x="-69011" y="-43132"/>
            <a:ext cx="9213011" cy="6901132"/>
          </a:xfrm>
          <a:prstGeom prst="rect">
            <a:avLst/>
          </a:prstGeom>
          <a:noFill/>
          <a:ln>
            <a:solidFill>
              <a:srgbClr val="960096"/>
            </a:solidFill>
          </a:ln>
          <a:scene3d>
            <a:camera prst="orthographicFront"/>
            <a:lightRig rig="threePt" dir="t"/>
          </a:scene3d>
          <a:sp3d>
            <a:bevelT w="165100" prst="coolSlant"/>
          </a:sp3d>
        </p:spPr>
      </p:pic>
      <p:sp>
        <p:nvSpPr>
          <p:cNvPr id="5" name="مربع نص 4"/>
          <p:cNvSpPr txBox="1"/>
          <p:nvPr/>
        </p:nvSpPr>
        <p:spPr>
          <a:xfrm>
            <a:off x="3347864" y="4005064"/>
            <a:ext cx="5472608" cy="2246769"/>
          </a:xfrm>
          <a:prstGeom prst="rect">
            <a:avLst/>
          </a:prstGeom>
          <a:ln/>
        </p:spPr>
        <p:style>
          <a:lnRef idx="1">
            <a:schemeClr val="dk1"/>
          </a:lnRef>
          <a:fillRef idx="2">
            <a:schemeClr val="dk1"/>
          </a:fillRef>
          <a:effectRef idx="1">
            <a:schemeClr val="dk1"/>
          </a:effectRef>
          <a:fontRef idx="minor">
            <a:schemeClr val="dk1"/>
          </a:fontRef>
        </p:style>
        <p:txBody>
          <a:bodyPr wrap="square" rtlCol="1">
            <a:spAutoFit/>
          </a:bodyPr>
          <a:lstStyle/>
          <a:p>
            <a:pPr lvl="0"/>
            <a:r>
              <a:rPr lang="ar-SA" sz="2800" b="1" dirty="0" smtClean="0">
                <a:solidFill>
                  <a:srgbClr val="7030A0"/>
                </a:solidFill>
                <a:latin typeface="Calibri" pitchFamily="34" charset="0"/>
                <a:ea typeface="Calibri" pitchFamily="34" charset="0"/>
                <a:cs typeface="Arial" pitchFamily="34" charset="0"/>
              </a:rPr>
              <a:t>يمكن </a:t>
            </a:r>
            <a:r>
              <a:rPr lang="ar-SA" sz="2800" b="1" dirty="0">
                <a:solidFill>
                  <a:srgbClr val="7030A0"/>
                </a:solidFill>
                <a:latin typeface="Calibri" pitchFamily="34" charset="0"/>
                <a:ea typeface="Calibri" pitchFamily="34" charset="0"/>
                <a:cs typeface="Arial" pitchFamily="34" charset="0"/>
              </a:rPr>
              <a:t>تحديد مفهوم إدارة الصف على أنها:- </a:t>
            </a:r>
          </a:p>
          <a:p>
            <a:pPr lvl="0"/>
            <a:r>
              <a:rPr lang="ar-SA" sz="2800" b="1" dirty="0">
                <a:solidFill>
                  <a:srgbClr val="7030A0"/>
                </a:solidFill>
                <a:latin typeface="Calibri" pitchFamily="34" charset="0"/>
                <a:ea typeface="Calibri" pitchFamily="34" charset="0"/>
                <a:cs typeface="Arial" pitchFamily="34" charset="0"/>
              </a:rPr>
              <a:t>مجموعة من الأنماط السلوكية التي يستخدمها المعلم لكي يوفر بيئة تعليمية مناسبة ويحافظ على استمراريتها بما يمكنه من تحقيق الأهداف </a:t>
            </a:r>
            <a:r>
              <a:rPr lang="ar-EG" sz="2800" b="1" dirty="0" smtClean="0">
                <a:solidFill>
                  <a:srgbClr val="7030A0"/>
                </a:solidFill>
                <a:latin typeface="Calibri" pitchFamily="34" charset="0"/>
                <a:ea typeface="Calibri" pitchFamily="34" charset="0"/>
                <a:cs typeface="Arial" pitchFamily="34" charset="0"/>
              </a:rPr>
              <a:t>التعليمية المنشودة</a:t>
            </a:r>
            <a:endParaRPr lang="ar-SA" sz="2800" b="1" dirty="0" smtClean="0">
              <a:solidFill>
                <a:srgbClr val="7030A0"/>
              </a:solidFill>
              <a:latin typeface="Arial" pitchFamily="34" charset="0"/>
              <a:cs typeface="Arial" pitchFamily="34" charset="0"/>
            </a:endParaRPr>
          </a:p>
        </p:txBody>
      </p:sp>
      <p:sp>
        <p:nvSpPr>
          <p:cNvPr id="6" name="شكل بيضاوي 5"/>
          <p:cNvSpPr/>
          <p:nvPr/>
        </p:nvSpPr>
        <p:spPr>
          <a:xfrm>
            <a:off x="4485" y="319426"/>
            <a:ext cx="6367715" cy="3501008"/>
          </a:xfrm>
          <a:prstGeom prst="ellipse">
            <a:avLst/>
          </a:prstGeom>
          <a:ln/>
        </p:spPr>
        <p:style>
          <a:lnRef idx="1">
            <a:schemeClr val="accent1"/>
          </a:lnRef>
          <a:fillRef idx="2">
            <a:schemeClr val="accent1"/>
          </a:fillRef>
          <a:effectRef idx="1">
            <a:schemeClr val="accent1"/>
          </a:effectRef>
          <a:fontRef idx="minor">
            <a:schemeClr val="dk1"/>
          </a:fontRef>
        </p:style>
        <p:txBody>
          <a:bodyPr rtlCol="1" anchor="ctr"/>
          <a:lstStyle/>
          <a:p>
            <a:pPr algn="ctr"/>
            <a:r>
              <a:rPr lang="ar-EG" sz="3200" b="1" dirty="0" smtClean="0">
                <a:solidFill>
                  <a:schemeClr val="tx1">
                    <a:lumMod val="95000"/>
                    <a:lumOff val="5000"/>
                  </a:schemeClr>
                </a:solidFill>
              </a:rPr>
              <a:t>هناك العديد من تعريفات مهارة ادارة الصف </a:t>
            </a:r>
          </a:p>
          <a:p>
            <a:pPr algn="ctr"/>
            <a:r>
              <a:rPr lang="ar-EG" sz="3200" b="1" dirty="0">
                <a:solidFill>
                  <a:schemeClr val="tx1">
                    <a:lumMod val="95000"/>
                    <a:lumOff val="5000"/>
                  </a:schemeClr>
                </a:solidFill>
              </a:rPr>
              <a:t>(مجموع النشاطات التي يقوم بها المعلم لتأمين النظام داخل غرفة الصف والمحافظة عليه).</a:t>
            </a:r>
            <a:endParaRPr lang="en-US" sz="3200" b="1" dirty="0" smtClean="0">
              <a:solidFill>
                <a:schemeClr val="tx1">
                  <a:lumMod val="95000"/>
                  <a:lumOff val="5000"/>
                </a:schemeClr>
              </a:solidFill>
            </a:endParaRPr>
          </a:p>
        </p:txBody>
      </p:sp>
    </p:spTree>
    <p:extLst>
      <p:ext uri="{BB962C8B-B14F-4D97-AF65-F5344CB8AC3E}">
        <p14:creationId xmlns:p14="http://schemas.microsoft.com/office/powerpoint/2010/main" val="66061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صورة 1" descr="166_correct.jpg"/>
          <p:cNvPicPr>
            <a:picLocks noChangeAspect="1"/>
          </p:cNvPicPr>
          <p:nvPr/>
        </p:nvPicPr>
        <p:blipFill>
          <a:blip r:embed="rId3" cstate="print"/>
          <a:stretch>
            <a:fillRect/>
          </a:stretch>
        </p:blipFill>
        <p:spPr>
          <a:xfrm>
            <a:off x="-1" y="0"/>
            <a:ext cx="4788025" cy="6858000"/>
          </a:xfrm>
          <a:prstGeom prst="rect">
            <a:avLst/>
          </a:prstGeom>
        </p:spPr>
      </p:pic>
      <p:sp>
        <p:nvSpPr>
          <p:cNvPr id="3" name="مربع نص 2"/>
          <p:cNvSpPr txBox="1"/>
          <p:nvPr/>
        </p:nvSpPr>
        <p:spPr>
          <a:xfrm>
            <a:off x="3115012" y="476672"/>
            <a:ext cx="5758308"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1">
            <a:spAutoFit/>
          </a:bodyPr>
          <a:lstStyle/>
          <a:p>
            <a:r>
              <a:rPr lang="ar-SA" sz="3600" b="1" dirty="0" smtClean="0">
                <a:solidFill>
                  <a:srgbClr val="00FF00"/>
                </a:solidFill>
              </a:rPr>
              <a:t>2- أساليب السيطرة والضغط و منها /</a:t>
            </a:r>
            <a:endParaRPr lang="en-US" sz="3600" b="1" dirty="0" smtClean="0">
              <a:solidFill>
                <a:srgbClr val="00FF00"/>
              </a:solidFill>
            </a:endParaRPr>
          </a:p>
          <a:p>
            <a:r>
              <a:rPr lang="ar-SA" sz="3600" b="1" dirty="0" smtClean="0">
                <a:solidFill>
                  <a:schemeClr val="bg1"/>
                </a:solidFill>
              </a:rPr>
              <a:t>ـــــــــــــــــــــــــــــــــــــــــــ</a:t>
            </a:r>
            <a:endParaRPr lang="ar-SA" sz="3600" b="1" dirty="0">
              <a:solidFill>
                <a:schemeClr val="bg1"/>
              </a:solidFill>
            </a:endParaRPr>
          </a:p>
        </p:txBody>
      </p:sp>
      <p:sp>
        <p:nvSpPr>
          <p:cNvPr id="4" name="مربع نص 3"/>
          <p:cNvSpPr txBox="1"/>
          <p:nvPr/>
        </p:nvSpPr>
        <p:spPr>
          <a:xfrm>
            <a:off x="5323374" y="1672932"/>
            <a:ext cx="3569106" cy="1107996"/>
          </a:xfrm>
          <a:prstGeom prst="rect">
            <a:avLst/>
          </a:prstGeom>
          <a:noFill/>
        </p:spPr>
        <p:txBody>
          <a:bodyPr wrap="square" rtlCol="1">
            <a:spAutoFit/>
          </a:bodyPr>
          <a:lstStyle/>
          <a:p>
            <a:pPr lvl="0"/>
            <a:r>
              <a:rPr lang="ar-SA" sz="2200" b="1" dirty="0" smtClean="0">
                <a:solidFill>
                  <a:schemeClr val="bg1"/>
                </a:solidFill>
              </a:rPr>
              <a:t>- اللجوء الى ذوي السلطة للضغط على المتعلم مثل مدير المدرسة وأولياء الأمور.</a:t>
            </a:r>
            <a:endParaRPr lang="en-US" sz="2200" b="1" dirty="0" smtClean="0">
              <a:solidFill>
                <a:schemeClr val="bg1"/>
              </a:solidFill>
            </a:endParaRPr>
          </a:p>
        </p:txBody>
      </p:sp>
      <p:sp>
        <p:nvSpPr>
          <p:cNvPr id="5" name="مربع نص 4"/>
          <p:cNvSpPr txBox="1"/>
          <p:nvPr/>
        </p:nvSpPr>
        <p:spPr>
          <a:xfrm>
            <a:off x="4860032" y="2924944"/>
            <a:ext cx="4012637" cy="430887"/>
          </a:xfrm>
          <a:prstGeom prst="rect">
            <a:avLst/>
          </a:prstGeom>
          <a:noFill/>
        </p:spPr>
        <p:txBody>
          <a:bodyPr wrap="none" rtlCol="1">
            <a:spAutoFit/>
          </a:bodyPr>
          <a:lstStyle/>
          <a:p>
            <a:r>
              <a:rPr lang="ar-SA" sz="2200" b="1" dirty="0" smtClean="0">
                <a:solidFill>
                  <a:srgbClr val="FFFF00"/>
                </a:solidFill>
              </a:rPr>
              <a:t>- التوبيخ واللوم الدائم الدائمان للمتعلمين .</a:t>
            </a:r>
            <a:endParaRPr lang="en-US" sz="2200" b="1" dirty="0" smtClean="0">
              <a:solidFill>
                <a:srgbClr val="FFFF00"/>
              </a:solidFill>
            </a:endParaRPr>
          </a:p>
        </p:txBody>
      </p:sp>
      <p:sp>
        <p:nvSpPr>
          <p:cNvPr id="6" name="مربع نص 5"/>
          <p:cNvSpPr txBox="1"/>
          <p:nvPr/>
        </p:nvSpPr>
        <p:spPr>
          <a:xfrm>
            <a:off x="5755421" y="3645024"/>
            <a:ext cx="3569107" cy="1107996"/>
          </a:xfrm>
          <a:prstGeom prst="rect">
            <a:avLst/>
          </a:prstGeom>
          <a:noFill/>
        </p:spPr>
        <p:txBody>
          <a:bodyPr wrap="square" rtlCol="1">
            <a:spAutoFit/>
          </a:bodyPr>
          <a:lstStyle/>
          <a:p>
            <a:pPr lvl="1"/>
            <a:r>
              <a:rPr lang="ar-SA" sz="2200" b="1" dirty="0" smtClean="0">
                <a:solidFill>
                  <a:schemeClr val="bg1"/>
                </a:solidFill>
              </a:rPr>
              <a:t>- إجبار المتعلمين على القيام بأعمال معينة و  تقديم وعود مشروطة .</a:t>
            </a:r>
            <a:endParaRPr lang="en-US" sz="2200" b="1" dirty="0" smtClean="0">
              <a:solidFill>
                <a:schemeClr val="bg1"/>
              </a:solidFill>
            </a:endParaRPr>
          </a:p>
        </p:txBody>
      </p:sp>
      <p:sp>
        <p:nvSpPr>
          <p:cNvPr id="7" name="مربع نص 6"/>
          <p:cNvSpPr txBox="1"/>
          <p:nvPr/>
        </p:nvSpPr>
        <p:spPr>
          <a:xfrm>
            <a:off x="5364088" y="4891807"/>
            <a:ext cx="3569107" cy="769441"/>
          </a:xfrm>
          <a:prstGeom prst="rect">
            <a:avLst/>
          </a:prstGeom>
          <a:noFill/>
        </p:spPr>
        <p:txBody>
          <a:bodyPr wrap="square" rtlCol="1">
            <a:spAutoFit/>
          </a:bodyPr>
          <a:lstStyle/>
          <a:p>
            <a:pPr lvl="0"/>
            <a:r>
              <a:rPr lang="ar-SA" sz="2200" b="1" dirty="0" smtClean="0">
                <a:solidFill>
                  <a:srgbClr val="FFFF00"/>
                </a:solidFill>
              </a:rPr>
              <a:t>- تحديد متعلمين بعينهم و إعلان عدم الموافقة على سلوكهم .</a:t>
            </a:r>
            <a:endParaRPr lang="en-US" sz="2200" b="1" dirty="0" smtClean="0">
              <a:solidFill>
                <a:srgbClr val="FFFF00"/>
              </a:solidFill>
            </a:endParaRPr>
          </a:p>
        </p:txBody>
      </p:sp>
      <p:sp>
        <p:nvSpPr>
          <p:cNvPr id="8" name="مربع نص 7"/>
          <p:cNvSpPr txBox="1"/>
          <p:nvPr/>
        </p:nvSpPr>
        <p:spPr>
          <a:xfrm>
            <a:off x="4932550" y="5889466"/>
            <a:ext cx="4031938" cy="707886"/>
          </a:xfrm>
          <a:prstGeom prst="rect">
            <a:avLst/>
          </a:prstGeom>
          <a:noFill/>
        </p:spPr>
        <p:txBody>
          <a:bodyPr wrap="none" rtlCol="1">
            <a:spAutoFit/>
          </a:bodyPr>
          <a:lstStyle/>
          <a:p>
            <a:pPr lvl="0"/>
            <a:r>
              <a:rPr lang="ar-SA" sz="2200" b="1" dirty="0" smtClean="0">
                <a:solidFill>
                  <a:schemeClr val="bg1"/>
                </a:solidFill>
              </a:rPr>
              <a:t>- المبالغة في المناشدة و النصح الأخلاقي .</a:t>
            </a:r>
            <a:endParaRPr lang="en-US" sz="2200" b="1" dirty="0" smtClean="0">
              <a:solidFill>
                <a:schemeClr val="bg1"/>
              </a:solidFill>
            </a:endParaRPr>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to="" calcmode="lin" valueType="num">
                                      <p:cBhvr>
                                        <p:cTn id="27" dur="1" fill="hold"/>
                                        <p:tgtEl>
                                          <p:spTgt spid="7"/>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to="" calcmode="lin" valueType="num">
                                      <p:cBhvr>
                                        <p:cTn id="32"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2996010982.gif"/>
          <p:cNvPicPr>
            <a:picLocks noChangeAspect="1"/>
          </p:cNvPicPr>
          <p:nvPr/>
        </p:nvPicPr>
        <p:blipFill>
          <a:blip r:embed="rId2" cstate="print"/>
          <a:stretch>
            <a:fillRect/>
          </a:stretch>
        </p:blipFill>
        <p:spPr>
          <a:xfrm>
            <a:off x="0" y="0"/>
            <a:ext cx="9144000" cy="6858000"/>
          </a:xfrm>
          <a:prstGeom prst="rect">
            <a:avLst/>
          </a:prstGeom>
        </p:spPr>
      </p:pic>
      <p:sp>
        <p:nvSpPr>
          <p:cNvPr id="3" name="مربع نص 2"/>
          <p:cNvSpPr txBox="1"/>
          <p:nvPr/>
        </p:nvSpPr>
        <p:spPr>
          <a:xfrm>
            <a:off x="6228184" y="2276872"/>
            <a:ext cx="2376264" cy="461665"/>
          </a:xfrm>
          <a:prstGeom prst="rect">
            <a:avLst/>
          </a:prstGeom>
          <a:solidFill>
            <a:schemeClr val="bg1">
              <a:lumMod val="85000"/>
            </a:schemeClr>
          </a:solidFill>
        </p:spPr>
        <p:txBody>
          <a:bodyPr wrap="square" rtlCol="1">
            <a:spAutoFit/>
          </a:bodyPr>
          <a:lstStyle/>
          <a:p>
            <a:r>
              <a:rPr lang="ar-SA" sz="2400" b="1" dirty="0" smtClean="0">
                <a:solidFill>
                  <a:srgbClr val="D0A800"/>
                </a:solidFill>
              </a:rPr>
              <a:t>العقاب البناء /</a:t>
            </a:r>
            <a:endParaRPr lang="en-US" sz="2400" b="1" dirty="0" smtClean="0">
              <a:solidFill>
                <a:srgbClr val="D0A800"/>
              </a:solidFill>
            </a:endParaRPr>
          </a:p>
        </p:txBody>
      </p:sp>
      <p:sp>
        <p:nvSpPr>
          <p:cNvPr id="4" name="مربع نص 3"/>
          <p:cNvSpPr txBox="1"/>
          <p:nvPr/>
        </p:nvSpPr>
        <p:spPr>
          <a:xfrm>
            <a:off x="6156176" y="2852936"/>
            <a:ext cx="2520280" cy="1938992"/>
          </a:xfrm>
          <a:prstGeom prst="rect">
            <a:avLst/>
          </a:prstGeom>
          <a:solidFill>
            <a:srgbClr val="D0A800"/>
          </a:solidFill>
        </p:spPr>
        <p:txBody>
          <a:bodyPr wrap="square" rtlCol="1">
            <a:spAutoFit/>
          </a:bodyPr>
          <a:lstStyle/>
          <a:p>
            <a:r>
              <a:rPr lang="ar-SA" sz="2000" b="1" dirty="0" smtClean="0">
                <a:solidFill>
                  <a:schemeClr val="bg1">
                    <a:lumMod val="95000"/>
                  </a:schemeClr>
                </a:solidFill>
              </a:rPr>
              <a:t>ويتم باستخدام مثير غير سار كوسيلة لحذف سلوك غير مرغوب فيه من جانب المتعلمين لإضعاف احداث هذا السلوك في المستقبل .</a:t>
            </a:r>
            <a:endParaRPr lang="en-US" sz="2000" b="1" dirty="0" smtClean="0">
              <a:solidFill>
                <a:schemeClr val="bg1">
                  <a:lumMod val="95000"/>
                </a:schemeClr>
              </a:solidFill>
            </a:endParaRPr>
          </a:p>
          <a:p>
            <a:endParaRPr lang="ar-SA" sz="2000" b="1" dirty="0">
              <a:solidFill>
                <a:schemeClr val="bg1">
                  <a:lumMod val="95000"/>
                </a:schemeClr>
              </a:solidFill>
            </a:endParaRPr>
          </a:p>
        </p:txBody>
      </p:sp>
      <p:sp>
        <p:nvSpPr>
          <p:cNvPr id="7" name="مربع نص 6"/>
          <p:cNvSpPr txBox="1"/>
          <p:nvPr/>
        </p:nvSpPr>
        <p:spPr>
          <a:xfrm>
            <a:off x="8828424" y="4293096"/>
            <a:ext cx="248787" cy="369332"/>
          </a:xfrm>
          <a:prstGeom prst="rect">
            <a:avLst/>
          </a:prstGeom>
          <a:noFill/>
        </p:spPr>
        <p:txBody>
          <a:bodyPr wrap="none" rtlCol="1">
            <a:spAutoFit/>
          </a:bodyPr>
          <a:lstStyle/>
          <a:p>
            <a:r>
              <a:rPr lang="ar-SA" dirty="0" smtClean="0"/>
              <a:t>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2996010982.gif"/>
          <p:cNvPicPr>
            <a:picLocks noChangeAspect="1"/>
          </p:cNvPicPr>
          <p:nvPr/>
        </p:nvPicPr>
        <p:blipFill>
          <a:blip r:embed="rId2" cstate="print"/>
          <a:stretch>
            <a:fillRect/>
          </a:stretch>
        </p:blipFill>
        <p:spPr>
          <a:xfrm>
            <a:off x="0" y="0"/>
            <a:ext cx="9144000" cy="6858000"/>
          </a:xfrm>
          <a:prstGeom prst="rect">
            <a:avLst/>
          </a:prstGeom>
        </p:spPr>
        <p:style>
          <a:lnRef idx="0">
            <a:schemeClr val="accent6"/>
          </a:lnRef>
          <a:fillRef idx="3">
            <a:schemeClr val="accent6"/>
          </a:fillRef>
          <a:effectRef idx="3">
            <a:schemeClr val="accent6"/>
          </a:effectRef>
          <a:fontRef idx="minor">
            <a:schemeClr val="lt1"/>
          </a:fontRef>
        </p:style>
      </p:pic>
      <p:sp>
        <p:nvSpPr>
          <p:cNvPr id="5" name="مربع نص 4"/>
          <p:cNvSpPr txBox="1"/>
          <p:nvPr/>
        </p:nvSpPr>
        <p:spPr>
          <a:xfrm>
            <a:off x="6074422" y="476672"/>
            <a:ext cx="2747868" cy="463075"/>
          </a:xfrm>
          <a:prstGeom prst="rect">
            <a:avLst/>
          </a:prstGeom>
        </p:spPr>
        <p:style>
          <a:lnRef idx="0">
            <a:schemeClr val="accent6"/>
          </a:lnRef>
          <a:fillRef idx="3">
            <a:schemeClr val="accent6"/>
          </a:fillRef>
          <a:effectRef idx="3">
            <a:schemeClr val="accent6"/>
          </a:effectRef>
          <a:fontRef idx="minor">
            <a:schemeClr val="lt1"/>
          </a:fontRef>
        </p:style>
        <p:txBody>
          <a:bodyPr wrap="none" rtlCol="1">
            <a:spAutoFit/>
          </a:bodyPr>
          <a:lstStyle/>
          <a:p>
            <a:pPr lvl="0">
              <a:lnSpc>
                <a:spcPct val="150000"/>
              </a:lnSpc>
            </a:pPr>
            <a:r>
              <a:rPr lang="ar-SA" b="1" dirty="0" smtClean="0"/>
              <a:t>أشكال استخدام العقاب بشكل بناء :</a:t>
            </a:r>
            <a:endParaRPr lang="en-US" b="1" dirty="0" smtClean="0"/>
          </a:p>
        </p:txBody>
      </p:sp>
      <p:sp>
        <p:nvSpPr>
          <p:cNvPr id="6" name="مربع نص 5"/>
          <p:cNvSpPr txBox="1"/>
          <p:nvPr/>
        </p:nvSpPr>
        <p:spPr>
          <a:xfrm>
            <a:off x="971600" y="1268760"/>
            <a:ext cx="7727768" cy="717632"/>
          </a:xfrm>
          <a:prstGeom prst="rect">
            <a:avLst/>
          </a:prstGeom>
        </p:spPr>
        <p:style>
          <a:lnRef idx="0">
            <a:schemeClr val="accent6"/>
          </a:lnRef>
          <a:fillRef idx="3">
            <a:schemeClr val="accent6"/>
          </a:fillRef>
          <a:effectRef idx="3">
            <a:schemeClr val="accent6"/>
          </a:effectRef>
          <a:fontRef idx="minor">
            <a:schemeClr val="lt1"/>
          </a:fontRef>
        </p:style>
        <p:txBody>
          <a:bodyPr wrap="square" rtlCol="1">
            <a:spAutoFit/>
          </a:bodyPr>
          <a:lstStyle/>
          <a:p>
            <a:pPr>
              <a:lnSpc>
                <a:spcPct val="110000"/>
              </a:lnSpc>
            </a:pPr>
            <a:r>
              <a:rPr lang="ar-SA" sz="1900" b="1" dirty="0" smtClean="0"/>
              <a:t>1- استخدام العقاب في أضيق الحدود : وينبغي استخدامه كملجأ أخير كرد فعل على السلوك الصادر عن المتعلم مع مراعاة عدم استخدامه نتيجة للشعور بالغضب أو الاحباط من جانب المعلم .</a:t>
            </a:r>
            <a:endParaRPr lang="en-US" sz="1900" b="1" dirty="0" smtClean="0"/>
          </a:p>
        </p:txBody>
      </p:sp>
      <p:sp>
        <p:nvSpPr>
          <p:cNvPr id="7" name="مربع نص 6"/>
          <p:cNvSpPr txBox="1"/>
          <p:nvPr/>
        </p:nvSpPr>
        <p:spPr>
          <a:xfrm>
            <a:off x="8828424" y="4293096"/>
            <a:ext cx="248787" cy="369332"/>
          </a:xfrm>
          <a:prstGeom prst="rect">
            <a:avLst/>
          </a:prstGeom>
          <a:noFill/>
        </p:spPr>
        <p:txBody>
          <a:bodyPr wrap="none" rtlCol="1">
            <a:spAutoFit/>
          </a:bodyPr>
          <a:lstStyle/>
          <a:p>
            <a:r>
              <a:rPr lang="ar-SA" dirty="0" smtClean="0"/>
              <a:t> </a:t>
            </a:r>
            <a:endParaRPr lang="ar-SA" dirty="0"/>
          </a:p>
        </p:txBody>
      </p:sp>
      <p:sp>
        <p:nvSpPr>
          <p:cNvPr id="8" name="مربع نص 7"/>
          <p:cNvSpPr txBox="1"/>
          <p:nvPr/>
        </p:nvSpPr>
        <p:spPr>
          <a:xfrm>
            <a:off x="8316416" y="2060848"/>
            <a:ext cx="312907" cy="369332"/>
          </a:xfrm>
          <a:prstGeom prst="rect">
            <a:avLst/>
          </a:prstGeom>
          <a:noFill/>
        </p:spPr>
        <p:txBody>
          <a:bodyPr wrap="none" rtlCol="1">
            <a:spAutoFit/>
          </a:bodyPr>
          <a:lstStyle/>
          <a:p>
            <a:r>
              <a:rPr lang="ar-SA" dirty="0" smtClean="0"/>
              <a:t>  </a:t>
            </a:r>
            <a:endParaRPr lang="ar-SA" dirty="0"/>
          </a:p>
        </p:txBody>
      </p:sp>
      <p:sp>
        <p:nvSpPr>
          <p:cNvPr id="10" name="مربع نص 9"/>
          <p:cNvSpPr txBox="1"/>
          <p:nvPr/>
        </p:nvSpPr>
        <p:spPr>
          <a:xfrm>
            <a:off x="2051720" y="2132856"/>
            <a:ext cx="6624736" cy="717632"/>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nSpc>
                <a:spcPct val="110000"/>
              </a:lnSpc>
            </a:pPr>
            <a:r>
              <a:rPr lang="ar-SA" sz="1900" b="1" dirty="0" smtClean="0"/>
              <a:t>2- استخدام العقاب عند بدء ظهور السلوك غير المقبول وعدم تأخيره لنهاية السلوك غير المقبول وبذلك تكون الاستجابة سريعة له .</a:t>
            </a:r>
            <a:endParaRPr lang="en-US" sz="1900" b="1" dirty="0" smtClean="0"/>
          </a:p>
        </p:txBody>
      </p:sp>
      <p:sp>
        <p:nvSpPr>
          <p:cNvPr id="11" name="مربع نص 10"/>
          <p:cNvSpPr txBox="1"/>
          <p:nvPr/>
        </p:nvSpPr>
        <p:spPr>
          <a:xfrm>
            <a:off x="2699792" y="2996952"/>
            <a:ext cx="5945371" cy="717632"/>
          </a:xfrm>
          <a:prstGeom prst="rect">
            <a:avLst/>
          </a:prstGeom>
        </p:spPr>
        <p:style>
          <a:lnRef idx="0">
            <a:schemeClr val="accent6"/>
          </a:lnRef>
          <a:fillRef idx="3">
            <a:schemeClr val="accent6"/>
          </a:fillRef>
          <a:effectRef idx="3">
            <a:schemeClr val="accent6"/>
          </a:effectRef>
          <a:fontRef idx="minor">
            <a:schemeClr val="lt1"/>
          </a:fontRef>
        </p:style>
        <p:txBody>
          <a:bodyPr wrap="square" rtlCol="1">
            <a:spAutoFit/>
          </a:bodyPr>
          <a:lstStyle/>
          <a:p>
            <a:pPr>
              <a:lnSpc>
                <a:spcPct val="110000"/>
              </a:lnSpc>
            </a:pPr>
            <a:r>
              <a:rPr lang="ar-SA" sz="1900" b="1" dirty="0" smtClean="0"/>
              <a:t>3- استخدام أنواعا ترتبط منطقيا بالسلوك غير المقبول , مثال ذلك اذا لم ينجز المتعلم الواجب فيكون عقابه المنطقي ان يؤديه مع الواجب الجديد .</a:t>
            </a:r>
            <a:endParaRPr lang="en-US" sz="1900" b="1" dirty="0" smtClean="0"/>
          </a:p>
        </p:txBody>
      </p:sp>
      <p:sp>
        <p:nvSpPr>
          <p:cNvPr id="12" name="مربع نص 11"/>
          <p:cNvSpPr txBox="1"/>
          <p:nvPr/>
        </p:nvSpPr>
        <p:spPr>
          <a:xfrm>
            <a:off x="3203848" y="3861048"/>
            <a:ext cx="5462592" cy="396006"/>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nSpc>
                <a:spcPct val="110000"/>
              </a:lnSpc>
            </a:pPr>
            <a:r>
              <a:rPr lang="ar-SA" sz="1900" b="1" dirty="0" smtClean="0"/>
              <a:t>4- اختيار نوع العقاب المناسب لطبيعة المتعلم ومكانته الاجتماعية .</a:t>
            </a:r>
            <a:endParaRPr lang="en-US" sz="1900" b="1" dirty="0" smtClean="0"/>
          </a:p>
        </p:txBody>
      </p:sp>
      <p:sp>
        <p:nvSpPr>
          <p:cNvPr id="13" name="مربع نص 12"/>
          <p:cNvSpPr txBox="1"/>
          <p:nvPr/>
        </p:nvSpPr>
        <p:spPr>
          <a:xfrm>
            <a:off x="4283968" y="4437112"/>
            <a:ext cx="4433203" cy="1039259"/>
          </a:xfrm>
          <a:prstGeom prst="rect">
            <a:avLst/>
          </a:prstGeom>
        </p:spPr>
        <p:style>
          <a:lnRef idx="0">
            <a:schemeClr val="accent6"/>
          </a:lnRef>
          <a:fillRef idx="3">
            <a:schemeClr val="accent6"/>
          </a:fillRef>
          <a:effectRef idx="3">
            <a:schemeClr val="accent6"/>
          </a:effectRef>
          <a:fontRef idx="minor">
            <a:schemeClr val="lt1"/>
          </a:fontRef>
        </p:style>
        <p:txBody>
          <a:bodyPr wrap="square" rtlCol="1">
            <a:spAutoFit/>
          </a:bodyPr>
          <a:lstStyle/>
          <a:p>
            <a:pPr>
              <a:lnSpc>
                <a:spcPct val="110000"/>
              </a:lnSpc>
            </a:pPr>
            <a:r>
              <a:rPr lang="ar-SA" sz="1900" b="1" dirty="0" smtClean="0"/>
              <a:t>5- استخدام أنواع العقاب القصيرة والمعتدلة الشدة : مثلا عند استخدام التوبيخ اللفظي مثلا فيجب ان يتم ذلك بنبرة صوت منخفضة وحازمة .</a:t>
            </a:r>
            <a:endParaRPr lang="en-US" sz="1900" b="1" dirty="0" smtClean="0"/>
          </a:p>
        </p:txBody>
      </p:sp>
      <p:sp>
        <p:nvSpPr>
          <p:cNvPr id="14" name="مربع نص 13"/>
          <p:cNvSpPr txBox="1"/>
          <p:nvPr/>
        </p:nvSpPr>
        <p:spPr>
          <a:xfrm>
            <a:off x="5148064" y="5630101"/>
            <a:ext cx="3600400" cy="1039259"/>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nSpc>
                <a:spcPct val="110000"/>
              </a:lnSpc>
            </a:pPr>
            <a:r>
              <a:rPr lang="ar-SA" sz="1900" b="1" dirty="0" smtClean="0"/>
              <a:t>6- الحرص على تزويد المتعلم المعاقب بمعلومات عن كيفية تغيير سلوكه الى الاتجاه غير المرغوب فيه . </a:t>
            </a:r>
            <a:endParaRPr lang="en-US" sz="19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12" grpId="0" animBg="1"/>
      <p:bldP spid="13" grpId="0"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orrect-file-icon-2905da.jpg"/>
          <p:cNvPicPr>
            <a:picLocks noChangeAspect="1"/>
          </p:cNvPicPr>
          <p:nvPr/>
        </p:nvPicPr>
        <p:blipFill>
          <a:blip r:embed="rId2" cstate="print"/>
          <a:stretch>
            <a:fillRect/>
          </a:stretch>
        </p:blipFill>
        <p:spPr>
          <a:xfrm>
            <a:off x="0" y="0"/>
            <a:ext cx="9144000" cy="6876256"/>
          </a:xfrm>
          <a:prstGeom prst="rect">
            <a:avLst/>
          </a:prstGeom>
        </p:spPr>
      </p:pic>
      <p:sp>
        <p:nvSpPr>
          <p:cNvPr id="3" name="مربع نص 2"/>
          <p:cNvSpPr txBox="1"/>
          <p:nvPr/>
        </p:nvSpPr>
        <p:spPr>
          <a:xfrm>
            <a:off x="2931867" y="908720"/>
            <a:ext cx="5641288" cy="415498"/>
          </a:xfrm>
          <a:prstGeom prst="rect">
            <a:avLst/>
          </a:prstGeom>
          <a:solidFill>
            <a:schemeClr val="bg1">
              <a:lumMod val="85000"/>
            </a:schemeClr>
          </a:solidFill>
        </p:spPr>
        <p:txBody>
          <a:bodyPr wrap="none" rtlCol="1">
            <a:spAutoFit/>
          </a:bodyPr>
          <a:lstStyle/>
          <a:p>
            <a:pPr lvl="0"/>
            <a:r>
              <a:rPr lang="ar-SA" sz="2100" b="1" dirty="0" smtClean="0">
                <a:solidFill>
                  <a:srgbClr val="08B418"/>
                </a:solidFill>
              </a:rPr>
              <a:t>- ومن أمثلة العقوبات المقبولة في حالة استخدام العقاب البناء :</a:t>
            </a:r>
            <a:endParaRPr lang="en-US" sz="2100" b="1" dirty="0" smtClean="0">
              <a:solidFill>
                <a:srgbClr val="08B418"/>
              </a:solidFill>
            </a:endParaRPr>
          </a:p>
        </p:txBody>
      </p:sp>
      <p:sp>
        <p:nvSpPr>
          <p:cNvPr id="4" name="مربع نص 3"/>
          <p:cNvSpPr txBox="1"/>
          <p:nvPr/>
        </p:nvSpPr>
        <p:spPr>
          <a:xfrm>
            <a:off x="3208419" y="1700808"/>
            <a:ext cx="5396029" cy="400110"/>
          </a:xfrm>
          <a:prstGeom prst="rect">
            <a:avLst/>
          </a:prstGeom>
          <a:solidFill>
            <a:schemeClr val="bg1">
              <a:lumMod val="95000"/>
            </a:schemeClr>
          </a:solidFill>
        </p:spPr>
        <p:txBody>
          <a:bodyPr wrap="none" rtlCol="1">
            <a:spAutoFit/>
          </a:bodyPr>
          <a:lstStyle/>
          <a:p>
            <a:r>
              <a:rPr lang="ar-SA" sz="2000" b="1" dirty="0" smtClean="0">
                <a:solidFill>
                  <a:srgbClr val="D0A800"/>
                </a:solidFill>
              </a:rPr>
              <a:t>1- خصم الدرجات عند تأخير تسليم الواجب في الموعد المحدد .</a:t>
            </a:r>
            <a:endParaRPr lang="en-US" sz="2000" b="1" dirty="0" smtClean="0">
              <a:solidFill>
                <a:srgbClr val="D0A800"/>
              </a:solidFill>
            </a:endParaRPr>
          </a:p>
        </p:txBody>
      </p:sp>
      <p:sp>
        <p:nvSpPr>
          <p:cNvPr id="5" name="مربع نص 4"/>
          <p:cNvSpPr txBox="1"/>
          <p:nvPr/>
        </p:nvSpPr>
        <p:spPr>
          <a:xfrm>
            <a:off x="2412367" y="2420888"/>
            <a:ext cx="6232796" cy="400110"/>
          </a:xfrm>
          <a:prstGeom prst="rect">
            <a:avLst/>
          </a:prstGeom>
          <a:solidFill>
            <a:srgbClr val="D0A800"/>
          </a:solidFill>
        </p:spPr>
        <p:txBody>
          <a:bodyPr wrap="none" rtlCol="1">
            <a:spAutoFit/>
          </a:bodyPr>
          <a:lstStyle/>
          <a:p>
            <a:r>
              <a:rPr lang="ar-SA" sz="2000" b="1" dirty="0" smtClean="0">
                <a:solidFill>
                  <a:schemeClr val="bg1">
                    <a:lumMod val="95000"/>
                  </a:schemeClr>
                </a:solidFill>
              </a:rPr>
              <a:t>2- حجب الامتيازات عند اساءة استخدام جهاز معين فيمنع من استخدامه .</a:t>
            </a:r>
            <a:endParaRPr lang="en-US" sz="2000" b="1" dirty="0" smtClean="0">
              <a:solidFill>
                <a:schemeClr val="bg1">
                  <a:lumMod val="95000"/>
                </a:schemeClr>
              </a:solidFill>
            </a:endParaRPr>
          </a:p>
        </p:txBody>
      </p:sp>
      <p:sp>
        <p:nvSpPr>
          <p:cNvPr id="6" name="مربع نص 5"/>
          <p:cNvSpPr txBox="1"/>
          <p:nvPr/>
        </p:nvSpPr>
        <p:spPr>
          <a:xfrm>
            <a:off x="3866933" y="3068960"/>
            <a:ext cx="4753224" cy="400110"/>
          </a:xfrm>
          <a:prstGeom prst="rect">
            <a:avLst/>
          </a:prstGeom>
          <a:solidFill>
            <a:schemeClr val="bg1">
              <a:lumMod val="95000"/>
            </a:schemeClr>
          </a:solidFill>
        </p:spPr>
        <p:txBody>
          <a:bodyPr wrap="none" rtlCol="1">
            <a:spAutoFit/>
          </a:bodyPr>
          <a:lstStyle/>
          <a:p>
            <a:r>
              <a:rPr lang="ar-SA" sz="2000" b="1" dirty="0" smtClean="0">
                <a:solidFill>
                  <a:srgbClr val="D0A800"/>
                </a:solidFill>
              </a:rPr>
              <a:t>3- التعويض عند افساد شيئا ما فيتوجب عليه اصلاحه .</a:t>
            </a:r>
            <a:endParaRPr lang="en-US" sz="2000" b="1" dirty="0" smtClean="0">
              <a:solidFill>
                <a:srgbClr val="D0A800"/>
              </a:solidFill>
            </a:endParaRPr>
          </a:p>
        </p:txBody>
      </p:sp>
      <p:sp>
        <p:nvSpPr>
          <p:cNvPr id="7" name="مربع نص 6"/>
          <p:cNvSpPr txBox="1"/>
          <p:nvPr/>
        </p:nvSpPr>
        <p:spPr>
          <a:xfrm>
            <a:off x="2568820" y="3717032"/>
            <a:ext cx="6035628" cy="400110"/>
          </a:xfrm>
          <a:prstGeom prst="rect">
            <a:avLst/>
          </a:prstGeom>
          <a:solidFill>
            <a:srgbClr val="D0A800"/>
          </a:solidFill>
        </p:spPr>
        <p:txBody>
          <a:bodyPr wrap="none" rtlCol="1">
            <a:spAutoFit/>
          </a:bodyPr>
          <a:lstStyle/>
          <a:p>
            <a:r>
              <a:rPr lang="ar-SA" sz="2000" b="1" dirty="0" smtClean="0">
                <a:solidFill>
                  <a:schemeClr val="bg1">
                    <a:lumMod val="95000"/>
                  </a:schemeClr>
                </a:solidFill>
              </a:rPr>
              <a:t>4- التغريم عند تسليم الواجبات بشكل ناقص فيلزم بإعادتها مرة أخرى .</a:t>
            </a:r>
            <a:endParaRPr lang="en-US" sz="2000" b="1" dirty="0" smtClean="0">
              <a:solidFill>
                <a:schemeClr val="bg1">
                  <a:lumMod val="95000"/>
                </a:schemeClr>
              </a:solidFill>
            </a:endParaRPr>
          </a:p>
        </p:txBody>
      </p:sp>
      <p:sp>
        <p:nvSpPr>
          <p:cNvPr id="8" name="مربع نص 7"/>
          <p:cNvSpPr txBox="1"/>
          <p:nvPr/>
        </p:nvSpPr>
        <p:spPr>
          <a:xfrm>
            <a:off x="2167108" y="4509120"/>
            <a:ext cx="6478055" cy="400110"/>
          </a:xfrm>
          <a:prstGeom prst="rect">
            <a:avLst/>
          </a:prstGeom>
          <a:solidFill>
            <a:schemeClr val="bg1">
              <a:lumMod val="95000"/>
            </a:schemeClr>
          </a:solidFill>
        </p:spPr>
        <p:txBody>
          <a:bodyPr wrap="none" rtlCol="1">
            <a:spAutoFit/>
          </a:bodyPr>
          <a:lstStyle/>
          <a:p>
            <a:r>
              <a:rPr lang="ar-SA" sz="2000" b="1" dirty="0" smtClean="0">
                <a:solidFill>
                  <a:srgbClr val="D0A800"/>
                </a:solidFill>
              </a:rPr>
              <a:t>5- مصادرة الممتلكات غير المسموح بحملها في المدرسة مثل الآلات الحادة .</a:t>
            </a:r>
            <a:endParaRPr lang="en-US" sz="2000" b="1" dirty="0" smtClean="0">
              <a:solidFill>
                <a:srgbClr val="D0A8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to="" calcmode="lin" valueType="num">
                                      <p:cBhvr>
                                        <p:cTn id="27" dur="1" fill="hold"/>
                                        <p:tgtEl>
                                          <p:spTgt spid="7"/>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to="" calcmode="lin" valueType="num">
                                      <p:cBhvr>
                                        <p:cTn id="32"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cESBYQ03012032.jpg"/>
          <p:cNvPicPr>
            <a:picLocks noChangeAspect="1"/>
          </p:cNvPicPr>
          <p:nvPr/>
        </p:nvPicPr>
        <p:blipFill>
          <a:blip r:embed="rId2" cstate="print"/>
          <a:stretch>
            <a:fillRect/>
          </a:stretch>
        </p:blipFill>
        <p:spPr>
          <a:xfrm>
            <a:off x="0" y="0"/>
            <a:ext cx="9144000" cy="6858000"/>
          </a:xfrm>
          <a:prstGeom prst="rect">
            <a:avLst/>
          </a:prstGeom>
        </p:spPr>
      </p:pic>
      <p:sp>
        <p:nvSpPr>
          <p:cNvPr id="6" name="مربع نص 5"/>
          <p:cNvSpPr txBox="1"/>
          <p:nvPr/>
        </p:nvSpPr>
        <p:spPr>
          <a:xfrm>
            <a:off x="683568" y="620688"/>
            <a:ext cx="2560995" cy="4474558"/>
          </a:xfrm>
          <a:prstGeom prst="rect">
            <a:avLst/>
          </a:prstGeom>
          <a:solidFill>
            <a:srgbClr val="92D050">
              <a:alpha val="59000"/>
            </a:srgbClr>
          </a:solidFill>
          <a:ln>
            <a:solidFill>
              <a:schemeClr val="accent3">
                <a:lumMod val="50000"/>
              </a:schemeClr>
            </a:solidFill>
          </a:ln>
        </p:spPr>
        <p:txBody>
          <a:bodyPr wrap="square" rtlCol="1">
            <a:spAutoFit/>
          </a:bodyPr>
          <a:lstStyle/>
          <a:p>
            <a:pPr algn="ctr">
              <a:lnSpc>
                <a:spcPct val="150000"/>
              </a:lnSpc>
            </a:pPr>
            <a:r>
              <a:rPr lang="ar-EG" sz="6600" b="1" dirty="0" smtClean="0"/>
              <a:t>شكرا لحسن الانصات</a:t>
            </a:r>
            <a:endParaRPr lang="ar-SA" sz="66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images (7).jpg"/>
          <p:cNvPicPr>
            <a:picLocks noChangeAspect="1"/>
          </p:cNvPicPr>
          <p:nvPr/>
        </p:nvPicPr>
        <p:blipFill>
          <a:blip r:embed="rId2" cstate="print">
            <a:duotone>
              <a:prstClr val="black"/>
              <a:schemeClr val="tx1">
                <a:lumMod val="50000"/>
                <a:lumOff val="50000"/>
                <a:tint val="45000"/>
                <a:satMod val="400000"/>
              </a:schemeClr>
            </a:duotone>
          </a:blip>
          <a:stretch>
            <a:fillRect/>
          </a:stretch>
        </p:blipFill>
        <p:spPr>
          <a:xfrm>
            <a:off x="-72008" y="34280"/>
            <a:ext cx="9144000" cy="6858000"/>
          </a:xfrm>
          <a:prstGeom prst="rect">
            <a:avLst/>
          </a:prstGeom>
          <a:ln/>
        </p:spPr>
        <p:style>
          <a:lnRef idx="1">
            <a:schemeClr val="dk1"/>
          </a:lnRef>
          <a:fillRef idx="2">
            <a:schemeClr val="dk1"/>
          </a:fillRef>
          <a:effectRef idx="1">
            <a:schemeClr val="dk1"/>
          </a:effectRef>
          <a:fontRef idx="minor">
            <a:schemeClr val="dk1"/>
          </a:fontRef>
        </p:style>
      </p:pic>
      <p:pic>
        <p:nvPicPr>
          <p:cNvPr id="5" name="صورة 4" descr="images (7).jpg"/>
          <p:cNvPicPr>
            <a:picLocks noChangeAspect="1"/>
          </p:cNvPicPr>
          <p:nvPr/>
        </p:nvPicPr>
        <p:blipFill>
          <a:blip r:embed="rId2" cstate="print"/>
          <a:stretch>
            <a:fillRect/>
          </a:stretch>
        </p:blipFill>
        <p:spPr>
          <a:xfrm rot="21406957">
            <a:off x="-148006" y="3029723"/>
            <a:ext cx="3841495" cy="3832838"/>
          </a:xfrm>
          <a:prstGeom prst="rect">
            <a:avLst/>
          </a:prstGeom>
          <a:ln cap="rnd">
            <a:solidFill>
              <a:schemeClr val="tx1"/>
            </a:solidFill>
          </a:ln>
          <a:effectLst>
            <a:reflection blurRad="12700" stA="30000" endPos="30000" dist="5000" dir="5400000" sy="-100000" algn="bl" rotWithShape="0"/>
          </a:effectLst>
          <a:scene3d>
            <a:camera prst="isometricOffAxis1Right"/>
            <a:lightRig rig="threePt" dir="t">
              <a:rot lat="0" lon="0" rev="2700000"/>
            </a:lightRig>
          </a:scene3d>
          <a:sp3d>
            <a:bevelT w="63500" h="50800"/>
          </a:sp3d>
        </p:spPr>
      </p:pic>
      <p:sp>
        <p:nvSpPr>
          <p:cNvPr id="11" name="مربع نص 10"/>
          <p:cNvSpPr txBox="1"/>
          <p:nvPr/>
        </p:nvSpPr>
        <p:spPr>
          <a:xfrm>
            <a:off x="4644008" y="908720"/>
            <a:ext cx="3609903" cy="577850"/>
          </a:xfrm>
          <a:prstGeom prst="rect">
            <a:avLst/>
          </a:prstGeom>
          <a:ln/>
        </p:spPr>
        <p:style>
          <a:lnRef idx="1">
            <a:schemeClr val="dk1"/>
          </a:lnRef>
          <a:fillRef idx="3">
            <a:schemeClr val="dk1"/>
          </a:fillRef>
          <a:effectRef idx="2">
            <a:schemeClr val="dk1"/>
          </a:effectRef>
          <a:fontRef idx="minor">
            <a:schemeClr val="lt1"/>
          </a:fontRef>
        </p:style>
        <p:txBody>
          <a:bodyPr wrap="square" rtlCol="1">
            <a:spAutoFit/>
          </a:bodyPr>
          <a:lstStyle/>
          <a:p>
            <a:pPr algn="ctr">
              <a:lnSpc>
                <a:spcPct val="150000"/>
              </a:lnSpc>
            </a:pPr>
            <a:r>
              <a:rPr lang="ar-EG" sz="2400" b="1" dirty="0" smtClean="0"/>
              <a:t>اهداف  ادارة الصف</a:t>
            </a:r>
            <a:endParaRPr lang="ar-SA" sz="2400" b="1" dirty="0"/>
          </a:p>
        </p:txBody>
      </p:sp>
      <p:sp>
        <p:nvSpPr>
          <p:cNvPr id="12" name="مستطيل مستدير الزوايا 11"/>
          <p:cNvSpPr/>
          <p:nvPr/>
        </p:nvSpPr>
        <p:spPr>
          <a:xfrm>
            <a:off x="4393351" y="1700808"/>
            <a:ext cx="4032448" cy="1584176"/>
          </a:xfrm>
          <a:prstGeom prst="roundRect">
            <a:avLst/>
          </a:prstGeom>
          <a:ln/>
        </p:spPr>
        <p:style>
          <a:lnRef idx="1">
            <a:schemeClr val="accent1"/>
          </a:lnRef>
          <a:fillRef idx="2">
            <a:schemeClr val="accent1"/>
          </a:fillRef>
          <a:effectRef idx="1">
            <a:schemeClr val="accent1"/>
          </a:effectRef>
          <a:fontRef idx="minor">
            <a:schemeClr val="dk1"/>
          </a:fontRef>
        </p:style>
        <p:txBody>
          <a:bodyPr rtlCol="1" anchor="ctr"/>
          <a:lstStyle/>
          <a:p>
            <a:pPr algn="ctr">
              <a:lnSpc>
                <a:spcPct val="115000"/>
              </a:lnSpc>
              <a:spcAft>
                <a:spcPts val="1000"/>
              </a:spcAft>
            </a:pPr>
            <a:r>
              <a:rPr lang="ar-SA" sz="2400" b="1" dirty="0" smtClean="0">
                <a:solidFill>
                  <a:schemeClr val="tx1"/>
                </a:solidFill>
                <a:ea typeface="Calibri"/>
              </a:rPr>
              <a:t>1-</a:t>
            </a:r>
            <a:r>
              <a:rPr lang="ar-EG" sz="2400" b="1" dirty="0" smtClean="0">
                <a:solidFill>
                  <a:schemeClr val="tx1"/>
                </a:solidFill>
                <a:ea typeface="Calibri"/>
              </a:rPr>
              <a:t> </a:t>
            </a:r>
            <a:r>
              <a:rPr lang="ar-SA" sz="2400" b="1" dirty="0" smtClean="0">
                <a:solidFill>
                  <a:schemeClr val="tx1"/>
                </a:solidFill>
                <a:ea typeface="Calibri"/>
              </a:rPr>
              <a:t>إشباع </a:t>
            </a:r>
            <a:r>
              <a:rPr lang="ar-SA" sz="2400" b="1" dirty="0">
                <a:solidFill>
                  <a:schemeClr val="tx1"/>
                </a:solidFill>
                <a:ea typeface="Calibri"/>
              </a:rPr>
              <a:t>رغبات التلاميذ وذلك عن طريق ممارسة الأنشطة التعليمية</a:t>
            </a:r>
            <a:endParaRPr lang="en-US" sz="2400" b="1" dirty="0" smtClean="0">
              <a:solidFill>
                <a:schemeClr val="tx1"/>
              </a:solidFill>
              <a:ea typeface="Calibri"/>
              <a:cs typeface="Arial"/>
            </a:endParaRPr>
          </a:p>
        </p:txBody>
      </p:sp>
      <p:sp>
        <p:nvSpPr>
          <p:cNvPr id="6" name="مربع نص 5"/>
          <p:cNvSpPr txBox="1"/>
          <p:nvPr/>
        </p:nvSpPr>
        <p:spPr>
          <a:xfrm>
            <a:off x="4434745" y="3463280"/>
            <a:ext cx="3819166" cy="156966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SA" sz="2400" b="1" dirty="0" smtClean="0">
                <a:ea typeface="Calibri"/>
              </a:rPr>
              <a:t>2-</a:t>
            </a:r>
            <a:r>
              <a:rPr lang="ar-EG" sz="2400" b="1" dirty="0" smtClean="0">
                <a:ea typeface="Calibri"/>
              </a:rPr>
              <a:t> </a:t>
            </a:r>
            <a:r>
              <a:rPr lang="ar-SA" sz="2400" b="1" dirty="0" smtClean="0">
                <a:ea typeface="Calibri"/>
              </a:rPr>
              <a:t>توجيه </a:t>
            </a:r>
            <a:r>
              <a:rPr lang="ar-SA" sz="2400" b="1" dirty="0">
                <a:ea typeface="Calibri"/>
              </a:rPr>
              <a:t>سلوك التلاميذ وذلك عن طريق مساعدة التلاميذ على إتباع السلوكيات الإيجابية وتقويم السلوكيات غير المرغوب فيها</a:t>
            </a:r>
            <a:endParaRPr lang="ar-SA" dirty="0"/>
          </a:p>
        </p:txBody>
      </p:sp>
      <p:sp>
        <p:nvSpPr>
          <p:cNvPr id="7" name="مربع نص 6"/>
          <p:cNvSpPr txBox="1"/>
          <p:nvPr/>
        </p:nvSpPr>
        <p:spPr>
          <a:xfrm>
            <a:off x="4499992" y="5373216"/>
            <a:ext cx="3929147" cy="1200329"/>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2400" b="1" dirty="0" smtClean="0">
                <a:solidFill>
                  <a:prstClr val="black"/>
                </a:solidFill>
                <a:ea typeface="Calibri"/>
              </a:rPr>
              <a:t>3-</a:t>
            </a:r>
            <a:r>
              <a:rPr lang="ar-EG" sz="2400" b="1" dirty="0" smtClean="0">
                <a:solidFill>
                  <a:prstClr val="black"/>
                </a:solidFill>
                <a:ea typeface="Calibri"/>
              </a:rPr>
              <a:t> </a:t>
            </a:r>
            <a:r>
              <a:rPr lang="ar-SA" sz="2400" b="1" dirty="0" smtClean="0">
                <a:solidFill>
                  <a:prstClr val="black"/>
                </a:solidFill>
                <a:ea typeface="Calibri"/>
              </a:rPr>
              <a:t>جعل </a:t>
            </a:r>
            <a:r>
              <a:rPr lang="ar-SA" sz="2400" b="1" dirty="0">
                <a:solidFill>
                  <a:prstClr val="black"/>
                </a:solidFill>
                <a:ea typeface="Calibri"/>
              </a:rPr>
              <a:t>بيئة الفصل بيئة محفزة للتعليم وذلك عن طريق توفير مناخ جيد وتحديد أدوار التلاميذ في الفصل</a:t>
            </a:r>
            <a:endParaRPr lang="ar-SA" dirty="0"/>
          </a:p>
        </p:txBody>
      </p:sp>
    </p:spTree>
    <p:extLst>
      <p:ext uri="{BB962C8B-B14F-4D97-AF65-F5344CB8AC3E}">
        <p14:creationId xmlns:p14="http://schemas.microsoft.com/office/powerpoint/2010/main" val="305550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to="" calcmode="lin" valueType="num">
                                      <p:cBhvr>
                                        <p:cTn id="7" dur="1" fill="hold"/>
                                        <p:tgtEl>
                                          <p:spTgt spid="1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to="" calcmode="lin" valueType="num">
                                      <p:cBhvr>
                                        <p:cTn id="12" dur="1" fill="hold"/>
                                        <p:tgtEl>
                                          <p:spTgt spid="1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images (7).jpg"/>
          <p:cNvPicPr>
            <a:picLocks noChangeAspect="1"/>
          </p:cNvPicPr>
          <p:nvPr/>
        </p:nvPicPr>
        <p:blipFill>
          <a:blip r:embed="rId2" cstate="print">
            <a:duotone>
              <a:prstClr val="black"/>
              <a:schemeClr val="tx1">
                <a:lumMod val="50000"/>
                <a:lumOff val="50000"/>
                <a:tint val="45000"/>
                <a:satMod val="400000"/>
              </a:schemeClr>
            </a:duotone>
          </a:blip>
          <a:stretch>
            <a:fillRect/>
          </a:stretch>
        </p:blipFill>
        <p:spPr>
          <a:xfrm>
            <a:off x="-72008" y="34280"/>
            <a:ext cx="9144000" cy="6858000"/>
          </a:xfrm>
          <a:prstGeom prst="rect">
            <a:avLst/>
          </a:prstGeom>
          <a:ln/>
        </p:spPr>
        <p:style>
          <a:lnRef idx="1">
            <a:schemeClr val="dk1"/>
          </a:lnRef>
          <a:fillRef idx="2">
            <a:schemeClr val="dk1"/>
          </a:fillRef>
          <a:effectRef idx="1">
            <a:schemeClr val="dk1"/>
          </a:effectRef>
          <a:fontRef idx="minor">
            <a:schemeClr val="dk1"/>
          </a:fontRef>
        </p:style>
      </p:pic>
      <p:pic>
        <p:nvPicPr>
          <p:cNvPr id="5" name="صورة 4" descr="images (7).jpg"/>
          <p:cNvPicPr>
            <a:picLocks noChangeAspect="1"/>
          </p:cNvPicPr>
          <p:nvPr/>
        </p:nvPicPr>
        <p:blipFill>
          <a:blip r:embed="rId2" cstate="print"/>
          <a:stretch>
            <a:fillRect/>
          </a:stretch>
        </p:blipFill>
        <p:spPr>
          <a:xfrm rot="21406957">
            <a:off x="-148006" y="3029723"/>
            <a:ext cx="3841495" cy="3832838"/>
          </a:xfrm>
          <a:prstGeom prst="rect">
            <a:avLst/>
          </a:prstGeom>
          <a:ln cap="rnd">
            <a:solidFill>
              <a:schemeClr val="tx1"/>
            </a:solidFill>
          </a:ln>
          <a:effectLst>
            <a:reflection blurRad="12700" stA="30000" endPos="30000" dist="5000" dir="5400000" sy="-100000" algn="bl" rotWithShape="0"/>
          </a:effectLst>
          <a:scene3d>
            <a:camera prst="isometricOffAxis1Right"/>
            <a:lightRig rig="threePt" dir="t">
              <a:rot lat="0" lon="0" rev="2700000"/>
            </a:lightRig>
          </a:scene3d>
          <a:sp3d>
            <a:bevelT w="63500" h="50800"/>
          </a:sp3d>
        </p:spPr>
      </p:pic>
      <p:sp>
        <p:nvSpPr>
          <p:cNvPr id="11" name="مربع نص 10"/>
          <p:cNvSpPr txBox="1"/>
          <p:nvPr/>
        </p:nvSpPr>
        <p:spPr>
          <a:xfrm>
            <a:off x="4644008" y="908720"/>
            <a:ext cx="3609903" cy="577850"/>
          </a:xfrm>
          <a:prstGeom prst="rect">
            <a:avLst/>
          </a:prstGeom>
          <a:ln/>
        </p:spPr>
        <p:style>
          <a:lnRef idx="1">
            <a:schemeClr val="dk1"/>
          </a:lnRef>
          <a:fillRef idx="3">
            <a:schemeClr val="dk1"/>
          </a:fillRef>
          <a:effectRef idx="2">
            <a:schemeClr val="dk1"/>
          </a:effectRef>
          <a:fontRef idx="minor">
            <a:schemeClr val="lt1"/>
          </a:fontRef>
        </p:style>
        <p:txBody>
          <a:bodyPr wrap="square" rtlCol="1">
            <a:spAutoFit/>
          </a:bodyPr>
          <a:lstStyle/>
          <a:p>
            <a:pPr algn="ctr">
              <a:lnSpc>
                <a:spcPct val="150000"/>
              </a:lnSpc>
            </a:pPr>
            <a:r>
              <a:rPr lang="ar-EG" sz="2400" b="1" dirty="0" smtClean="0"/>
              <a:t>اهداف  ادارة الصف</a:t>
            </a:r>
            <a:endParaRPr lang="ar-SA" sz="2400" b="1" dirty="0"/>
          </a:p>
        </p:txBody>
      </p:sp>
      <p:sp>
        <p:nvSpPr>
          <p:cNvPr id="12" name="مستطيل مستدير الزوايا 11"/>
          <p:cNvSpPr/>
          <p:nvPr/>
        </p:nvSpPr>
        <p:spPr>
          <a:xfrm>
            <a:off x="4393351" y="1700808"/>
            <a:ext cx="4032448" cy="1584176"/>
          </a:xfrm>
          <a:prstGeom prst="roundRect">
            <a:avLst/>
          </a:prstGeom>
          <a:ln/>
        </p:spPr>
        <p:style>
          <a:lnRef idx="1">
            <a:schemeClr val="accent1"/>
          </a:lnRef>
          <a:fillRef idx="2">
            <a:schemeClr val="accent1"/>
          </a:fillRef>
          <a:effectRef idx="1">
            <a:schemeClr val="accent1"/>
          </a:effectRef>
          <a:fontRef idx="minor">
            <a:schemeClr val="dk1"/>
          </a:fontRef>
        </p:style>
        <p:txBody>
          <a:bodyPr rtlCol="1" anchor="ctr"/>
          <a:lstStyle/>
          <a:p>
            <a:pPr algn="ctr">
              <a:lnSpc>
                <a:spcPct val="115000"/>
              </a:lnSpc>
              <a:spcAft>
                <a:spcPts val="1000"/>
              </a:spcAft>
            </a:pPr>
            <a:r>
              <a:rPr lang="ar-SA" sz="2400" b="1" dirty="0" smtClean="0">
                <a:solidFill>
                  <a:schemeClr val="tx1"/>
                </a:solidFill>
                <a:ea typeface="Calibri"/>
              </a:rPr>
              <a:t>4-</a:t>
            </a:r>
            <a:r>
              <a:rPr lang="ar-EG" sz="2400" b="1" dirty="0" smtClean="0">
                <a:solidFill>
                  <a:schemeClr val="tx1"/>
                </a:solidFill>
                <a:ea typeface="Calibri"/>
              </a:rPr>
              <a:t> </a:t>
            </a:r>
            <a:r>
              <a:rPr lang="ar-SA" sz="2400" b="1" dirty="0" smtClean="0">
                <a:solidFill>
                  <a:schemeClr val="tx1"/>
                </a:solidFill>
                <a:ea typeface="Calibri"/>
              </a:rPr>
              <a:t>تنظيم </a:t>
            </a:r>
            <a:r>
              <a:rPr lang="ar-SA" sz="2400" b="1" dirty="0">
                <a:solidFill>
                  <a:schemeClr val="tx1"/>
                </a:solidFill>
                <a:ea typeface="Calibri"/>
              </a:rPr>
              <a:t>وتنسيق الجهود المبذولة من جانب كل من المعلم والتلاميذ بما يتفق والأهداف المنشودة</a:t>
            </a:r>
            <a:endParaRPr lang="en-US" sz="2400" b="1" dirty="0" smtClean="0">
              <a:solidFill>
                <a:schemeClr val="tx1"/>
              </a:solidFill>
              <a:ea typeface="Calibri"/>
              <a:cs typeface="Arial"/>
            </a:endParaRPr>
          </a:p>
        </p:txBody>
      </p:sp>
      <p:sp>
        <p:nvSpPr>
          <p:cNvPr id="6" name="مربع نص 5"/>
          <p:cNvSpPr txBox="1"/>
          <p:nvPr/>
        </p:nvSpPr>
        <p:spPr>
          <a:xfrm>
            <a:off x="4434745" y="3463280"/>
            <a:ext cx="3819166" cy="1200329"/>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1">
            <a:spAutoFit/>
          </a:bodyPr>
          <a:lstStyle/>
          <a:p>
            <a:r>
              <a:rPr lang="ar-SA" sz="2400" b="1" dirty="0" smtClean="0">
                <a:ea typeface="Calibri"/>
              </a:rPr>
              <a:t>5-</a:t>
            </a:r>
            <a:r>
              <a:rPr lang="ar-EG" sz="2400" b="1" dirty="0" smtClean="0">
                <a:ea typeface="Calibri"/>
              </a:rPr>
              <a:t> </a:t>
            </a:r>
            <a:r>
              <a:rPr lang="ar-SA" sz="2400" b="1" dirty="0" smtClean="0">
                <a:ea typeface="Calibri"/>
              </a:rPr>
              <a:t>إيجاد </a:t>
            </a:r>
            <a:r>
              <a:rPr lang="ar-SA" sz="2400" b="1" dirty="0">
                <a:ea typeface="Calibri"/>
              </a:rPr>
              <a:t>روح التفاهم والتعاون وممارسة العمل الفردي والجماعي في الفصل الدراسي</a:t>
            </a:r>
            <a:endParaRPr lang="ar-SA" dirty="0"/>
          </a:p>
        </p:txBody>
      </p:sp>
      <p:sp>
        <p:nvSpPr>
          <p:cNvPr id="7" name="مربع نص 6"/>
          <p:cNvSpPr txBox="1"/>
          <p:nvPr/>
        </p:nvSpPr>
        <p:spPr>
          <a:xfrm>
            <a:off x="4499992" y="5373216"/>
            <a:ext cx="3929147" cy="830997"/>
          </a:xfrm>
          <a:prstGeom prst="rect">
            <a:avLst/>
          </a:prstGeom>
          <a:ln/>
        </p:spPr>
        <p:style>
          <a:lnRef idx="2">
            <a:schemeClr val="accent2"/>
          </a:lnRef>
          <a:fillRef idx="1">
            <a:schemeClr val="lt1"/>
          </a:fillRef>
          <a:effectRef idx="0">
            <a:schemeClr val="accent2"/>
          </a:effectRef>
          <a:fontRef idx="minor">
            <a:schemeClr val="dk1"/>
          </a:fontRef>
        </p:style>
        <p:txBody>
          <a:bodyPr wrap="square" rtlCol="1">
            <a:spAutoFit/>
          </a:bodyPr>
          <a:lstStyle/>
          <a:p>
            <a:r>
              <a:rPr lang="ar-SA" sz="2400" b="1" dirty="0" smtClean="0">
                <a:solidFill>
                  <a:prstClr val="black"/>
                </a:solidFill>
                <a:ea typeface="Calibri"/>
              </a:rPr>
              <a:t>6-</a:t>
            </a:r>
            <a:r>
              <a:rPr lang="ar-EG" sz="2400" b="1" dirty="0" smtClean="0">
                <a:solidFill>
                  <a:prstClr val="black"/>
                </a:solidFill>
                <a:ea typeface="Calibri"/>
              </a:rPr>
              <a:t> </a:t>
            </a:r>
            <a:r>
              <a:rPr lang="ar-SA" sz="2400" b="1" dirty="0" smtClean="0">
                <a:solidFill>
                  <a:prstClr val="black"/>
                </a:solidFill>
                <a:ea typeface="Calibri"/>
              </a:rPr>
              <a:t>تحقيق </a:t>
            </a:r>
            <a:r>
              <a:rPr lang="ar-SA" sz="2400" b="1" dirty="0">
                <a:solidFill>
                  <a:prstClr val="black"/>
                </a:solidFill>
                <a:ea typeface="Calibri"/>
              </a:rPr>
              <a:t>أهداف التعليم والتعلم من قبل المعلم والتلاميذ</a:t>
            </a:r>
            <a:endParaRPr lang="ar-SA" dirty="0"/>
          </a:p>
        </p:txBody>
      </p:sp>
    </p:spTree>
    <p:extLst>
      <p:ext uri="{BB962C8B-B14F-4D97-AF65-F5344CB8AC3E}">
        <p14:creationId xmlns:p14="http://schemas.microsoft.com/office/powerpoint/2010/main" val="385231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to="" calcmode="lin" valueType="num">
                                      <p:cBhvr>
                                        <p:cTn id="7" dur="1" fill="hold"/>
                                        <p:tgtEl>
                                          <p:spTgt spid="1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to="" calcmode="lin" valueType="num">
                                      <p:cBhvr>
                                        <p:cTn id="12" dur="1" fill="hold"/>
                                        <p:tgtEl>
                                          <p:spTgt spid="1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images (5) ‫‬.jpg"/>
          <p:cNvPicPr>
            <a:picLocks noGrp="1" noChangeAspect="1"/>
          </p:cNvPicPr>
          <p:nvPr>
            <p:ph idx="1"/>
          </p:nvPr>
        </p:nvPicPr>
        <p:blipFill>
          <a:blip r:embed="rId2" cstate="print"/>
          <a:stretch>
            <a:fillRect/>
          </a:stretch>
        </p:blipFill>
        <p:spPr>
          <a:xfrm>
            <a:off x="0" y="0"/>
            <a:ext cx="9144000" cy="6858000"/>
          </a:xfrm>
          <a:ln>
            <a:noFill/>
          </a:ln>
        </p:spPr>
      </p:pic>
      <p:sp>
        <p:nvSpPr>
          <p:cNvPr id="3" name="شكل بيضاوي 2"/>
          <p:cNvSpPr/>
          <p:nvPr/>
        </p:nvSpPr>
        <p:spPr>
          <a:xfrm>
            <a:off x="2483768" y="836712"/>
            <a:ext cx="3268312" cy="1222332"/>
          </a:xfrm>
          <a:prstGeom prst="ellipse">
            <a:avLst/>
          </a:prstGeom>
          <a:gradFill>
            <a:gsLst>
              <a:gs pos="0">
                <a:srgbClr val="DDEBCF"/>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smtClean="0">
                <a:solidFill>
                  <a:schemeClr val="bg1"/>
                </a:solidFill>
              </a:rPr>
              <a:t>انماط الادارة الصفية</a:t>
            </a:r>
            <a:endParaRPr lang="ar-SA" sz="2800" b="1" dirty="0">
              <a:solidFill>
                <a:schemeClr val="bg1"/>
              </a:solidFill>
            </a:endParaRPr>
          </a:p>
        </p:txBody>
      </p:sp>
      <p:sp>
        <p:nvSpPr>
          <p:cNvPr id="8" name="شكل بيضاوي 7"/>
          <p:cNvSpPr/>
          <p:nvPr/>
        </p:nvSpPr>
        <p:spPr>
          <a:xfrm>
            <a:off x="5784207" y="2900289"/>
            <a:ext cx="3115824" cy="1680839"/>
          </a:xfrm>
          <a:prstGeom prst="ellipse">
            <a:avLst/>
          </a:prstGeom>
          <a:solidFill>
            <a:srgbClr val="992D84">
              <a:alpha val="9098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200" b="1" dirty="0" smtClean="0"/>
              <a:t>1- </a:t>
            </a:r>
            <a:r>
              <a:rPr lang="ar-SA" sz="2200" b="1" dirty="0" smtClean="0"/>
              <a:t>الإدارة </a:t>
            </a:r>
            <a:r>
              <a:rPr lang="ar-SA" sz="2200" b="1" dirty="0"/>
              <a:t>التسلطية في الفصل</a:t>
            </a:r>
            <a:endParaRPr lang="ar-SA" sz="2200" b="1" dirty="0" smtClean="0"/>
          </a:p>
        </p:txBody>
      </p:sp>
      <p:sp>
        <p:nvSpPr>
          <p:cNvPr id="9" name="شكل بيضاوي 8"/>
          <p:cNvSpPr/>
          <p:nvPr/>
        </p:nvSpPr>
        <p:spPr>
          <a:xfrm>
            <a:off x="323528" y="3132278"/>
            <a:ext cx="2723812" cy="1457849"/>
          </a:xfrm>
          <a:prstGeom prst="ellipse">
            <a:avLst/>
          </a:prstGeom>
          <a:solidFill>
            <a:srgbClr val="C80000">
              <a:alpha val="83922"/>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200" b="1" dirty="0"/>
              <a:t>3-الإدارة الديمقراطية في الفصل</a:t>
            </a:r>
            <a:endParaRPr lang="ar-SA" sz="2200" b="1" dirty="0" smtClean="0"/>
          </a:p>
        </p:txBody>
      </p:sp>
      <p:sp>
        <p:nvSpPr>
          <p:cNvPr id="10" name="شكل بيضاوي 9"/>
          <p:cNvSpPr/>
          <p:nvPr/>
        </p:nvSpPr>
        <p:spPr>
          <a:xfrm>
            <a:off x="3191919" y="3087667"/>
            <a:ext cx="2592288" cy="1547072"/>
          </a:xfrm>
          <a:prstGeom prst="ellipse">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1" anchor="ctr"/>
          <a:lstStyle/>
          <a:p>
            <a:pPr algn="ctr"/>
            <a:r>
              <a:rPr lang="ar-EG" sz="2200" b="1" dirty="0" smtClean="0">
                <a:solidFill>
                  <a:schemeClr val="bg1"/>
                </a:solidFill>
              </a:rPr>
              <a:t>2</a:t>
            </a:r>
            <a:r>
              <a:rPr lang="ar-SA" sz="2200" b="1" dirty="0" smtClean="0">
                <a:solidFill>
                  <a:schemeClr val="bg1"/>
                </a:solidFill>
              </a:rPr>
              <a:t>- </a:t>
            </a:r>
            <a:r>
              <a:rPr lang="ar-SA" sz="2200" b="1" dirty="0">
                <a:solidFill>
                  <a:schemeClr val="bg1"/>
                </a:solidFill>
              </a:rPr>
              <a:t>الإدارة الفوضوية في الفصل</a:t>
            </a:r>
            <a:endParaRPr lang="ar-SA" sz="2200" b="1" dirty="0" smtClean="0">
              <a:solidFill>
                <a:schemeClr val="bg1"/>
              </a:solidFill>
            </a:endParaRPr>
          </a:p>
        </p:txBody>
      </p:sp>
    </p:spTree>
    <p:extLst>
      <p:ext uri="{BB962C8B-B14F-4D97-AF65-F5344CB8AC3E}">
        <p14:creationId xmlns:p14="http://schemas.microsoft.com/office/powerpoint/2010/main" val="98922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to="" calcmode="lin" valueType="num">
                                      <p:cBhvr>
                                        <p:cTn id="17" dur="1" fill="hold"/>
                                        <p:tgtEl>
                                          <p:spTgt spid="10"/>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to="" calcmode="lin" valueType="num">
                                      <p:cBhvr>
                                        <p:cTn id="22"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images (5) ‫‬.jpg"/>
          <p:cNvPicPr>
            <a:picLocks noGrp="1" noChangeAspect="1"/>
          </p:cNvPicPr>
          <p:nvPr>
            <p:ph idx="1"/>
          </p:nvPr>
        </p:nvPicPr>
        <p:blipFill>
          <a:blip r:embed="rId2" cstate="print"/>
          <a:stretch>
            <a:fillRect/>
          </a:stretch>
        </p:blipFill>
        <p:spPr>
          <a:xfrm>
            <a:off x="0" y="-11739"/>
            <a:ext cx="9144000" cy="6858000"/>
          </a:xfrm>
          <a:ln>
            <a:noFill/>
          </a:ln>
        </p:spPr>
      </p:pic>
      <p:sp>
        <p:nvSpPr>
          <p:cNvPr id="8" name="شكل بيضاوي 7"/>
          <p:cNvSpPr/>
          <p:nvPr/>
        </p:nvSpPr>
        <p:spPr>
          <a:xfrm>
            <a:off x="2350215" y="161773"/>
            <a:ext cx="4464495" cy="1680839"/>
          </a:xfrm>
          <a:prstGeom prst="ellipse">
            <a:avLst/>
          </a:prstGeom>
          <a:solidFill>
            <a:srgbClr val="992D84">
              <a:alpha val="9098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200" b="1" dirty="0" smtClean="0"/>
              <a:t>1- </a:t>
            </a:r>
            <a:r>
              <a:rPr lang="ar-SA" sz="2200" b="1" dirty="0" smtClean="0"/>
              <a:t>الإدارة </a:t>
            </a:r>
            <a:r>
              <a:rPr lang="ar-SA" sz="2200" b="1" dirty="0"/>
              <a:t>التسلطية في الفصل</a:t>
            </a:r>
            <a:endParaRPr lang="ar-SA" sz="2200" b="1" dirty="0" smtClean="0"/>
          </a:p>
        </p:txBody>
      </p:sp>
      <p:sp>
        <p:nvSpPr>
          <p:cNvPr id="10" name="شكل بيضاوي 9"/>
          <p:cNvSpPr/>
          <p:nvPr/>
        </p:nvSpPr>
        <p:spPr>
          <a:xfrm>
            <a:off x="189975" y="1700808"/>
            <a:ext cx="8784976" cy="5157192"/>
          </a:xfrm>
          <a:prstGeom prst="ellipse">
            <a:avLst/>
          </a:prstGeom>
          <a:ln/>
        </p:spPr>
        <p:style>
          <a:lnRef idx="1">
            <a:schemeClr val="accent2"/>
          </a:lnRef>
          <a:fillRef idx="2">
            <a:schemeClr val="accent2"/>
          </a:fillRef>
          <a:effectRef idx="1">
            <a:schemeClr val="accent2"/>
          </a:effectRef>
          <a:fontRef idx="minor">
            <a:schemeClr val="dk1"/>
          </a:fontRef>
        </p:style>
        <p:txBody>
          <a:bodyPr rtlCol="1" anchor="ctr"/>
          <a:lstStyle/>
          <a:p>
            <a:pPr algn="ctr"/>
            <a:r>
              <a:rPr lang="ar-EG" sz="2200" b="1" dirty="0" smtClean="0">
                <a:solidFill>
                  <a:schemeClr val="tx1">
                    <a:lumMod val="95000"/>
                    <a:lumOff val="5000"/>
                  </a:schemeClr>
                </a:solidFill>
              </a:rPr>
              <a:t>- </a:t>
            </a:r>
            <a:r>
              <a:rPr lang="ar-EG" sz="2200" b="1" dirty="0">
                <a:solidFill>
                  <a:schemeClr val="tx1">
                    <a:lumMod val="95000"/>
                    <a:lumOff val="5000"/>
                  </a:schemeClr>
                </a:solidFill>
              </a:rPr>
              <a:t>يكون المعلم هو الأول والأخير ولا يحق لأي أحد أن يناقشه فهو يستخدم أسلوب الضغط والعقاب في محاولة منه لحمل التلاميذ على السلوك الجيد </a:t>
            </a:r>
            <a:endParaRPr lang="ar-EG" sz="2200" b="1" dirty="0" smtClean="0">
              <a:solidFill>
                <a:schemeClr val="tx1">
                  <a:lumMod val="95000"/>
                  <a:lumOff val="5000"/>
                </a:schemeClr>
              </a:solidFill>
            </a:endParaRPr>
          </a:p>
          <a:p>
            <a:pPr algn="ctr"/>
            <a:r>
              <a:rPr lang="ar-EG" sz="2200" b="1" dirty="0" smtClean="0">
                <a:solidFill>
                  <a:schemeClr val="tx1">
                    <a:lumMod val="95000"/>
                    <a:lumOff val="5000"/>
                  </a:schemeClr>
                </a:solidFill>
              </a:rPr>
              <a:t>-وهو </a:t>
            </a:r>
            <a:r>
              <a:rPr lang="ar-EG" sz="2200" b="1" dirty="0">
                <a:solidFill>
                  <a:schemeClr val="tx1">
                    <a:lumMod val="95000"/>
                    <a:lumOff val="5000"/>
                  </a:schemeClr>
                </a:solidFill>
              </a:rPr>
              <a:t>يستبد برأيه ولا يسمح للتلاميذ بالتعبير عن آرائهم يفرض عليهم ما يجب أن يفعلوه ، وكيف يفعلوه، ومتى وأين </a:t>
            </a:r>
            <a:r>
              <a:rPr lang="ar-EG" sz="2200" b="1" dirty="0" smtClean="0">
                <a:solidFill>
                  <a:schemeClr val="tx1">
                    <a:lumMod val="95000"/>
                    <a:lumOff val="5000"/>
                  </a:schemeClr>
                </a:solidFill>
              </a:rPr>
              <a:t>،</a:t>
            </a:r>
          </a:p>
          <a:p>
            <a:pPr algn="ctr"/>
            <a:r>
              <a:rPr lang="ar-EG" sz="2200" b="1" dirty="0" smtClean="0">
                <a:solidFill>
                  <a:schemeClr val="tx1">
                    <a:lumMod val="95000"/>
                    <a:lumOff val="5000"/>
                  </a:schemeClr>
                </a:solidFill>
              </a:rPr>
              <a:t>-كما </a:t>
            </a:r>
            <a:r>
              <a:rPr lang="ar-EG" sz="2200" b="1" dirty="0">
                <a:solidFill>
                  <a:schemeClr val="tx1">
                    <a:lumMod val="95000"/>
                    <a:lumOff val="5000"/>
                  </a:schemeClr>
                </a:solidFill>
              </a:rPr>
              <a:t>أنه ينعزل عن تلاميذه وعن مشكلاتهم ولا يحاول التعرف عليهم ولا يؤمن بالعلاقات الإنسانية بينه وبينهم </a:t>
            </a:r>
            <a:endParaRPr lang="ar-EG" sz="2200" b="1" dirty="0" smtClean="0">
              <a:solidFill>
                <a:schemeClr val="tx1">
                  <a:lumMod val="95000"/>
                  <a:lumOff val="5000"/>
                </a:schemeClr>
              </a:solidFill>
            </a:endParaRPr>
          </a:p>
          <a:p>
            <a:pPr algn="ctr"/>
            <a:r>
              <a:rPr lang="ar-EG" sz="2200" b="1" dirty="0" smtClean="0">
                <a:solidFill>
                  <a:schemeClr val="tx1">
                    <a:lumMod val="95000"/>
                    <a:lumOff val="5000"/>
                  </a:schemeClr>
                </a:solidFill>
              </a:rPr>
              <a:t>-وهو </a:t>
            </a:r>
            <a:r>
              <a:rPr lang="ar-EG" sz="2200" b="1" dirty="0">
                <a:solidFill>
                  <a:schemeClr val="tx1">
                    <a:lumMod val="95000"/>
                    <a:lumOff val="5000"/>
                  </a:schemeClr>
                </a:solidFill>
              </a:rPr>
              <a:t>دائماً يجعل التلاميذ معتمدين عليه </a:t>
            </a:r>
            <a:endParaRPr lang="ar-EG" sz="2200" b="1" dirty="0" smtClean="0">
              <a:solidFill>
                <a:schemeClr val="tx1">
                  <a:lumMod val="95000"/>
                  <a:lumOff val="5000"/>
                </a:schemeClr>
              </a:solidFill>
            </a:endParaRPr>
          </a:p>
          <a:p>
            <a:pPr algn="ctr"/>
            <a:r>
              <a:rPr lang="ar-EG" sz="2200" b="1" dirty="0" smtClean="0">
                <a:solidFill>
                  <a:schemeClr val="tx1">
                    <a:lumMod val="95000"/>
                    <a:lumOff val="5000"/>
                  </a:schemeClr>
                </a:solidFill>
              </a:rPr>
              <a:t>-ونادراً </a:t>
            </a:r>
            <a:r>
              <a:rPr lang="ar-EG" sz="2200" b="1" dirty="0">
                <a:solidFill>
                  <a:schemeClr val="tx1">
                    <a:lumMod val="95000"/>
                    <a:lumOff val="5000"/>
                  </a:schemeClr>
                </a:solidFill>
              </a:rPr>
              <a:t>ما يمدح أحد التلاميذ لأنه يعتقد أن ذلك تدليلاً لهم يساعدهم على الكسل </a:t>
            </a:r>
            <a:r>
              <a:rPr lang="ar-EG" sz="2200" b="1" dirty="0" smtClean="0">
                <a:solidFill>
                  <a:schemeClr val="tx1">
                    <a:lumMod val="95000"/>
                    <a:lumOff val="5000"/>
                  </a:schemeClr>
                </a:solidFill>
              </a:rPr>
              <a:t>والتهاون ،</a:t>
            </a:r>
          </a:p>
          <a:p>
            <a:pPr algn="ctr"/>
            <a:r>
              <a:rPr lang="ar-EG" sz="2200" b="1" dirty="0" smtClean="0">
                <a:solidFill>
                  <a:schemeClr val="tx1">
                    <a:lumMod val="95000"/>
                    <a:lumOff val="5000"/>
                  </a:schemeClr>
                </a:solidFill>
              </a:rPr>
              <a:t> -ويميل </a:t>
            </a:r>
            <a:r>
              <a:rPr lang="ar-EG" sz="2200" b="1" dirty="0">
                <a:solidFill>
                  <a:schemeClr val="tx1">
                    <a:lumMod val="95000"/>
                    <a:lumOff val="5000"/>
                  </a:schemeClr>
                </a:solidFill>
              </a:rPr>
              <a:t>إلى استخدام العقاب البدني لاعتقاده أنه ضروري </a:t>
            </a:r>
            <a:r>
              <a:rPr lang="ar-EG" sz="2200" b="1" dirty="0" smtClean="0">
                <a:solidFill>
                  <a:schemeClr val="tx1">
                    <a:lumMod val="95000"/>
                    <a:lumOff val="5000"/>
                  </a:schemeClr>
                </a:solidFill>
              </a:rPr>
              <a:t>لانضباط                                         التلاميذ</a:t>
            </a:r>
            <a:r>
              <a:rPr lang="ar-EG" sz="2200" b="1" dirty="0">
                <a:solidFill>
                  <a:schemeClr val="tx1">
                    <a:lumMod val="95000"/>
                    <a:lumOff val="5000"/>
                  </a:schemeClr>
                </a:solidFill>
              </a:rPr>
              <a:t>. </a:t>
            </a:r>
            <a:endParaRPr lang="ar-SA" sz="2200" b="1" dirty="0" smtClean="0">
              <a:solidFill>
                <a:schemeClr val="tx1">
                  <a:lumMod val="95000"/>
                  <a:lumOff val="5000"/>
                </a:schemeClr>
              </a:solidFill>
            </a:endParaRPr>
          </a:p>
        </p:txBody>
      </p:sp>
    </p:spTree>
    <p:extLst>
      <p:ext uri="{BB962C8B-B14F-4D97-AF65-F5344CB8AC3E}">
        <p14:creationId xmlns:p14="http://schemas.microsoft.com/office/powerpoint/2010/main" val="74539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images (5) ‫‬.jpg"/>
          <p:cNvPicPr>
            <a:picLocks noGrp="1" noChangeAspect="1"/>
          </p:cNvPicPr>
          <p:nvPr>
            <p:ph idx="1"/>
          </p:nvPr>
        </p:nvPicPr>
        <p:blipFill>
          <a:blip r:embed="rId2" cstate="print"/>
          <a:stretch>
            <a:fillRect/>
          </a:stretch>
        </p:blipFill>
        <p:spPr>
          <a:xfrm>
            <a:off x="0" y="-11739"/>
            <a:ext cx="9144000" cy="6858000"/>
          </a:xfrm>
          <a:ln>
            <a:noFill/>
          </a:ln>
        </p:spPr>
      </p:pic>
      <p:sp>
        <p:nvSpPr>
          <p:cNvPr id="8" name="شكل بيضاوي 7"/>
          <p:cNvSpPr/>
          <p:nvPr/>
        </p:nvSpPr>
        <p:spPr>
          <a:xfrm>
            <a:off x="1259633" y="161773"/>
            <a:ext cx="6696744" cy="1680839"/>
          </a:xfrm>
          <a:prstGeom prst="ellipse">
            <a:avLst/>
          </a:prstGeom>
          <a:solidFill>
            <a:srgbClr val="992D84">
              <a:alpha val="9098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200" b="1" dirty="0" smtClean="0"/>
              <a:t>1- سلبيات </a:t>
            </a:r>
            <a:r>
              <a:rPr lang="ar-SA" sz="2200" b="1" dirty="0" smtClean="0"/>
              <a:t>الإدارة </a:t>
            </a:r>
            <a:r>
              <a:rPr lang="ar-SA" sz="2200" b="1" dirty="0"/>
              <a:t>التسلطية في الفصل</a:t>
            </a:r>
            <a:endParaRPr lang="ar-SA" sz="2200" b="1" dirty="0" smtClean="0"/>
          </a:p>
        </p:txBody>
      </p:sp>
      <p:sp>
        <p:nvSpPr>
          <p:cNvPr id="10" name="شكل بيضاوي 9"/>
          <p:cNvSpPr/>
          <p:nvPr/>
        </p:nvSpPr>
        <p:spPr>
          <a:xfrm>
            <a:off x="189975" y="1700808"/>
            <a:ext cx="8784976" cy="5157192"/>
          </a:xfrm>
          <a:prstGeom prst="ellipse">
            <a:avLst/>
          </a:prstGeom>
          <a:ln/>
        </p:spPr>
        <p:style>
          <a:lnRef idx="1">
            <a:schemeClr val="accent1"/>
          </a:lnRef>
          <a:fillRef idx="2">
            <a:schemeClr val="accent1"/>
          </a:fillRef>
          <a:effectRef idx="1">
            <a:schemeClr val="accent1"/>
          </a:effectRef>
          <a:fontRef idx="minor">
            <a:schemeClr val="dk1"/>
          </a:fontRef>
        </p:style>
        <p:txBody>
          <a:bodyPr rtlCol="1" anchor="ctr"/>
          <a:lstStyle/>
          <a:p>
            <a:pPr algn="ctr"/>
            <a:r>
              <a:rPr lang="ar-EG" sz="2200" b="1" dirty="0" smtClean="0">
                <a:solidFill>
                  <a:schemeClr val="tx1">
                    <a:lumMod val="95000"/>
                    <a:lumOff val="5000"/>
                  </a:schemeClr>
                </a:solidFill>
              </a:rPr>
              <a:t>•عدم </a:t>
            </a:r>
            <a:r>
              <a:rPr lang="ar-EG" sz="2200" b="1" dirty="0">
                <a:solidFill>
                  <a:schemeClr val="tx1">
                    <a:lumMod val="95000"/>
                    <a:lumOff val="5000"/>
                  </a:schemeClr>
                </a:solidFill>
              </a:rPr>
              <a:t>توفر الحوافر المناسبة التي تدفع التلميذ إلى التفاعل وعدم توافر البيئة المشجعة لهذا التفاعل. </a:t>
            </a:r>
          </a:p>
          <a:p>
            <a:pPr algn="ctr"/>
            <a:r>
              <a:rPr lang="ar-EG" sz="2200" b="1" dirty="0" smtClean="0">
                <a:solidFill>
                  <a:schemeClr val="tx1">
                    <a:lumMod val="95000"/>
                    <a:lumOff val="5000"/>
                  </a:schemeClr>
                </a:solidFill>
              </a:rPr>
              <a:t>•ظهور </a:t>
            </a:r>
            <a:r>
              <a:rPr lang="ar-EG" sz="2200" b="1" dirty="0">
                <a:solidFill>
                  <a:schemeClr val="tx1">
                    <a:lumMod val="95000"/>
                    <a:lumOff val="5000"/>
                  </a:schemeClr>
                </a:solidFill>
              </a:rPr>
              <a:t>بعض المظاهر السلبية على التلميذ كالشرود والإتكالية وعدم الرغبة في التعاون.</a:t>
            </a:r>
          </a:p>
          <a:p>
            <a:pPr algn="ctr"/>
            <a:r>
              <a:rPr lang="ar-EG" sz="2200" b="1" dirty="0" smtClean="0">
                <a:solidFill>
                  <a:schemeClr val="tx1">
                    <a:lumMod val="95000"/>
                    <a:lumOff val="5000"/>
                  </a:schemeClr>
                </a:solidFill>
              </a:rPr>
              <a:t>•انعدام </a:t>
            </a:r>
            <a:r>
              <a:rPr lang="ar-EG" sz="2200" b="1" dirty="0">
                <a:solidFill>
                  <a:schemeClr val="tx1">
                    <a:lumMod val="95000"/>
                    <a:lumOff val="5000"/>
                  </a:schemeClr>
                </a:solidFill>
              </a:rPr>
              <a:t>الثقة بين التلاميذ ومعلمهم. </a:t>
            </a:r>
          </a:p>
          <a:p>
            <a:pPr algn="ctr"/>
            <a:r>
              <a:rPr lang="ar-EG" sz="2200" b="1" dirty="0" smtClean="0">
                <a:solidFill>
                  <a:schemeClr val="tx1">
                    <a:lumMod val="95000"/>
                    <a:lumOff val="5000"/>
                  </a:schemeClr>
                </a:solidFill>
              </a:rPr>
              <a:t>•يؤثر </a:t>
            </a:r>
            <a:r>
              <a:rPr lang="ar-EG" sz="2200" b="1" dirty="0">
                <a:solidFill>
                  <a:schemeClr val="tx1">
                    <a:lumMod val="95000"/>
                    <a:lumOff val="5000"/>
                  </a:schemeClr>
                </a:solidFill>
              </a:rPr>
              <a:t>هذا النمط على دافعية التلاميذ للتعليم بشكل سلبي مما يؤدي إلى انتشار ظاهرة التسرب المدرسي. </a:t>
            </a:r>
          </a:p>
          <a:p>
            <a:pPr algn="ctr"/>
            <a:r>
              <a:rPr lang="ar-EG" sz="2200" b="1" dirty="0" smtClean="0">
                <a:solidFill>
                  <a:schemeClr val="tx1">
                    <a:lumMod val="95000"/>
                    <a:lumOff val="5000"/>
                  </a:schemeClr>
                </a:solidFill>
              </a:rPr>
              <a:t>•يحرم </a:t>
            </a:r>
            <a:r>
              <a:rPr lang="ar-EG" sz="2200" b="1" dirty="0">
                <a:solidFill>
                  <a:schemeClr val="tx1">
                    <a:lumMod val="95000"/>
                    <a:lumOff val="5000"/>
                  </a:schemeClr>
                </a:solidFill>
              </a:rPr>
              <a:t>هذا النمط التلاميذ من اكتساب مهارات الضبط الذاتي وحل المشكلات كما يحرمهم من التدريب على المبادرة والابتكار. </a:t>
            </a:r>
          </a:p>
          <a:p>
            <a:pPr algn="ctr"/>
            <a:r>
              <a:rPr lang="ar-EG" sz="2200" b="1" dirty="0">
                <a:solidFill>
                  <a:schemeClr val="tx1">
                    <a:lumMod val="95000"/>
                    <a:lumOff val="5000"/>
                  </a:schemeClr>
                </a:solidFill>
              </a:rPr>
              <a:t>غالباً ما ينتج عنه مناخ يسوده العداء والشعور بالعجز والصراع والتبعية.</a:t>
            </a:r>
          </a:p>
        </p:txBody>
      </p:sp>
    </p:spTree>
    <p:extLst>
      <p:ext uri="{BB962C8B-B14F-4D97-AF65-F5344CB8AC3E}">
        <p14:creationId xmlns:p14="http://schemas.microsoft.com/office/powerpoint/2010/main" val="382023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2194</TotalTime>
  <Words>2457</Words>
  <Application>Microsoft Office PowerPoint</Application>
  <PresentationFormat>On-screen Show (4:3)</PresentationFormat>
  <Paragraphs>199</Paragraphs>
  <Slides>44</Slides>
  <Notes>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سمة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angel heart</dc:creator>
  <cp:lastModifiedBy>Anter</cp:lastModifiedBy>
  <cp:revision>179</cp:revision>
  <dcterms:created xsi:type="dcterms:W3CDTF">2013-04-16T06:52:05Z</dcterms:created>
  <dcterms:modified xsi:type="dcterms:W3CDTF">2016-03-22T09:23:33Z</dcterms:modified>
</cp:coreProperties>
</file>