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403" r:id="rId10"/>
    <p:sldId id="294" r:id="rId11"/>
    <p:sldId id="264" r:id="rId12"/>
    <p:sldId id="265" r:id="rId13"/>
    <p:sldId id="295" r:id="rId14"/>
    <p:sldId id="322" r:id="rId15"/>
    <p:sldId id="296" r:id="rId16"/>
    <p:sldId id="297" r:id="rId17"/>
    <p:sldId id="298" r:id="rId18"/>
    <p:sldId id="400" r:id="rId19"/>
    <p:sldId id="401" r:id="rId20"/>
    <p:sldId id="323" r:id="rId21"/>
    <p:sldId id="299" r:id="rId22"/>
    <p:sldId id="300" r:id="rId23"/>
    <p:sldId id="302" r:id="rId24"/>
    <p:sldId id="301" r:id="rId25"/>
    <p:sldId id="303" r:id="rId26"/>
    <p:sldId id="304" r:id="rId27"/>
    <p:sldId id="324" r:id="rId28"/>
    <p:sldId id="305" r:id="rId29"/>
    <p:sldId id="306" r:id="rId30"/>
    <p:sldId id="326" r:id="rId31"/>
    <p:sldId id="307" r:id="rId32"/>
    <p:sldId id="308" r:id="rId33"/>
    <p:sldId id="327" r:id="rId34"/>
    <p:sldId id="309" r:id="rId35"/>
    <p:sldId id="310" r:id="rId36"/>
    <p:sldId id="328" r:id="rId37"/>
    <p:sldId id="311" r:id="rId38"/>
    <p:sldId id="312" r:id="rId39"/>
    <p:sldId id="313" r:id="rId40"/>
    <p:sldId id="314" r:id="rId41"/>
    <p:sldId id="315" r:id="rId42"/>
    <p:sldId id="316" r:id="rId43"/>
    <p:sldId id="317" r:id="rId44"/>
    <p:sldId id="329" r:id="rId45"/>
    <p:sldId id="318" r:id="rId46"/>
    <p:sldId id="319" r:id="rId47"/>
    <p:sldId id="402" r:id="rId48"/>
    <p:sldId id="330" r:id="rId49"/>
    <p:sldId id="331" r:id="rId50"/>
    <p:sldId id="320" r:id="rId51"/>
    <p:sldId id="321" r:id="rId52"/>
    <p:sldId id="332" r:id="rId53"/>
    <p:sldId id="333" r:id="rId54"/>
    <p:sldId id="334" r:id="rId55"/>
    <p:sldId id="347" r:id="rId56"/>
    <p:sldId id="335" r:id="rId57"/>
    <p:sldId id="336" r:id="rId58"/>
    <p:sldId id="337" r:id="rId59"/>
    <p:sldId id="338" r:id="rId60"/>
    <p:sldId id="348" r:id="rId61"/>
    <p:sldId id="339" r:id="rId62"/>
    <p:sldId id="340" r:id="rId63"/>
    <p:sldId id="349" r:id="rId64"/>
    <p:sldId id="341" r:id="rId65"/>
    <p:sldId id="342" r:id="rId66"/>
    <p:sldId id="343" r:id="rId67"/>
    <p:sldId id="344" r:id="rId68"/>
    <p:sldId id="345" r:id="rId69"/>
    <p:sldId id="346" r:id="rId70"/>
    <p:sldId id="350" r:id="rId71"/>
    <p:sldId id="39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85208-F46C-4DCF-B746-9947DACA4B5C}" type="datetimeFigureOut">
              <a:rPr lang="en-US" smtClean="0"/>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40645-D6DB-4EA1-98AB-F4B3AEA8BE87}" type="slidenum">
              <a:rPr lang="en-US" smtClean="0"/>
              <a:t>‹#›</a:t>
            </a:fld>
            <a:endParaRPr lang="en-US"/>
          </a:p>
        </p:txBody>
      </p:sp>
    </p:spTree>
    <p:extLst>
      <p:ext uri="{BB962C8B-B14F-4D97-AF65-F5344CB8AC3E}">
        <p14:creationId xmlns:p14="http://schemas.microsoft.com/office/powerpoint/2010/main" val="409779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40645-D6DB-4EA1-98AB-F4B3AEA8BE87}" type="slidenum">
              <a:rPr lang="en-US" smtClean="0"/>
              <a:t>1</a:t>
            </a:fld>
            <a:endParaRPr lang="en-US"/>
          </a:p>
        </p:txBody>
      </p:sp>
    </p:spTree>
    <p:extLst>
      <p:ext uri="{BB962C8B-B14F-4D97-AF65-F5344CB8AC3E}">
        <p14:creationId xmlns:p14="http://schemas.microsoft.com/office/powerpoint/2010/main" val="45756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D41866-5A14-49A6-9A38-2572D3DAC2CA}"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B2F3C-5CB4-460E-9AAE-599D0B184FA2}"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7CD79-880C-41DA-999D-2B65BEEA02C5}"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BD33F-E4DD-421E-AEA7-0967880DA49B}"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7F0305-14A6-4999-AD7C-7AB75F8891B5}" type="datetime1">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206A80-61CA-4B34-8832-5CAA2020FE39}"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FEB7A-1B69-4ADD-A4D8-2CC53138B40F}" type="datetime1">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D3735-D00F-4D0E-94E1-365B73167225}" type="datetime1">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6471D-69FF-48F4-9D10-9525D5E6B979}" type="datetime1">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33E320-4F69-44E7-ABFF-DF4CC3772E00}"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86D53-4037-41F5-97A8-3622646329FD}" type="datetime1">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7AC77-BFD2-4B41-B4B4-488A5C789DC5}" type="datetime1">
              <a:rPr lang="en-US" smtClean="0"/>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D:\Biochemistry\My%20Lectures\Powerpoint%20courses\Enzymes\Media\01%20How%20Enzymes%20Work%20HD%20Animation.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D:\Biochemistry\My%20Lectures\Powerpoint%20courses\Enzymes\Media\02%20Function%20of%20Enzymes_%20Substrate,%20Active%20Site%20&amp;%20Activation%20Energy.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file:///D:\Biochemistry\My%20Lectures\Powerpoint%20courses\Enzymes\Media\03%20Enzyme%20function%20and%20inhibition%20(with%20audio%20narration).mp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file:///D:\Biochemistry\My%20Lectures\Powerpoint%20courses\Enzymes\Media\04%20Allosteric%20enzyme.mp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295" y="1752600"/>
            <a:ext cx="6141874" cy="1862048"/>
          </a:xfrm>
          <a:prstGeom prst="rect">
            <a:avLst/>
          </a:prstGeom>
          <a:noFill/>
          <a:effectLst>
            <a:outerShdw blurRad="152400" dist="317500" dir="5400000" sx="90000" sy="-19000" rotWithShape="0">
              <a:prstClr val="black">
                <a:alpha val="15000"/>
              </a:prstClr>
            </a:outerShdw>
          </a:effectLst>
        </p:spPr>
        <p:txBody>
          <a:bodyPr wrap="none" lIns="91440" tIns="45720" rIns="91440" bIns="45720">
            <a:spAutoFit/>
          </a:bodyPr>
          <a:lstStyle/>
          <a:p>
            <a:pPr algn="ctr"/>
            <a:r>
              <a:rPr lang="en-US" sz="115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Enzymes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
        <p:nvSpPr>
          <p:cNvPr id="5" name="Action Button: Video 4">
            <a:hlinkClick r:id="rId3" action="ppaction://hlinkfile" highlightClick="1"/>
            <a:extLst>
              <a:ext uri="{FF2B5EF4-FFF2-40B4-BE49-F238E27FC236}">
                <a16:creationId xmlns:a16="http://schemas.microsoft.com/office/drawing/2014/main" id="{B79D95E9-90B3-4AA6-A26A-D6DA247A62A4}"/>
              </a:ext>
            </a:extLst>
          </p:cNvPr>
          <p:cNvSpPr/>
          <p:nvPr/>
        </p:nvSpPr>
        <p:spPr>
          <a:xfrm>
            <a:off x="3505200" y="4185399"/>
            <a:ext cx="1600200" cy="1600200"/>
          </a:xfrm>
          <a:prstGeom prst="actionButtonMovi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6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noAutofit/>
          </a:bodyPr>
          <a:lstStyle/>
          <a:p>
            <a:r>
              <a:rPr lang="en-US" sz="6600" b="1" u="sng" dirty="0">
                <a:effectLst>
                  <a:outerShdw blurRad="38100" dist="38100" dir="2700000" algn="tl">
                    <a:srgbClr val="000000">
                      <a:alpha val="43137"/>
                    </a:srgbClr>
                  </a:outerShdw>
                </a:effectLst>
              </a:rPr>
              <a:t>History of enzymes</a:t>
            </a:r>
            <a:br>
              <a:rPr lang="en-US" sz="6600" b="1" u="sng" dirty="0">
                <a:effectLst>
                  <a:outerShdw blurRad="38100" dist="38100" dir="2700000" algn="tl">
                    <a:srgbClr val="000000">
                      <a:alpha val="43137"/>
                    </a:srgbClr>
                  </a:outerShdw>
                </a:effectLst>
              </a:rPr>
            </a:br>
            <a:endParaRPr lang="en-US" sz="6600" b="1" u="sng"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0660608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u="sng" dirty="0">
                <a:effectLst>
                  <a:outerShdw blurRad="38100" dist="38100" dir="2700000" algn="tl">
                    <a:srgbClr val="000000">
                      <a:alpha val="43137"/>
                    </a:srgbClr>
                  </a:outerShdw>
                </a:effectLst>
              </a:rPr>
              <a:t>Acute pancreatitis </a:t>
            </a:r>
          </a:p>
          <a:p>
            <a:pPr marL="0" indent="0">
              <a:buNone/>
            </a:pPr>
            <a:r>
              <a:rPr lang="en-US" dirty="0"/>
              <a:t>an increase in total amylase, in the appropriate clinical setting, is suggestive of acute pancreatitis. </a:t>
            </a:r>
          </a:p>
          <a:p>
            <a:pPr marL="0" indent="0">
              <a:buNone/>
            </a:pPr>
            <a:r>
              <a:rPr lang="en-US" dirty="0"/>
              <a:t>In cases of an acute abdomen, determination of </a:t>
            </a:r>
            <a:r>
              <a:rPr lang="en-US" dirty="0" err="1"/>
              <a:t>isoenzyme</a:t>
            </a:r>
            <a:r>
              <a:rPr lang="en-US" dirty="0"/>
              <a:t> type is seldom helpful - P </a:t>
            </a:r>
            <a:r>
              <a:rPr lang="en-US" dirty="0" err="1"/>
              <a:t>isoenzyme</a:t>
            </a:r>
            <a:r>
              <a:rPr lang="en-US" dirty="0"/>
              <a:t> is increased not only in acute pancreatitis, but also in perforated peptic ulcer and intestinal obstruction/ infarction</a:t>
            </a:r>
          </a:p>
          <a:p>
            <a:pPr marL="0" indent="0">
              <a:buNone/>
            </a:pPr>
            <a:r>
              <a:rPr lang="en-US" dirty="0"/>
              <a:t>Amylase only remains elevated in the serum for 3 to 4 days, but remains elevated in the urine for longer (6 days). Levels of both amylase and lipase are normal in chronic pancreatitis.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230443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pPr lvl="0" algn="just"/>
            <a:r>
              <a:rPr lang="en-US" sz="3600" dirty="0"/>
              <a:t>As early as the late 17</a:t>
            </a:r>
            <a:r>
              <a:rPr lang="en-US" sz="3600" baseline="30000" dirty="0"/>
              <a:t>th</a:t>
            </a:r>
            <a:r>
              <a:rPr lang="en-US" sz="3600" dirty="0"/>
              <a:t> and early 18</a:t>
            </a:r>
            <a:r>
              <a:rPr lang="en-US" sz="3600" baseline="30000" dirty="0"/>
              <a:t>th</a:t>
            </a:r>
            <a:r>
              <a:rPr lang="en-US" sz="3600" dirty="0"/>
              <a:t> centuries, the digestion of meat by stomach secretions and the conversion of starch to sugars by plant extracts and saliva were known. However, the mechanism by which this occurred had not been identified. </a:t>
            </a:r>
          </a:p>
          <a:p>
            <a:pPr algn="just"/>
            <a:r>
              <a:rPr lang="en-US" sz="3600" dirty="0"/>
              <a:t>In the 19</a:t>
            </a:r>
            <a:r>
              <a:rPr lang="en-US" sz="3600" baseline="30000" dirty="0"/>
              <a:t>th</a:t>
            </a:r>
            <a:r>
              <a:rPr lang="en-US" sz="3600" dirty="0"/>
              <a:t> century, when studying the </a:t>
            </a:r>
            <a:r>
              <a:rPr lang="en-US" sz="3600" b="1" dirty="0">
                <a:solidFill>
                  <a:srgbClr val="FF0000"/>
                </a:solidFill>
              </a:rPr>
              <a:t>fermentation</a:t>
            </a:r>
            <a:r>
              <a:rPr lang="en-US" sz="3600" dirty="0"/>
              <a:t> of sugar to alcohol by yeast, Louis Pasteur came to the conclusion that this fermentation was catalyzed by a vital force contained within the yeast cells called "</a:t>
            </a:r>
            <a:r>
              <a:rPr lang="en-US" sz="3600" b="1" dirty="0">
                <a:solidFill>
                  <a:srgbClr val="FF0000"/>
                </a:solidFill>
              </a:rPr>
              <a:t>ferments</a:t>
            </a:r>
            <a:r>
              <a:rPr lang="en-US" sz="3600" dirty="0"/>
              <a:t>", which were thought to function only within living organisms.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97908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85000" lnSpcReduction="20000"/>
          </a:bodyPr>
          <a:lstStyle/>
          <a:p>
            <a:pPr lvl="0" algn="just"/>
            <a:r>
              <a:rPr lang="en-US" sz="3600" dirty="0"/>
              <a:t>In 1897, </a:t>
            </a:r>
            <a:r>
              <a:rPr lang="en-US" sz="3600" b="1" dirty="0">
                <a:solidFill>
                  <a:srgbClr val="FF0000"/>
                </a:solidFill>
              </a:rPr>
              <a:t>Eduard Buchner </a:t>
            </a:r>
            <a:r>
              <a:rPr lang="en-US" sz="3600" dirty="0"/>
              <a:t>submitted his first paper on the ability of yeast extracts that lacked any living yeast cells to ferment sugar. In a series of experiments at the University of Berlin, he found that the </a:t>
            </a:r>
            <a:r>
              <a:rPr lang="en-US" sz="3600" b="1" dirty="0">
                <a:solidFill>
                  <a:srgbClr val="FF0000"/>
                </a:solidFill>
              </a:rPr>
              <a:t>sugar was fermented </a:t>
            </a:r>
            <a:r>
              <a:rPr lang="en-US" sz="3600" dirty="0"/>
              <a:t>even when there </a:t>
            </a:r>
            <a:r>
              <a:rPr lang="en-US" sz="3600" b="1" dirty="0">
                <a:solidFill>
                  <a:srgbClr val="FF0000"/>
                </a:solidFill>
              </a:rPr>
              <a:t>were no </a:t>
            </a:r>
            <a:r>
              <a:rPr lang="en-US" sz="3600" dirty="0"/>
              <a:t>living </a:t>
            </a:r>
            <a:r>
              <a:rPr lang="en-US" sz="3600" b="1" dirty="0">
                <a:solidFill>
                  <a:srgbClr val="FF0000"/>
                </a:solidFill>
              </a:rPr>
              <a:t>yeast cells </a:t>
            </a:r>
            <a:r>
              <a:rPr lang="en-US" sz="3600" dirty="0"/>
              <a:t>in the mixture. He named the enzyme that brought about the fermentation of sucrose "zymase". In 1907, he received the Nobel Prize in Chemistry "for his biochemical research and his discovery of cell-free fermentation". </a:t>
            </a:r>
          </a:p>
          <a:p>
            <a:pPr lvl="0" algn="just"/>
            <a:r>
              <a:rPr lang="en-US" sz="3600" dirty="0"/>
              <a:t>Following Buchner's example, enzymes are usually named according to the reaction they carry out. Typically, to generate the name of an enzyme, the </a:t>
            </a:r>
            <a:r>
              <a:rPr lang="en-US" sz="3600" b="1" dirty="0">
                <a:solidFill>
                  <a:srgbClr val="FF0000"/>
                </a:solidFill>
              </a:rPr>
              <a:t>suffix -ase </a:t>
            </a:r>
            <a:r>
              <a:rPr lang="en-US" sz="3600" dirty="0"/>
              <a:t>is added to the name of its substrate (e.g., lactase is the enzyme that cleaves lactose) or the type of reaction (e.g., DNA polymerase forms DNA polymers).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97908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In 1926, James B. Sumner showed that the enzyme urease was a pure protein and crystallized it; Sumner did likewise for the enzyme catalase in 1937. </a:t>
            </a:r>
          </a:p>
          <a:p>
            <a:pPr lvl="0"/>
            <a:r>
              <a:rPr lang="en-US" sz="3600" dirty="0"/>
              <a:t>Northrop and Stanley (1930), who worked on the digestive enzymes pepsin, trypsin and chymotrypsin. These three scientists were awarded the 1946 Nobel Prize in Chemistry.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6237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Autofit/>
          </a:bodyPr>
          <a:lstStyle/>
          <a:p>
            <a:r>
              <a:rPr lang="en-US" sz="6000" b="1" dirty="0">
                <a:effectLst>
                  <a:outerShdw blurRad="38100" dist="38100" dir="2700000" algn="tl">
                    <a:srgbClr val="000000">
                      <a:alpha val="43137"/>
                    </a:srgbClr>
                  </a:outerShdw>
                </a:effectLst>
              </a:rPr>
              <a:t>Chemical Nature of Enzymes</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10452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Most enzymes are protein in nature. </a:t>
            </a:r>
          </a:p>
          <a:p>
            <a:pPr lvl="0"/>
            <a:r>
              <a:rPr lang="en-US" sz="3600" dirty="0"/>
              <a:t>Some enzymes require the presence of certain additional organic or inorganic substances and are conjugated proteins. </a:t>
            </a:r>
          </a:p>
          <a:p>
            <a:pPr lvl="0"/>
            <a:r>
              <a:rPr lang="en-US" sz="3600" dirty="0"/>
              <a:t>Such enzymes are called as </a:t>
            </a:r>
            <a:r>
              <a:rPr lang="en-US" sz="3600" b="1" dirty="0" err="1">
                <a:solidFill>
                  <a:srgbClr val="FF0000"/>
                </a:solidFill>
                <a:effectLst>
                  <a:outerShdw blurRad="38100" dist="38100" dir="2700000" algn="tl">
                    <a:srgbClr val="000000">
                      <a:alpha val="43137"/>
                    </a:srgbClr>
                  </a:outerShdw>
                </a:effectLst>
              </a:rPr>
              <a:t>holoenzymes</a:t>
            </a:r>
            <a:r>
              <a:rPr lang="en-US" sz="3600" dirty="0"/>
              <a:t>. The protein part of the conjugated protein is called </a:t>
            </a:r>
            <a:r>
              <a:rPr lang="en-US" sz="3600" b="1" dirty="0">
                <a:solidFill>
                  <a:srgbClr val="FF0000"/>
                </a:solidFill>
                <a:effectLst>
                  <a:outerShdw blurRad="38100" dist="38100" dir="2700000" algn="tl">
                    <a:srgbClr val="000000">
                      <a:alpha val="43137"/>
                    </a:srgbClr>
                  </a:outerShdw>
                </a:effectLst>
              </a:rPr>
              <a:t>apoenzymes</a:t>
            </a:r>
            <a:r>
              <a:rPr lang="en-US" sz="3600" dirty="0"/>
              <a:t>. </a:t>
            </a:r>
          </a:p>
          <a:p>
            <a:pPr lvl="0"/>
            <a:r>
              <a:rPr lang="en-US" sz="3600" dirty="0"/>
              <a:t>The non-protein part is called </a:t>
            </a:r>
            <a:r>
              <a:rPr lang="en-US" sz="3600" b="1" dirty="0">
                <a:solidFill>
                  <a:srgbClr val="FF0000"/>
                </a:solidFill>
                <a:effectLst>
                  <a:outerShdw blurRad="38100" dist="38100" dir="2700000" algn="tl">
                    <a:srgbClr val="000000">
                      <a:alpha val="43137"/>
                    </a:srgbClr>
                  </a:outerShdw>
                </a:effectLst>
              </a:rPr>
              <a:t>prosthetic group.</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06237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annamat.com/images/160085-enzyme-structure-and-function.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08"/>
            <a:ext cx="9144000" cy="749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06237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lgn="just"/>
            <a:r>
              <a:rPr lang="en-US" sz="3600" dirty="0"/>
              <a:t>Several </a:t>
            </a:r>
            <a:r>
              <a:rPr lang="en-US" sz="3600" dirty="0" err="1"/>
              <a:t>apoenzymes</a:t>
            </a:r>
            <a:r>
              <a:rPr lang="en-US" sz="3600" dirty="0"/>
              <a:t> require the presence of metal ions such as Mg</a:t>
            </a:r>
            <a:r>
              <a:rPr lang="en-US" sz="3600" baseline="30000" dirty="0"/>
              <a:t>2+</a:t>
            </a:r>
            <a:r>
              <a:rPr lang="en-US" sz="3600" dirty="0"/>
              <a:t> (as Hexokinase), Zn</a:t>
            </a:r>
            <a:r>
              <a:rPr lang="en-US" sz="3600" baseline="30000" dirty="0"/>
              <a:t>2+</a:t>
            </a:r>
            <a:r>
              <a:rPr lang="en-US" sz="3600" dirty="0"/>
              <a:t> (for the activity of </a:t>
            </a:r>
            <a:r>
              <a:rPr lang="en-US" sz="3600" dirty="0" err="1"/>
              <a:t>carboxypeptidase</a:t>
            </a:r>
            <a:r>
              <a:rPr lang="en-US" sz="3600" dirty="0"/>
              <a:t>). Such inorganic ions are called cofactors. </a:t>
            </a:r>
          </a:p>
          <a:p>
            <a:pPr lvl="0" algn="just"/>
            <a:r>
              <a:rPr lang="en-US" sz="3600" dirty="0"/>
              <a:t>If the metal ion is the integral part of the enzyme, such enzymes are called </a:t>
            </a:r>
            <a:r>
              <a:rPr lang="en-US" sz="3600" b="1" dirty="0">
                <a:solidFill>
                  <a:srgbClr val="FF0000"/>
                </a:solidFill>
                <a:effectLst>
                  <a:outerShdw blurRad="38100" dist="38100" dir="2700000" algn="tl">
                    <a:srgbClr val="000000">
                      <a:alpha val="43137"/>
                    </a:srgbClr>
                  </a:outerShdw>
                </a:effectLst>
              </a:rPr>
              <a:t>metalloenzymes</a:t>
            </a:r>
            <a:r>
              <a:rPr lang="en-US" sz="3600" dirty="0"/>
              <a:t>.</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0623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209800"/>
          </a:xfrm>
        </p:spPr>
        <p:txBody>
          <a:bodyPr>
            <a:prstTxWarp prst="textDeflate">
              <a:avLst>
                <a:gd name="adj" fmla="val 0"/>
              </a:avLst>
            </a:prstTxWarp>
            <a:noAutofit/>
          </a:bodyPr>
          <a:lstStyle/>
          <a:p>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Active </a:t>
            </a:r>
            <a:b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Site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Action Button: Video 3">
            <a:hlinkClick r:id="rId2" action="ppaction://hlinkfile" highlightClick="1"/>
            <a:extLst>
              <a:ext uri="{FF2B5EF4-FFF2-40B4-BE49-F238E27FC236}">
                <a16:creationId xmlns:a16="http://schemas.microsoft.com/office/drawing/2014/main" id="{17A8C650-D675-4543-B46B-7206ACAA8D12}"/>
              </a:ext>
            </a:extLst>
          </p:cNvPr>
          <p:cNvSpPr/>
          <p:nvPr/>
        </p:nvSpPr>
        <p:spPr>
          <a:xfrm>
            <a:off x="4343400" y="4359275"/>
            <a:ext cx="1447800" cy="1066800"/>
          </a:xfrm>
          <a:prstGeom prst="actionButtonMovi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9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indent="0" algn="just">
              <a:buNone/>
            </a:pPr>
            <a:r>
              <a:rPr lang="en-US" sz="3600" dirty="0"/>
              <a:t>In biology, the </a:t>
            </a:r>
            <a:r>
              <a:rPr lang="en-US" sz="3600" b="1" dirty="0"/>
              <a:t>active site</a:t>
            </a:r>
            <a:r>
              <a:rPr lang="en-US" sz="3600" dirty="0"/>
              <a:t> is a small port in an enzyme where substrate molecules bind and undergo a chemical reaction. </a:t>
            </a:r>
          </a:p>
          <a:p>
            <a:pPr marL="0" indent="0" algn="just">
              <a:buNone/>
            </a:pPr>
            <a:r>
              <a:rPr lang="en-US" sz="3600" dirty="0"/>
              <a:t>The active site is usually found in a 3-D groove or pocket of the enzyme, lined with amino acid residues. </a:t>
            </a:r>
          </a:p>
          <a:p>
            <a:pPr marL="0" indent="0" algn="just">
              <a:buNone/>
            </a:pPr>
            <a:r>
              <a:rPr lang="en-US" sz="3600" dirty="0"/>
              <a:t>These residues are involved in recognition of the substrate. </a:t>
            </a:r>
          </a:p>
          <a:p>
            <a:pPr marL="0" indent="0" algn="just">
              <a:buNone/>
            </a:pPr>
            <a:r>
              <a:rPr lang="en-US" sz="3600" dirty="0"/>
              <a:t>After an active site has been involved in a reaction, it can be used again.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2528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Enzymes are biological </a:t>
            </a:r>
            <a:r>
              <a:rPr lang="en-US" sz="3600" b="1" dirty="0">
                <a:solidFill>
                  <a:srgbClr val="FF0000"/>
                </a:solidFill>
                <a:effectLst>
                  <a:outerShdw blurRad="38100" dist="38100" dir="2700000" algn="tl">
                    <a:srgbClr val="000000">
                      <a:alpha val="43137"/>
                    </a:srgbClr>
                  </a:outerShdw>
                </a:effectLst>
              </a:rPr>
              <a:t>catalysts</a:t>
            </a:r>
            <a:r>
              <a:rPr lang="en-US" sz="3600" dirty="0"/>
              <a:t> produced by the living cells and they catalyze several reactions in the body.</a:t>
            </a:r>
          </a:p>
          <a:p>
            <a:pPr lvl="0"/>
            <a:r>
              <a:rPr lang="en-US" sz="3600" dirty="0"/>
              <a:t>They </a:t>
            </a:r>
            <a:r>
              <a:rPr lang="en-US" sz="3600"/>
              <a:t>are </a:t>
            </a:r>
            <a:r>
              <a:rPr lang="en-US" sz="3600" b="1">
                <a:solidFill>
                  <a:srgbClr val="FF0000"/>
                </a:solidFill>
                <a:effectLst>
                  <a:outerShdw blurRad="38100" dist="38100" dir="2700000" algn="tl">
                    <a:srgbClr val="000000">
                      <a:alpha val="43137"/>
                    </a:srgbClr>
                  </a:outerShdw>
                </a:effectLst>
              </a:rPr>
              <a:t>protein</a:t>
            </a:r>
            <a:r>
              <a:rPr lang="en-US" sz="3600"/>
              <a:t> </a:t>
            </a:r>
            <a:r>
              <a:rPr lang="en-US" sz="3600" dirty="0"/>
              <a:t>in nature.</a:t>
            </a:r>
          </a:p>
          <a:p>
            <a:pPr lvl="0"/>
            <a:r>
              <a:rPr lang="en-US" sz="3600" dirty="0"/>
              <a:t>They are </a:t>
            </a:r>
            <a:r>
              <a:rPr lang="en-US" sz="3600" b="1" dirty="0">
                <a:solidFill>
                  <a:srgbClr val="FF0000"/>
                </a:solidFill>
                <a:effectLst>
                  <a:outerShdw blurRad="38100" dist="38100" dir="2700000" algn="tl">
                    <a:srgbClr val="000000">
                      <a:alpha val="43137"/>
                    </a:srgbClr>
                  </a:outerShdw>
                </a:effectLst>
              </a:rPr>
              <a:t>specific</a:t>
            </a:r>
            <a:r>
              <a:rPr lang="en-US" sz="3600" dirty="0"/>
              <a:t> in its action (i.e. each enzyme can catalyze only one type of reaction).</a:t>
            </a:r>
          </a:p>
          <a:p>
            <a:pPr lvl="0"/>
            <a:r>
              <a:rPr lang="en-US" sz="3600" dirty="0"/>
              <a:t>They are required in very </a:t>
            </a:r>
            <a:r>
              <a:rPr lang="en-US" sz="3600" b="1" dirty="0">
                <a:solidFill>
                  <a:srgbClr val="FF0000"/>
                </a:solidFill>
                <a:effectLst>
                  <a:outerShdw blurRad="38100" dist="38100" dir="2700000" algn="tl">
                    <a:srgbClr val="000000">
                      <a:alpha val="43137"/>
                    </a:srgbClr>
                  </a:outerShdw>
                </a:effectLst>
              </a:rPr>
              <a:t>small </a:t>
            </a:r>
            <a:r>
              <a:rPr lang="en-US" sz="3600" dirty="0"/>
              <a:t>quantities.</a:t>
            </a:r>
          </a:p>
          <a:p>
            <a:pPr lvl="0"/>
            <a:r>
              <a:rPr lang="en-US" sz="3600" dirty="0"/>
              <a:t>The loss of catalytic activity was observed when they are subjected to heat or strong acids or bases or organic solvents.</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0018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r>
              <a:rPr lang="en-US" sz="6600" b="1" dirty="0">
                <a:effectLst>
                  <a:outerShdw blurRad="38100" dist="38100" dir="2700000" algn="tl">
                    <a:srgbClr val="000000">
                      <a:alpha val="43137"/>
                    </a:srgbClr>
                  </a:outerShdw>
                </a:effectLst>
              </a:rPr>
              <a:t>Mechanism of enzyme action</a:t>
            </a:r>
            <a:br>
              <a:rPr lang="en-US" sz="6600" b="1" dirty="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90801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Enzymes can act in several ways, all of which lower ΔG</a:t>
            </a:r>
            <a:r>
              <a:rPr lang="en-US" sz="3600" baseline="30000" dirty="0"/>
              <a:t>‡</a:t>
            </a:r>
            <a:r>
              <a:rPr lang="en-US" sz="3600" dirty="0"/>
              <a:t> (energy of activation).</a:t>
            </a:r>
          </a:p>
          <a:p>
            <a:pPr lvl="0"/>
            <a:r>
              <a:rPr lang="en-US" sz="3600" dirty="0"/>
              <a:t>Lowering the activation energy by creating an environment in which the transition state is stabilized. </a:t>
            </a:r>
          </a:p>
          <a:p>
            <a:pPr lvl="0"/>
            <a:r>
              <a:rPr lang="en-US" sz="3600" dirty="0"/>
              <a:t>Substrates need a lot of energy to reach a transition state, which then decays into products. The enzyme stabilizes the transition state, reducing the energy needed to form products.</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06237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pPr marL="0" lvl="0" indent="0" algn="just">
              <a:buNone/>
            </a:pPr>
            <a:r>
              <a:rPr lang="en-US" sz="3600" b="1" u="sng" dirty="0"/>
              <a:t>1. Lock and key model</a:t>
            </a:r>
            <a:endParaRPr lang="en-US" sz="3600" dirty="0"/>
          </a:p>
          <a:p>
            <a:pPr lvl="0" algn="just"/>
            <a:r>
              <a:rPr lang="en-US" sz="3600" dirty="0"/>
              <a:t>Enzymes are very specific, and it was suggested by the Nobel laureate organic chemist Emil Fischer in 1894 that this was because both the enzyme and the substrate possess specific complementary geometric shapes that fit exactly into one another. </a:t>
            </a:r>
          </a:p>
          <a:p>
            <a:pPr lvl="0" algn="just"/>
            <a:r>
              <a:rPr lang="en-US" sz="3600" dirty="0"/>
              <a:t>This is often referred to as "the lock and key" model. However, while this model explains enzyme specificity, it fails to explain the stabilization of the transition state that enzymes achieve.</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06237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u="sng" dirty="0"/>
              <a:t>2. Induced fit</a:t>
            </a:r>
            <a:endParaRPr lang="en-US" sz="3600" b="1" dirty="0"/>
          </a:p>
          <a:p>
            <a:pPr lvl="0"/>
            <a:r>
              <a:rPr lang="en-US" sz="3600" dirty="0"/>
              <a:t>The favored model for the enzyme-substrate interaction is the induced fit model.</a:t>
            </a:r>
          </a:p>
          <a:p>
            <a:pPr lvl="0"/>
            <a:r>
              <a:rPr lang="en-US" sz="3600" dirty="0"/>
              <a:t>This model proposes that the initial interaction between enzyme and substrate is relatively weak, but that these weak interactions rapidly induce </a:t>
            </a:r>
            <a:r>
              <a:rPr lang="en-US" sz="3600" u="sng" dirty="0"/>
              <a:t>conformational changes</a:t>
            </a:r>
            <a:r>
              <a:rPr lang="en-US" sz="3600" dirty="0"/>
              <a:t> in the enzyme that strengthen binding.</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06237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75457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06237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a:bodyPr>
          <a:lstStyle/>
          <a:p>
            <a:pPr marL="0" indent="0" algn="ctr">
              <a:buNone/>
            </a:pPr>
            <a:r>
              <a:rPr lang="en-US" sz="3600" b="1" u="sng" dirty="0" err="1">
                <a:effectLst>
                  <a:outerShdw blurRad="38100" dist="38100" dir="2700000" algn="tl">
                    <a:srgbClr val="000000">
                      <a:alpha val="43137"/>
                    </a:srgbClr>
                  </a:outerShdw>
                </a:effectLst>
              </a:rPr>
              <a:t>Michaelis</a:t>
            </a:r>
            <a:r>
              <a:rPr lang="en-US" sz="3600" b="1" u="sng" dirty="0">
                <a:effectLst>
                  <a:outerShdw blurRad="38100" dist="38100" dir="2700000" algn="tl">
                    <a:srgbClr val="000000">
                      <a:alpha val="43137"/>
                    </a:srgbClr>
                  </a:outerShdw>
                </a:effectLst>
              </a:rPr>
              <a:t> constant K</a:t>
            </a:r>
            <a:r>
              <a:rPr lang="en-US" sz="3600" b="1" u="sng" baseline="-25000" dirty="0">
                <a:effectLst>
                  <a:outerShdw blurRad="38100" dist="38100" dir="2700000" algn="tl">
                    <a:srgbClr val="000000">
                      <a:alpha val="43137"/>
                    </a:srgbClr>
                  </a:outerShdw>
                </a:effectLst>
              </a:rPr>
              <a:t>m</a:t>
            </a:r>
            <a:r>
              <a:rPr lang="en-US" sz="3600" b="1" u="sng" dirty="0">
                <a:effectLst>
                  <a:outerShdw blurRad="38100" dist="38100" dir="2700000" algn="tl">
                    <a:srgbClr val="000000">
                      <a:alpha val="43137"/>
                    </a:srgbClr>
                  </a:outerShdw>
                </a:effectLst>
              </a:rPr>
              <a:t> </a:t>
            </a:r>
          </a:p>
          <a:p>
            <a:pPr lvl="0"/>
            <a:r>
              <a:rPr lang="en-US" sz="3600" dirty="0"/>
              <a:t>As enzyme-</a:t>
            </a:r>
            <a:r>
              <a:rPr lang="en-US" sz="3600" dirty="0" err="1"/>
              <a:t>catalysed</a:t>
            </a:r>
            <a:r>
              <a:rPr lang="en-US" sz="3600" dirty="0"/>
              <a:t> reactions are </a:t>
            </a:r>
            <a:r>
              <a:rPr lang="en-US" sz="3600" dirty="0" err="1"/>
              <a:t>saturable</a:t>
            </a:r>
            <a:r>
              <a:rPr lang="en-US" sz="3600" dirty="0"/>
              <a:t>, their rate of catalysis does not show a linear response to increasing substrate. If the initial rate of the reaction is measured over a range of substrate concentrations (denoted as [S]), the reaction rate (</a:t>
            </a:r>
            <a:r>
              <a:rPr lang="en-US" sz="3600" i="1" dirty="0"/>
              <a:t>v</a:t>
            </a:r>
            <a:r>
              <a:rPr lang="en-US" sz="3600" dirty="0"/>
              <a:t>) increases as [S] increases. However, as [S] gets higher, the enzyme becomes saturated with substrate and the rate reaches </a:t>
            </a:r>
            <a:r>
              <a:rPr lang="en-US" sz="3600" b="1" i="1" dirty="0">
                <a:solidFill>
                  <a:srgbClr val="FF0000"/>
                </a:solidFill>
                <a:effectLst>
                  <a:outerShdw blurRad="38100" dist="38100" dir="2700000" algn="tl">
                    <a:srgbClr val="000000">
                      <a:alpha val="43137"/>
                    </a:srgbClr>
                  </a:outerShdw>
                </a:effectLst>
              </a:rPr>
              <a:t>V</a:t>
            </a:r>
            <a:r>
              <a:rPr lang="en-US" sz="3600" b="1" baseline="-25000" dirty="0">
                <a:solidFill>
                  <a:srgbClr val="FF0000"/>
                </a:solidFill>
                <a:effectLst>
                  <a:outerShdw blurRad="38100" dist="38100" dir="2700000" algn="tl">
                    <a:srgbClr val="000000">
                      <a:alpha val="43137"/>
                    </a:srgbClr>
                  </a:outerShdw>
                </a:effectLst>
              </a:rPr>
              <a:t>max</a:t>
            </a:r>
            <a:r>
              <a:rPr lang="en-US" sz="3600" dirty="0"/>
              <a:t>, the enzyme's maximum rate.</a:t>
            </a:r>
          </a:p>
          <a:p>
            <a:pPr lvl="0"/>
            <a:r>
              <a:rPr lang="en-US" sz="3600" dirty="0"/>
              <a:t>The </a:t>
            </a:r>
            <a:r>
              <a:rPr lang="en-US" sz="3600" b="1" dirty="0" err="1">
                <a:solidFill>
                  <a:srgbClr val="FF0000"/>
                </a:solidFill>
                <a:effectLst>
                  <a:outerShdw blurRad="38100" dist="38100" dir="2700000" algn="tl">
                    <a:srgbClr val="000000">
                      <a:alpha val="43137"/>
                    </a:srgbClr>
                  </a:outerShdw>
                </a:effectLst>
              </a:rPr>
              <a:t>Michaelis</a:t>
            </a:r>
            <a:r>
              <a:rPr lang="en-US" sz="3600" b="1" dirty="0">
                <a:solidFill>
                  <a:srgbClr val="FF0000"/>
                </a:solidFill>
                <a:effectLst>
                  <a:outerShdw blurRad="38100" dist="38100" dir="2700000" algn="tl">
                    <a:srgbClr val="000000">
                      <a:alpha val="43137"/>
                    </a:srgbClr>
                  </a:outerShdw>
                </a:effectLst>
              </a:rPr>
              <a:t> constant K</a:t>
            </a:r>
            <a:r>
              <a:rPr lang="en-US" sz="3600" b="1" baseline="-25000" dirty="0">
                <a:solidFill>
                  <a:srgbClr val="FF0000"/>
                </a:solidFill>
                <a:effectLst>
                  <a:outerShdw blurRad="38100" dist="38100" dir="2700000" algn="tl">
                    <a:srgbClr val="000000">
                      <a:alpha val="43137"/>
                    </a:srgbClr>
                  </a:outerShdw>
                </a:effectLst>
              </a:rPr>
              <a:t>m</a:t>
            </a:r>
            <a:r>
              <a:rPr lang="en-US" sz="3600" b="1" dirty="0">
                <a:solidFill>
                  <a:srgbClr val="FF0000"/>
                </a:solidFill>
                <a:effectLst>
                  <a:outerShdw blurRad="38100" dist="38100" dir="2700000" algn="tl">
                    <a:srgbClr val="000000">
                      <a:alpha val="43137"/>
                    </a:srgbClr>
                  </a:outerShdw>
                </a:effectLst>
              </a:rPr>
              <a:t> </a:t>
            </a:r>
            <a:r>
              <a:rPr lang="en-US" sz="3600" dirty="0"/>
              <a:t>is experimentally defined as the concentration at which the rate of the enzyme reaction is half </a:t>
            </a:r>
            <a:r>
              <a:rPr lang="en-US" sz="3600" dirty="0" err="1"/>
              <a:t>V</a:t>
            </a:r>
            <a:r>
              <a:rPr lang="en-US" sz="3600" baseline="-25000" dirty="0" err="1"/>
              <a:t>max</a:t>
            </a:r>
            <a:r>
              <a:rPr lang="en-US" sz="3600" dirty="0"/>
              <a:t>. </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29485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315200" cy="526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969840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noAutofit/>
          </a:bodyPr>
          <a:lstStyle/>
          <a:p>
            <a:r>
              <a:rPr lang="en-US" sz="6600" b="1" u="sng" dirty="0">
                <a:effectLst>
                  <a:outerShdw blurRad="38100" dist="38100" dir="2700000" algn="tl">
                    <a:srgbClr val="000000">
                      <a:alpha val="43137"/>
                    </a:srgbClr>
                  </a:outerShdw>
                </a:effectLst>
              </a:rPr>
              <a:t>Classification of Enzymes</a:t>
            </a:r>
            <a:br>
              <a:rPr lang="en-US" sz="6600" b="1" dirty="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7711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85000" lnSpcReduction="10000"/>
          </a:bodyPr>
          <a:lstStyle/>
          <a:p>
            <a:pPr marL="0" indent="0">
              <a:buNone/>
            </a:pPr>
            <a:r>
              <a:rPr lang="en-US" sz="3600" dirty="0"/>
              <a:t>Enzymes are classified into six groups according to the International Union of Biochemistry (IUB). They are:</a:t>
            </a:r>
          </a:p>
          <a:p>
            <a:pPr marL="0" lvl="0" indent="0">
              <a:buNone/>
            </a:pPr>
            <a:r>
              <a:rPr lang="en-US" sz="3600" b="1" i="1" dirty="0" err="1"/>
              <a:t>Oxidoreductases</a:t>
            </a:r>
            <a:r>
              <a:rPr lang="en-US" sz="3600" b="1" i="1" dirty="0"/>
              <a:t> </a:t>
            </a:r>
            <a:r>
              <a:rPr lang="en-US" sz="3600" b="1" dirty="0"/>
              <a:t>(EC1)</a:t>
            </a:r>
            <a:r>
              <a:rPr lang="en-US" sz="3600" dirty="0"/>
              <a:t>: </a:t>
            </a:r>
          </a:p>
          <a:p>
            <a:r>
              <a:rPr lang="en-US" sz="3600" dirty="0"/>
              <a:t>Enzymes involved in oxidation-reduction reactions. </a:t>
            </a:r>
          </a:p>
          <a:p>
            <a:r>
              <a:rPr lang="en-US" sz="3600" dirty="0"/>
              <a:t>E.g. Lactate dehydrogenase, Glyceraldehyde-3-phosphate dehydrogenase.</a:t>
            </a:r>
          </a:p>
          <a:p>
            <a:pPr marL="0" lvl="0" indent="0">
              <a:buNone/>
            </a:pPr>
            <a:r>
              <a:rPr lang="en-US" sz="3600" b="1" i="1" dirty="0" err="1"/>
              <a:t>Transferases</a:t>
            </a:r>
            <a:r>
              <a:rPr lang="en-US" sz="3600" dirty="0"/>
              <a:t> </a:t>
            </a:r>
            <a:r>
              <a:rPr lang="en-US" sz="3600" b="1" dirty="0"/>
              <a:t>(EC2)</a:t>
            </a:r>
            <a:r>
              <a:rPr lang="en-US" sz="3600" dirty="0"/>
              <a:t>:  </a:t>
            </a:r>
          </a:p>
          <a:p>
            <a:r>
              <a:rPr lang="en-US" sz="3600" dirty="0"/>
              <a:t>Enzymes transfer a particular group from one substrate to another. E.g. Alanine aminotransferase.</a:t>
            </a:r>
          </a:p>
          <a:p>
            <a:pPr marL="0" lvl="0" indent="0">
              <a:buNone/>
            </a:pPr>
            <a:r>
              <a:rPr lang="en-US" sz="3600" b="1" i="1" dirty="0"/>
              <a:t>Hydrolases</a:t>
            </a:r>
            <a:r>
              <a:rPr lang="en-US" sz="3600" dirty="0"/>
              <a:t> </a:t>
            </a:r>
            <a:r>
              <a:rPr lang="en-US" sz="3600" b="1" dirty="0"/>
              <a:t>(EC3)</a:t>
            </a:r>
            <a:r>
              <a:rPr lang="en-US" sz="3600" dirty="0"/>
              <a:t>:</a:t>
            </a:r>
          </a:p>
          <a:p>
            <a:r>
              <a:rPr lang="en-US" sz="3600" dirty="0"/>
              <a:t>Hydrolyze the substrate with the addition of water molecule. E.g. Glucose 6-phosphatase, Amylase, Pepsin.</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062370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i="1" dirty="0"/>
              <a:t>Lyases</a:t>
            </a:r>
            <a:r>
              <a:rPr lang="en-US" sz="3600" dirty="0"/>
              <a:t> </a:t>
            </a:r>
            <a:r>
              <a:rPr lang="en-US" sz="3600" b="1" dirty="0"/>
              <a:t>(EC4)</a:t>
            </a:r>
            <a:r>
              <a:rPr lang="en-US" sz="3600" dirty="0"/>
              <a:t>:  </a:t>
            </a:r>
          </a:p>
          <a:p>
            <a:r>
              <a:rPr lang="en-US" sz="3600" dirty="0"/>
              <a:t>Catalyze the removal of a small molecule from a large substrate without the addition of water. </a:t>
            </a:r>
          </a:p>
          <a:p>
            <a:r>
              <a:rPr lang="en-US" sz="3600" dirty="0"/>
              <a:t>E.g. </a:t>
            </a:r>
            <a:r>
              <a:rPr lang="en-US" sz="3600" dirty="0" err="1"/>
              <a:t>Fumarase</a:t>
            </a:r>
            <a:r>
              <a:rPr lang="en-US" sz="3600" dirty="0"/>
              <a:t> and </a:t>
            </a:r>
            <a:r>
              <a:rPr lang="en-US" sz="3600" dirty="0" err="1"/>
              <a:t>Enolase</a:t>
            </a:r>
            <a:r>
              <a:rPr lang="en-US" sz="3600" dirty="0"/>
              <a:t>.</a:t>
            </a:r>
          </a:p>
          <a:p>
            <a:pPr marL="0" lvl="0" indent="0">
              <a:buNone/>
            </a:pPr>
            <a:r>
              <a:rPr lang="en-US" sz="3600" b="1" i="1" dirty="0" err="1"/>
              <a:t>Isomerases</a:t>
            </a:r>
            <a:r>
              <a:rPr lang="en-US" sz="3600" dirty="0"/>
              <a:t> </a:t>
            </a:r>
            <a:r>
              <a:rPr lang="en-US" sz="3600" b="1" dirty="0"/>
              <a:t>(EC5)</a:t>
            </a:r>
            <a:r>
              <a:rPr lang="en-US" sz="3600" dirty="0"/>
              <a:t>:  </a:t>
            </a:r>
          </a:p>
          <a:p>
            <a:r>
              <a:rPr lang="en-US" sz="3600" dirty="0"/>
              <a:t>They isomerize substrates.</a:t>
            </a:r>
          </a:p>
          <a:p>
            <a:pPr marL="0" lvl="0" indent="0">
              <a:buNone/>
            </a:pPr>
            <a:r>
              <a:rPr lang="en-US" sz="3600" b="1" i="1" dirty="0"/>
              <a:t>Ligases</a:t>
            </a:r>
            <a:r>
              <a:rPr lang="en-US" sz="3600" dirty="0"/>
              <a:t> </a:t>
            </a:r>
            <a:r>
              <a:rPr lang="en-US" sz="3600" b="1" dirty="0"/>
              <a:t>(EC6)</a:t>
            </a:r>
            <a:r>
              <a:rPr lang="en-US" sz="3600" dirty="0"/>
              <a:t>:  </a:t>
            </a:r>
          </a:p>
          <a:p>
            <a:r>
              <a:rPr lang="en-US" sz="3600" dirty="0"/>
              <a:t>Synthesize substances by joining two substrates with the utilization of energy. E.g. Glutamine synthetase.</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06237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The enzymes mainly catalyze the metabolic pathways in the body.</a:t>
            </a:r>
          </a:p>
          <a:p>
            <a:pPr lvl="0"/>
            <a:r>
              <a:rPr lang="en-US" sz="3600" dirty="0"/>
              <a:t>The deficiency of the enzyme leads to </a:t>
            </a:r>
            <a:r>
              <a:rPr lang="en-US" sz="3600" b="1" dirty="0">
                <a:solidFill>
                  <a:srgbClr val="FF0000"/>
                </a:solidFill>
                <a:effectLst>
                  <a:outerShdw blurRad="38100" dist="38100" dir="2700000" algn="tl">
                    <a:srgbClr val="000000">
                      <a:alpha val="43137"/>
                    </a:srgbClr>
                  </a:outerShdw>
                </a:effectLst>
              </a:rPr>
              <a:t>inborn errors</a:t>
            </a:r>
            <a:r>
              <a:rPr lang="en-US" sz="3600" dirty="0"/>
              <a:t> of metabolism.</a:t>
            </a:r>
          </a:p>
          <a:p>
            <a:pPr lvl="0"/>
            <a:r>
              <a:rPr lang="en-US" sz="3600" dirty="0"/>
              <a:t>Most of the enzymes are produced by the cells of a particular tissue and function within that cell. Such </a:t>
            </a:r>
            <a:r>
              <a:rPr lang="en-US" sz="3600" dirty="0" err="1"/>
              <a:t>en</a:t>
            </a:r>
            <a:r>
              <a:rPr lang="en-US" sz="3600" dirty="0"/>
              <a:t>    </a:t>
            </a:r>
            <a:r>
              <a:rPr lang="en-US" sz="3600" dirty="0" err="1"/>
              <a:t>zymes</a:t>
            </a:r>
            <a:r>
              <a:rPr lang="en-US" sz="3600" dirty="0"/>
              <a:t> are called </a:t>
            </a:r>
            <a:r>
              <a:rPr lang="en-US" sz="3600" b="1" dirty="0">
                <a:solidFill>
                  <a:srgbClr val="FF0000"/>
                </a:solidFill>
                <a:effectLst>
                  <a:outerShdw blurRad="38100" dist="38100" dir="2700000" algn="tl">
                    <a:srgbClr val="000000">
                      <a:alpha val="43137"/>
                    </a:srgbClr>
                  </a:outerShdw>
                </a:effectLst>
              </a:rPr>
              <a:t>intracellular enzymes</a:t>
            </a:r>
            <a:r>
              <a:rPr lang="en-US" sz="3600" dirty="0"/>
              <a:t> (Example: enzymes of glycolysis, TCA cycle and fatty acid synthesis).</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64258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Autofit/>
          </a:bodyPr>
          <a:lstStyle/>
          <a:p>
            <a:r>
              <a:rPr lang="en-US" sz="6000" b="1" u="sng" dirty="0">
                <a:effectLst>
                  <a:outerShdw blurRad="38100" dist="38100" dir="2700000" algn="tl">
                    <a:srgbClr val="000000">
                      <a:alpha val="43137"/>
                    </a:srgbClr>
                  </a:outerShdw>
                </a:effectLst>
              </a:rPr>
              <a:t>EC number</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17500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r>
              <a:rPr lang="en-US" sz="3600" dirty="0"/>
              <a:t>The Enzyme Commission number (EC number) is a numerical classification scheme for enzymes, based on the chemical reactions they catalyze. As a system of enzyme nomenclature, every EC number is associated with a recommended name for the respective enzyme.</a:t>
            </a:r>
          </a:p>
          <a:p>
            <a:r>
              <a:rPr lang="en-US" sz="3600" dirty="0"/>
              <a:t>Every enzyme code consists of the letters "EC" followed by four numbers separated by periods. Those numbers represent a progressively finer classification of the enzyme.</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06237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a:bodyPr>
          <a:lstStyle/>
          <a:p>
            <a:r>
              <a:rPr lang="en-US" sz="3600" dirty="0"/>
              <a:t>For example, the tripeptide aminopeptidases have the code "EC 3.4.11.4", whose components indicate the following groups of enzymes:</a:t>
            </a:r>
          </a:p>
          <a:p>
            <a:pPr lvl="0"/>
            <a:r>
              <a:rPr lang="en-US" sz="3600" dirty="0"/>
              <a:t>EC 3 enzymes are hydrolases (enzymes that use water to break up some other molecule)</a:t>
            </a:r>
          </a:p>
          <a:p>
            <a:pPr lvl="0"/>
            <a:r>
              <a:rPr lang="en-US" sz="3600" dirty="0"/>
              <a:t>EC 3.4 are hydrolases that act on peptide bonds</a:t>
            </a:r>
          </a:p>
          <a:p>
            <a:pPr lvl="0"/>
            <a:r>
              <a:rPr lang="en-US" sz="3600" dirty="0"/>
              <a:t>EC 3.4.11 are those hydrolases that cleave off the amino-terminal amino acid from a polypeptide</a:t>
            </a:r>
          </a:p>
          <a:p>
            <a:r>
              <a:rPr lang="en-US" sz="3600" dirty="0"/>
              <a:t>EC 3.4.11.4 are those that cleave off the amino-terminal end from a tripeptide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06237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r>
              <a:rPr lang="en-US" sz="5400" b="1" u="sng" dirty="0">
                <a:effectLst>
                  <a:outerShdw blurRad="38100" dist="38100" dir="2700000" algn="tl">
                    <a:srgbClr val="000000">
                      <a:alpha val="43137"/>
                    </a:srgbClr>
                  </a:outerShdw>
                </a:effectLst>
              </a:rPr>
              <a:t>Enzyme Specificity</a:t>
            </a:r>
            <a:br>
              <a:rPr lang="en-US" sz="5400" b="1" dirty="0">
                <a:effectLst>
                  <a:outerShdw blurRad="38100" dist="38100" dir="2700000" algn="tl">
                    <a:srgbClr val="000000">
                      <a:alpha val="43137"/>
                    </a:srgbClr>
                  </a:outerShdw>
                </a:effectLst>
              </a:rPr>
            </a:br>
            <a:endParaRPr lang="en-US" sz="54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189197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dirty="0">
                <a:solidFill>
                  <a:srgbClr val="FF0000"/>
                </a:solidFill>
              </a:rPr>
              <a:t>1. Stereospecificity:</a:t>
            </a:r>
          </a:p>
          <a:p>
            <a:pPr marL="0" indent="0">
              <a:buNone/>
            </a:pPr>
            <a:r>
              <a:rPr lang="en-US" sz="3600" dirty="0"/>
              <a:t>The group of enzyme catalyzes either L or D isomer.</a:t>
            </a:r>
          </a:p>
          <a:p>
            <a:pPr marL="0" lvl="0" indent="0">
              <a:buNone/>
            </a:pPr>
            <a:r>
              <a:rPr lang="en-US" sz="3600" b="1" dirty="0">
                <a:solidFill>
                  <a:srgbClr val="FF0000"/>
                </a:solidFill>
              </a:rPr>
              <a:t>2. Reaction Specificity:</a:t>
            </a:r>
          </a:p>
          <a:p>
            <a:pPr marL="0" indent="0">
              <a:buNone/>
            </a:pPr>
            <a:r>
              <a:rPr lang="en-US" sz="3600" dirty="0"/>
              <a:t>One enzyme catalyzes only one type of reaction.</a:t>
            </a:r>
          </a:p>
          <a:p>
            <a:pPr marL="0" lvl="0" indent="0">
              <a:buNone/>
            </a:pPr>
            <a:r>
              <a:rPr lang="en-US" sz="3600" b="1" dirty="0">
                <a:solidFill>
                  <a:srgbClr val="FF0000"/>
                </a:solidFill>
              </a:rPr>
              <a:t>3. Substrate Specificity:</a:t>
            </a:r>
          </a:p>
          <a:p>
            <a:pPr marL="742950" lvl="0" indent="-742950">
              <a:buFont typeface="+mj-lt"/>
              <a:buAutoNum type="alphaUcPeriod"/>
            </a:pPr>
            <a:r>
              <a:rPr lang="en-US" sz="3600" dirty="0"/>
              <a:t>Absolute Specificity: </a:t>
            </a:r>
            <a:r>
              <a:rPr lang="en-US" sz="3600" dirty="0" err="1"/>
              <a:t>Glucokinase</a:t>
            </a:r>
            <a:r>
              <a:rPr lang="en-US" sz="3600" dirty="0"/>
              <a:t> acts on glucose only.</a:t>
            </a:r>
          </a:p>
          <a:p>
            <a:pPr marL="742950" lvl="0" indent="-742950">
              <a:buFont typeface="+mj-lt"/>
              <a:buAutoNum type="alphaUcPeriod"/>
            </a:pPr>
            <a:r>
              <a:rPr lang="en-US" sz="3600" dirty="0"/>
              <a:t>Group Specificity: Hexokinase catalyzes hexoses.</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062370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20000"/>
          </a:bodyPr>
          <a:lstStyle/>
          <a:p>
            <a:pPr marL="0" lvl="0" indent="0">
              <a:buNone/>
            </a:pPr>
            <a:r>
              <a:rPr lang="en-US" sz="3600" b="1" dirty="0">
                <a:solidFill>
                  <a:srgbClr val="FF0000"/>
                </a:solidFill>
              </a:rPr>
              <a:t>4. Bond Specificity:</a:t>
            </a:r>
          </a:p>
          <a:p>
            <a:pPr marL="0" indent="0">
              <a:buNone/>
            </a:pPr>
            <a:r>
              <a:rPr lang="en-US" sz="3600" dirty="0"/>
              <a:t>Refers to the action of proteolytic enzymes, which act on peptide bonds of proteins. </a:t>
            </a:r>
          </a:p>
          <a:p>
            <a:pPr marL="0" lvl="0" indent="0">
              <a:buNone/>
            </a:pPr>
            <a:r>
              <a:rPr lang="en-US" sz="3600" b="1" dirty="0">
                <a:solidFill>
                  <a:srgbClr val="FF0000"/>
                </a:solidFill>
              </a:rPr>
              <a:t>5. Dual Specificity:</a:t>
            </a:r>
          </a:p>
          <a:p>
            <a:pPr marL="0" indent="0">
              <a:buNone/>
            </a:pPr>
            <a:r>
              <a:rPr lang="en-US" sz="3600" dirty="0"/>
              <a:t>There are two types of dual specificity:</a:t>
            </a:r>
          </a:p>
          <a:p>
            <a:pPr marL="0" lvl="0" indent="0">
              <a:buNone/>
            </a:pPr>
            <a:r>
              <a:rPr lang="en-US" sz="3600" dirty="0"/>
              <a:t>The enzyme act on two substrates by one reaction types. e.g. </a:t>
            </a:r>
            <a:r>
              <a:rPr lang="en-US" sz="3600" dirty="0">
                <a:solidFill>
                  <a:srgbClr val="7030A0"/>
                </a:solidFill>
              </a:rPr>
              <a:t>xanthine oxidase </a:t>
            </a:r>
            <a:r>
              <a:rPr lang="en-US" sz="3600" dirty="0"/>
              <a:t>enzyme acts on xanthine and hypoxanthine (two substrates) by oxidation (one reaction type).</a:t>
            </a:r>
          </a:p>
          <a:p>
            <a:pPr marL="0" lvl="0" indent="0">
              <a:buNone/>
            </a:pPr>
            <a:r>
              <a:rPr lang="en-US" sz="3600" dirty="0"/>
              <a:t>The enzyme act on one substrate by two different reaction types. e.g. isocitrate dehydrogenase enzyme acts on isocitrate (one substrate) by oxidation followed by decarboxylation (two different reaction types) to produce α-</a:t>
            </a:r>
            <a:r>
              <a:rPr lang="en-US" sz="3600" dirty="0" err="1"/>
              <a:t>ketoglutrate</a:t>
            </a:r>
            <a:r>
              <a:rPr lang="en-US" sz="3600" dirty="0"/>
              <a:t> as a reaction product.</a:t>
            </a:r>
          </a:p>
          <a:p>
            <a:pPr marL="0" indent="0" algn="just">
              <a:buNone/>
            </a:pP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062370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487" y="1524000"/>
            <a:ext cx="6083012"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Factors Affecting</a:t>
            </a:r>
          </a:p>
          <a:p>
            <a:r>
              <a:rPr lang="en-US" sz="54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Enzyme Activity</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932962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indent="0">
              <a:buNone/>
            </a:pPr>
            <a:r>
              <a:rPr lang="en-US" sz="3600" b="1" u="sng" dirty="0"/>
              <a:t>1. Effect of pH:</a:t>
            </a:r>
            <a:endParaRPr lang="en-US" sz="3600" dirty="0"/>
          </a:p>
          <a:p>
            <a:pPr marL="0" lvl="0" indent="0">
              <a:buNone/>
            </a:pPr>
            <a:r>
              <a:rPr lang="en-US" sz="3600" dirty="0"/>
              <a:t>Each enzyme has an optimum pH at which the activity of the enzyme is maximum. </a:t>
            </a:r>
          </a:p>
          <a:p>
            <a:pPr marL="0" lvl="0" indent="0">
              <a:buNone/>
            </a:pPr>
            <a:r>
              <a:rPr lang="en-US" sz="3600" dirty="0"/>
              <a:t>Either decreased or increased pH causes a decrease in enzyme activity. Examples of optimum pH are:</a:t>
            </a:r>
          </a:p>
          <a:p>
            <a:pPr marL="0" lvl="0" indent="0">
              <a:buNone/>
            </a:pPr>
            <a:r>
              <a:rPr lang="en-US" sz="3600" dirty="0"/>
              <a:t>Pepsin has an optimum pH at (I-2).</a:t>
            </a:r>
          </a:p>
          <a:p>
            <a:pPr marL="0" lvl="0" indent="0">
              <a:buNone/>
            </a:pPr>
            <a:r>
              <a:rPr lang="en-US" sz="3600" dirty="0"/>
              <a:t>Optimum pH for amylase is (6.8).</a:t>
            </a:r>
          </a:p>
          <a:p>
            <a:pPr marL="0" lvl="0" indent="0">
              <a:buNone/>
            </a:pPr>
            <a:r>
              <a:rPr lang="en-US" sz="3600" dirty="0"/>
              <a:t>Optimum pH for ALP is (9.0).</a:t>
            </a:r>
          </a:p>
          <a:p>
            <a:pPr marL="0" lvl="0" indent="0">
              <a:buNone/>
            </a:pPr>
            <a:r>
              <a:rPr lang="en-US" sz="3600" dirty="0"/>
              <a:t>Optimum pH for ACP is (5.0).</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062370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593165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062370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20000"/>
          </a:bodyPr>
          <a:lstStyle/>
          <a:p>
            <a:pPr marL="0" lvl="0" indent="0">
              <a:buNone/>
            </a:pPr>
            <a:r>
              <a:rPr lang="en-US" sz="3600" b="1" dirty="0"/>
              <a:t>2. Effect of Temperature:</a:t>
            </a:r>
            <a:endParaRPr lang="en-US" sz="3600" dirty="0"/>
          </a:p>
          <a:p>
            <a:pPr marL="0" lvl="0" indent="0">
              <a:buNone/>
            </a:pPr>
            <a:r>
              <a:rPr lang="en-US" sz="3600" dirty="0"/>
              <a:t>The temperature at which the enzyme activity is more is called optimum temperature. </a:t>
            </a:r>
          </a:p>
          <a:p>
            <a:pPr marL="0" lvl="0" indent="0">
              <a:buNone/>
            </a:pPr>
            <a:r>
              <a:rPr lang="en-US" sz="3600" dirty="0"/>
              <a:t>The enzyme activity was duplicated for every increase in temperature by 10 degrees till reaching to the maximum velocity for enzyme activity at the optimum temperature. </a:t>
            </a:r>
          </a:p>
          <a:p>
            <a:pPr marL="0" lvl="0" indent="0">
              <a:buNone/>
            </a:pPr>
            <a:r>
              <a:rPr lang="en-US" sz="3600" dirty="0"/>
              <a:t>After this point the enzyme activity decreases with the increment of temperature. </a:t>
            </a:r>
          </a:p>
          <a:p>
            <a:pPr marL="0" lvl="0" indent="0">
              <a:buNone/>
            </a:pPr>
            <a:r>
              <a:rPr lang="en-US" sz="3600" dirty="0"/>
              <a:t>At 100</a:t>
            </a:r>
            <a:r>
              <a:rPr lang="en-US" sz="3600" baseline="30000" dirty="0"/>
              <a:t>o</a:t>
            </a:r>
            <a:r>
              <a:rPr lang="en-US" sz="3600" dirty="0"/>
              <a:t>C the enzyme will be denatured. While, at zero degree the enzyme will be kept inactivated and when the temperature increased the activity of enzyme will be increased. </a:t>
            </a:r>
          </a:p>
          <a:p>
            <a:pPr marL="0" lvl="0" indent="0">
              <a:buNone/>
            </a:pPr>
            <a:r>
              <a:rPr lang="en-US" sz="3600" dirty="0"/>
              <a:t>Optimum temperature of enzymes in the human body is 37</a:t>
            </a:r>
            <a:r>
              <a:rPr lang="en-US" sz="3600" baseline="30000" dirty="0"/>
              <a:t>o</a:t>
            </a:r>
            <a:r>
              <a:rPr lang="en-US" sz="3600" dirty="0"/>
              <a:t>C.</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06237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r>
              <a:rPr lang="en-US" sz="3600" dirty="0"/>
              <a:t>On the other hand there are certain enzymes, which are produced by the cells of a particular tissue from where these are liberated for use in the other tissues. Such enzymes are called </a:t>
            </a:r>
            <a:r>
              <a:rPr lang="en-US" sz="3600" b="1" dirty="0">
                <a:solidFill>
                  <a:srgbClr val="FF0000"/>
                </a:solidFill>
                <a:effectLst>
                  <a:outerShdw blurRad="38100" dist="38100" dir="2700000" algn="tl">
                    <a:srgbClr val="000000">
                      <a:alpha val="43137"/>
                    </a:srgbClr>
                  </a:outerShdw>
                </a:effectLst>
              </a:rPr>
              <a:t>extracellular enzymes</a:t>
            </a:r>
            <a:r>
              <a:rPr lang="en-US" sz="3600" dirty="0"/>
              <a:t>. (Example: various proteolytic enzymes of gastrointestinal tract as Trypsin and Chymotrypsin).</a:t>
            </a:r>
          </a:p>
          <a:p>
            <a:pPr lvl="0"/>
            <a:r>
              <a:rPr lang="en-US" sz="3600" dirty="0"/>
              <a:t>The enzyme binds with its specific substrate and forms an </a:t>
            </a:r>
            <a:r>
              <a:rPr lang="en-US" sz="3600" b="1" dirty="0">
                <a:solidFill>
                  <a:srgbClr val="FF0000"/>
                </a:solidFill>
                <a:effectLst>
                  <a:outerShdw blurRad="38100" dist="38100" dir="2700000" algn="tl">
                    <a:srgbClr val="000000">
                      <a:alpha val="43137"/>
                    </a:srgbClr>
                  </a:outerShdw>
                </a:effectLst>
              </a:rPr>
              <a:t>enzyme-substrate complex</a:t>
            </a:r>
            <a:r>
              <a:rPr lang="en-US" sz="3600" dirty="0"/>
              <a:t>.</a:t>
            </a:r>
          </a:p>
          <a:p>
            <a:pPr lvl="0"/>
            <a:r>
              <a:rPr lang="en-US" sz="3600" dirty="0"/>
              <a:t>At the end of the reaction the substrate is converted into the </a:t>
            </a:r>
            <a:r>
              <a:rPr lang="en-US" sz="3600" b="1" dirty="0">
                <a:solidFill>
                  <a:srgbClr val="FF0000"/>
                </a:solidFill>
                <a:effectLst>
                  <a:outerShdw blurRad="38100" dist="38100" dir="2700000" algn="tl">
                    <a:srgbClr val="000000">
                      <a:alpha val="43137"/>
                    </a:srgbClr>
                  </a:outerShdw>
                </a:effectLst>
              </a:rPr>
              <a:t>product</a:t>
            </a:r>
            <a:r>
              <a:rPr lang="en-US" sz="3600" dirty="0"/>
              <a:t> and the enzymes remain unchanged.</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79089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81075"/>
            <a:ext cx="577593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062370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u="sng" dirty="0"/>
              <a:t>3. Effect of Substrate Concentration:</a:t>
            </a:r>
            <a:endParaRPr lang="en-US" sz="3600" dirty="0"/>
          </a:p>
          <a:p>
            <a:pPr marL="0" lvl="0" indent="0">
              <a:buNone/>
            </a:pPr>
            <a:r>
              <a:rPr lang="en-US" sz="3600" dirty="0"/>
              <a:t>At low substrate concentration enzyme molecules are free initially and the ES complex (ES= enzyme-substrate) formation is proportional to the substrate concentration. </a:t>
            </a:r>
          </a:p>
          <a:p>
            <a:pPr marL="0" lvl="0" indent="0">
              <a:buNone/>
            </a:pPr>
            <a:r>
              <a:rPr lang="en-US" sz="3600" dirty="0"/>
              <a:t>At higher concentration all the enzyme molecules are saturated with substrate. There will be no change in the activity further. </a:t>
            </a:r>
          </a:p>
          <a:p>
            <a:pPr marL="0" lvl="0" indent="0">
              <a:buNone/>
            </a:pPr>
            <a:r>
              <a:rPr lang="en-US" sz="3600" dirty="0"/>
              <a:t>Hence in an enzyme reaction system more substrate is taken than the requirement.</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062370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5943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062370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indent="0" algn="just">
              <a:buNone/>
            </a:pPr>
            <a:r>
              <a:rPr lang="en-US" sz="3600" b="1" dirty="0"/>
              <a:t>4. Effect of Enzyme Concentration:</a:t>
            </a:r>
          </a:p>
          <a:p>
            <a:pPr marL="0" indent="0" algn="just">
              <a:buNone/>
            </a:pPr>
            <a:r>
              <a:rPr lang="en-US" sz="3600" dirty="0"/>
              <a:t>The velocity of the enzyme reaction is directly proportional to the enzyme concentration.</a:t>
            </a:r>
          </a:p>
          <a:p>
            <a:pPr marL="0" indent="0" algn="just">
              <a:buNone/>
            </a:pPr>
            <a:endParaRPr lang="en-US" sz="3600" dirty="0"/>
          </a:p>
          <a:p>
            <a:pPr marL="0" indent="0" algn="just">
              <a:buNone/>
            </a:pPr>
            <a:r>
              <a:rPr lang="en-US" sz="3600" b="1" dirty="0"/>
              <a:t>5. Enzyme activators</a:t>
            </a:r>
          </a:p>
          <a:p>
            <a:pPr marL="0" indent="0" algn="just">
              <a:buNone/>
            </a:pPr>
            <a:endParaRPr lang="en-US" sz="3600" dirty="0"/>
          </a:p>
          <a:p>
            <a:pPr marL="0" indent="0" algn="just">
              <a:buNone/>
            </a:pPr>
            <a:r>
              <a:rPr lang="en-US" sz="3600" b="1" dirty="0"/>
              <a:t>6. Enzyme inhibitors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062370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413337"/>
            <a:ext cx="6445226" cy="110799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perspectiveRelaxedModerately"/>
              <a:lightRig rig="threePt" dir="t"/>
            </a:scene3d>
          </a:bodyPr>
          <a:lstStyle/>
          <a:p>
            <a:r>
              <a:rPr lang="en-US" sz="66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rPr>
              <a:t>Enzyme Inhibitors</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3" name="Action Button: Video 2">
            <a:hlinkClick r:id="rId2" action="ppaction://hlinkfile" highlightClick="1"/>
            <a:extLst>
              <a:ext uri="{FF2B5EF4-FFF2-40B4-BE49-F238E27FC236}">
                <a16:creationId xmlns:a16="http://schemas.microsoft.com/office/drawing/2014/main" id="{7310B49C-3DDE-48EA-B038-EA4716E2837D}"/>
              </a:ext>
            </a:extLst>
          </p:cNvPr>
          <p:cNvSpPr/>
          <p:nvPr/>
        </p:nvSpPr>
        <p:spPr>
          <a:xfrm>
            <a:off x="3886200" y="4953000"/>
            <a:ext cx="1524000" cy="990600"/>
          </a:xfrm>
          <a:prstGeom prst="actionButtonMovi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422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10000"/>
          </a:bodyPr>
          <a:lstStyle/>
          <a:p>
            <a:pPr marL="0" indent="0" algn="just">
              <a:buNone/>
            </a:pPr>
            <a:r>
              <a:rPr lang="en-US" sz="3600" dirty="0"/>
              <a:t>Enzyme inhibitors were classified into reversible and irreversible inhibitors</a:t>
            </a:r>
          </a:p>
          <a:p>
            <a:pPr marL="0" indent="0" algn="just">
              <a:buNone/>
            </a:pPr>
            <a:endParaRPr lang="en-US" sz="3600" dirty="0"/>
          </a:p>
          <a:p>
            <a:pPr marL="0" lvl="0" indent="0">
              <a:buNone/>
            </a:pPr>
            <a:r>
              <a:rPr lang="en-US" sz="3600" b="1" dirty="0"/>
              <a:t>I. Reversible inhibitors</a:t>
            </a:r>
          </a:p>
          <a:p>
            <a:pPr marL="0" lvl="0" indent="0">
              <a:buNone/>
            </a:pPr>
            <a:r>
              <a:rPr lang="en-US" sz="3600" dirty="0"/>
              <a:t>Reversible inhibitors bind to enzymes with non-covalent interactions (</a:t>
            </a:r>
            <a:r>
              <a:rPr lang="en-US" sz="3600" u="sng" dirty="0"/>
              <a:t>hydrogen bonds</a:t>
            </a:r>
            <a:r>
              <a:rPr lang="en-US" sz="3600" dirty="0"/>
              <a:t>, </a:t>
            </a:r>
            <a:r>
              <a:rPr lang="en-US" sz="3600" u="sng" dirty="0"/>
              <a:t>hydrophobic interactions</a:t>
            </a:r>
            <a:r>
              <a:rPr lang="en-US" sz="3600" dirty="0"/>
              <a:t> and </a:t>
            </a:r>
            <a:r>
              <a:rPr lang="en-US" sz="3600" u="sng" dirty="0"/>
              <a:t>ionic bonds</a:t>
            </a:r>
            <a:r>
              <a:rPr lang="en-US" sz="3600" dirty="0"/>
              <a:t>). </a:t>
            </a:r>
          </a:p>
          <a:p>
            <a:pPr marL="0" lvl="0" indent="0">
              <a:buNone/>
            </a:pPr>
            <a:r>
              <a:rPr lang="en-US" sz="3600" dirty="0"/>
              <a:t>Multiple weak bonds between the inhibitor and the active site combine to produce strong and specific binding. </a:t>
            </a:r>
          </a:p>
          <a:p>
            <a:pPr marL="0" lvl="0" indent="0">
              <a:buNone/>
            </a:pPr>
            <a:r>
              <a:rPr lang="en-US" sz="3600" dirty="0"/>
              <a:t>Reversible inhibitors generally do not undergo chemical reactions when bound to the enzyme and can be easily removed by dilution or dialysis.</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062370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85000" lnSpcReduction="20000"/>
          </a:bodyPr>
          <a:lstStyle/>
          <a:p>
            <a:pPr marL="0" indent="0">
              <a:buNone/>
            </a:pPr>
            <a:r>
              <a:rPr lang="en-US" sz="3600" b="1" u="sng" dirty="0"/>
              <a:t>Classification of reversible inhibitors </a:t>
            </a:r>
            <a:endParaRPr lang="en-US" sz="3600" dirty="0"/>
          </a:p>
          <a:p>
            <a:pPr marL="0" lvl="0" indent="0">
              <a:buNone/>
            </a:pPr>
            <a:r>
              <a:rPr lang="en-US" sz="3600" b="1" u="sng" dirty="0"/>
              <a:t>A. Competitive inhibition</a:t>
            </a:r>
            <a:endParaRPr lang="en-US" sz="3600" dirty="0"/>
          </a:p>
          <a:p>
            <a:pPr marL="0" lvl="0" indent="0">
              <a:buNone/>
            </a:pPr>
            <a:r>
              <a:rPr lang="en-US" sz="3600" dirty="0"/>
              <a:t>In competitive inhibition, the substrate and inhibitor cannot bind to the enzyme at the same time. This usually results from the inhibitor having an affinity for the active site of an enzyme where the substrate also binds.</a:t>
            </a:r>
          </a:p>
          <a:p>
            <a:pPr marL="0" lvl="0" indent="0">
              <a:buNone/>
            </a:pPr>
            <a:r>
              <a:rPr lang="en-US" sz="3600" dirty="0"/>
              <a:t>The substrate and inhibitor </a:t>
            </a:r>
            <a:r>
              <a:rPr lang="en-US" sz="3600" i="1" dirty="0"/>
              <a:t>compete</a:t>
            </a:r>
            <a:r>
              <a:rPr lang="en-US" sz="3600" dirty="0"/>
              <a:t> for access to the enzyme's active site. </a:t>
            </a:r>
          </a:p>
          <a:p>
            <a:pPr marL="0" lvl="0" indent="0">
              <a:buNone/>
            </a:pPr>
            <a:r>
              <a:rPr lang="en-US" sz="3600" dirty="0"/>
              <a:t>This type of inhibition can be overcome by sufficiently high concentrations of substrate (</a:t>
            </a:r>
            <a:r>
              <a:rPr lang="en-US" sz="3600" dirty="0" err="1"/>
              <a:t>V</a:t>
            </a:r>
            <a:r>
              <a:rPr lang="en-US" sz="3600" baseline="-25000" dirty="0" err="1"/>
              <a:t>max</a:t>
            </a:r>
            <a:r>
              <a:rPr lang="en-US" sz="3600" dirty="0"/>
              <a:t> remains constant).</a:t>
            </a:r>
          </a:p>
          <a:p>
            <a:pPr marL="0" lvl="0" indent="0">
              <a:buNone/>
            </a:pPr>
            <a:r>
              <a:rPr lang="en-US" sz="3600" dirty="0"/>
              <a:t>K</a:t>
            </a:r>
            <a:r>
              <a:rPr lang="en-US" sz="3600" baseline="-25000" dirty="0"/>
              <a:t>m</a:t>
            </a:r>
            <a:r>
              <a:rPr lang="en-US" sz="3600" dirty="0"/>
              <a:t> will increase as it takes a higher concentration of the substrate to reach the K</a:t>
            </a:r>
            <a:r>
              <a:rPr lang="en-US" sz="3600" baseline="-25000" dirty="0"/>
              <a:t>m</a:t>
            </a:r>
            <a:r>
              <a:rPr lang="en-US" sz="3600" dirty="0"/>
              <a:t> point. </a:t>
            </a:r>
          </a:p>
          <a:p>
            <a:pPr marL="0" lvl="0" indent="0">
              <a:buNone/>
            </a:pPr>
            <a:r>
              <a:rPr lang="en-US" sz="3600" dirty="0"/>
              <a:t>Competitive inhibitors are often similar in structure to the real substrate.</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062370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kumimoji="1" lang="en-GB" altLang="ja-JP" dirty="0"/>
              <a:t>Example:</a:t>
            </a:r>
          </a:p>
          <a:p>
            <a:pPr marL="0" indent="0">
              <a:buNone/>
            </a:pPr>
            <a:r>
              <a:rPr kumimoji="1" lang="en-GB" altLang="ja-JP" dirty="0"/>
              <a:t>Malonate is a competitive inhibitor of succinate for </a:t>
            </a:r>
            <a:r>
              <a:rPr lang="en-GB" altLang="ja-JP" dirty="0"/>
              <a:t>succinate dehydrogenase</a:t>
            </a:r>
            <a:endParaRPr kumimoji="1" lang="ja-JP"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925774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u="sng" dirty="0"/>
              <a:t>B. Non-competitive inhibition</a:t>
            </a:r>
            <a:r>
              <a:rPr lang="en-US" sz="3600" b="1" dirty="0"/>
              <a:t> </a:t>
            </a:r>
            <a:endParaRPr lang="en-US" sz="3600" dirty="0"/>
          </a:p>
          <a:p>
            <a:pPr marL="0" lvl="0" indent="0">
              <a:buNone/>
            </a:pPr>
            <a:r>
              <a:rPr lang="en-US" sz="3600" dirty="0"/>
              <a:t>The binding of the inhibitor to the enzyme reduces its activity but does not affect the binding of substrate. </a:t>
            </a:r>
          </a:p>
          <a:p>
            <a:pPr marL="0" lvl="0" indent="0">
              <a:buNone/>
            </a:pPr>
            <a:r>
              <a:rPr lang="en-US" sz="3600" dirty="0"/>
              <a:t>The extent of inhibition depends only on the concentration of the inhibitor. </a:t>
            </a:r>
          </a:p>
          <a:p>
            <a:pPr marL="0" lvl="0" indent="0">
              <a:buNone/>
            </a:pPr>
            <a:r>
              <a:rPr lang="en-US" sz="3600" dirty="0" err="1"/>
              <a:t>V</a:t>
            </a:r>
            <a:r>
              <a:rPr lang="en-US" sz="3600" baseline="-25000" dirty="0" err="1"/>
              <a:t>max</a:t>
            </a:r>
            <a:r>
              <a:rPr lang="en-US" sz="3600" dirty="0"/>
              <a:t> will decrease due to the inability for the reaction to proceed as efficiently, Km will remain the same as the actual binding of the substrate will still function properly.</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750847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b="1" dirty="0"/>
              <a:t>C. Uncompetitive inhibition</a:t>
            </a:r>
            <a:endParaRPr lang="en-US" sz="3600" dirty="0"/>
          </a:p>
          <a:p>
            <a:pPr marL="0" lvl="0" indent="0">
              <a:buNone/>
            </a:pPr>
            <a:r>
              <a:rPr lang="en-US" sz="3600" dirty="0"/>
              <a:t>In uncompetitive inhibition, the inhibitor binds only to the substrate-enzyme complex. </a:t>
            </a:r>
          </a:p>
          <a:p>
            <a:pPr marL="0" lvl="0" indent="0">
              <a:buNone/>
            </a:pPr>
            <a:r>
              <a:rPr lang="en-US" sz="3600" dirty="0"/>
              <a:t>This type of inhibition causes </a:t>
            </a:r>
            <a:r>
              <a:rPr lang="en-US" sz="3600" dirty="0" err="1"/>
              <a:t>V</a:t>
            </a:r>
            <a:r>
              <a:rPr lang="en-US" sz="3600" baseline="-25000" dirty="0" err="1"/>
              <a:t>max</a:t>
            </a:r>
            <a:r>
              <a:rPr lang="en-US" sz="3600" baseline="-25000" dirty="0"/>
              <a:t> </a:t>
            </a:r>
            <a:r>
              <a:rPr lang="en-US" sz="3600" dirty="0"/>
              <a:t>to decrease and K</a:t>
            </a:r>
            <a:r>
              <a:rPr lang="en-US" sz="3600" baseline="-25000" dirty="0"/>
              <a:t>m</a:t>
            </a:r>
            <a:r>
              <a:rPr lang="en-US" sz="3600" dirty="0"/>
              <a:t> to decrease.</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75084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In enzymatic reactions, the molecules at the beginning of the process, called </a:t>
            </a:r>
            <a:r>
              <a:rPr lang="en-US" sz="3600" b="1" dirty="0">
                <a:solidFill>
                  <a:srgbClr val="FF0000"/>
                </a:solidFill>
                <a:effectLst>
                  <a:outerShdw blurRad="38100" dist="38100" dir="2700000" algn="tl">
                    <a:srgbClr val="000000">
                      <a:alpha val="43137"/>
                    </a:srgbClr>
                  </a:outerShdw>
                </a:effectLst>
              </a:rPr>
              <a:t>substrates</a:t>
            </a:r>
            <a:r>
              <a:rPr lang="en-US" sz="3600" dirty="0"/>
              <a:t>, are converted into different molecules, called </a:t>
            </a:r>
            <a:r>
              <a:rPr lang="en-US" sz="3600" b="1" dirty="0">
                <a:solidFill>
                  <a:srgbClr val="FF0000"/>
                </a:solidFill>
                <a:effectLst>
                  <a:outerShdw blurRad="38100" dist="38100" dir="2700000" algn="tl">
                    <a:srgbClr val="000000">
                      <a:alpha val="43137"/>
                    </a:srgbClr>
                  </a:outerShdw>
                </a:effectLst>
              </a:rPr>
              <a:t>products</a:t>
            </a:r>
            <a:r>
              <a:rPr lang="en-US" sz="3600" dirty="0"/>
              <a:t>. </a:t>
            </a:r>
          </a:p>
          <a:p>
            <a:pPr lvl="0"/>
            <a:r>
              <a:rPr lang="en-US" sz="3600" dirty="0"/>
              <a:t>Almost all chemical reactions in a biological cell need enzymes.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79089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6553200" cy="58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062370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5800" y="533400"/>
            <a:ext cx="778859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062370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85000" lnSpcReduction="10000"/>
          </a:bodyPr>
          <a:lstStyle/>
          <a:p>
            <a:pPr marL="0" lvl="0" indent="0">
              <a:buNone/>
            </a:pPr>
            <a:r>
              <a:rPr lang="en-US" sz="3600" b="1" u="sng" dirty="0"/>
              <a:t>II. Irreversible inhibitors</a:t>
            </a:r>
            <a:endParaRPr lang="en-US" sz="3600" b="1" dirty="0"/>
          </a:p>
          <a:p>
            <a:pPr lvl="0"/>
            <a:r>
              <a:rPr lang="en-US" sz="3600" dirty="0"/>
              <a:t>Irreversible inhibitors usually covalently modify an enzyme, and inhibition cannot therefore be reversed. </a:t>
            </a:r>
          </a:p>
          <a:p>
            <a:pPr lvl="0"/>
            <a:r>
              <a:rPr lang="en-US" sz="3600" dirty="0"/>
              <a:t>Irreversible inhibitors often contain reactive functional groups react with amino acid side chains in the enzyme active sites to form covalent adducts. </a:t>
            </a:r>
          </a:p>
          <a:p>
            <a:pPr lvl="0"/>
            <a:r>
              <a:rPr lang="en-US" sz="3600" dirty="0"/>
              <a:t>The side chain of amino acid may be hydroxyl or sulfhydryl groups; these include the amino acids serine (as diisopropylfluorophosphate (DFP)), cysteine, threonine or tyrosine. </a:t>
            </a:r>
          </a:p>
          <a:p>
            <a:pPr lvl="0"/>
            <a:r>
              <a:rPr lang="en-US" sz="3600" dirty="0"/>
              <a:t>Irreversible inhibitors are generally specific for one class of enzyme and do not inactivate all proteins; they do not function by destroying protein structure but by specifically altering the active site of their target.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750847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94508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750847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832111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750847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9160" y="1920895"/>
            <a:ext cx="4737964" cy="1323439"/>
          </a:xfrm>
          <a:prstGeom prst="rect">
            <a:avLst/>
          </a:prstGeom>
        </p:spPr>
        <p:txBody>
          <a:bodyPr wrap="none">
            <a:sp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r>
              <a:rPr lang="en-US" sz="8000" b="1" cap="all" dirty="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Cofactor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621445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lvl="0" indent="0">
              <a:buNone/>
            </a:pPr>
            <a:r>
              <a:rPr lang="en-US" sz="3600"/>
              <a:t>These </a:t>
            </a:r>
            <a:r>
              <a:rPr lang="en-US" sz="3600" dirty="0"/>
              <a:t>proteins are commonly enzymes, and cofactors can be considered "helper molecules" that assist in biochemical transformations.</a:t>
            </a:r>
          </a:p>
          <a:p>
            <a:pPr marL="0" lvl="0" indent="0">
              <a:buNone/>
            </a:pPr>
            <a:r>
              <a:rPr lang="en-US" sz="3600" dirty="0"/>
              <a:t>Cofactors are either organic or inorganic. </a:t>
            </a:r>
          </a:p>
          <a:p>
            <a:pPr marL="0" lvl="0" indent="0">
              <a:buNone/>
            </a:pPr>
            <a:r>
              <a:rPr lang="en-US" sz="3600" dirty="0"/>
              <a:t>They can also be classified depending on how tightly they bind to an enzyme, with loosely-bound cofactors termed coenzymes and tightly-bound cofactors termed prosthetic groups. </a:t>
            </a:r>
          </a:p>
          <a:p>
            <a:pPr marL="0" lvl="0" indent="0">
              <a:buNone/>
            </a:pPr>
            <a:r>
              <a:rPr lang="en-US" sz="3600" dirty="0"/>
              <a:t>An inactive enzyme, without the cofactor is called an apoenzyme, while the complete enzyme with cofactor is the holoenzyme.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750847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pPr lvl="0"/>
            <a:r>
              <a:rPr lang="en-US" sz="3600" dirty="0"/>
              <a:t>Cofactors can be divided into two broad groups: </a:t>
            </a:r>
            <a:r>
              <a:rPr lang="en-US" sz="3600" b="1" dirty="0">
                <a:solidFill>
                  <a:srgbClr val="FF0000"/>
                </a:solidFill>
              </a:rPr>
              <a:t>organic cofactors</a:t>
            </a:r>
            <a:r>
              <a:rPr lang="en-US" sz="3600" dirty="0"/>
              <a:t>, such as flavin or heme, and </a:t>
            </a:r>
            <a:r>
              <a:rPr lang="en-US" sz="3600" b="1" dirty="0">
                <a:solidFill>
                  <a:srgbClr val="FF0000"/>
                </a:solidFill>
              </a:rPr>
              <a:t>inorganic cofactors</a:t>
            </a:r>
            <a:r>
              <a:rPr lang="en-US" sz="3600" dirty="0"/>
              <a:t>, such as the metal ions Mg</a:t>
            </a:r>
            <a:r>
              <a:rPr lang="en-US" sz="3600" baseline="30000" dirty="0"/>
              <a:t>2+</a:t>
            </a:r>
            <a:r>
              <a:rPr lang="en-US" sz="3600" dirty="0"/>
              <a:t>, Cu</a:t>
            </a:r>
            <a:r>
              <a:rPr lang="en-US" sz="3600" baseline="30000" dirty="0"/>
              <a:t>+</a:t>
            </a:r>
            <a:r>
              <a:rPr lang="en-US" sz="3600" dirty="0"/>
              <a:t>, Mn</a:t>
            </a:r>
            <a:r>
              <a:rPr lang="en-US" sz="3600" baseline="30000" dirty="0"/>
              <a:t>2+</a:t>
            </a:r>
            <a:r>
              <a:rPr lang="en-US" sz="3600" dirty="0"/>
              <a:t>, or iron-sulfur clusters.</a:t>
            </a:r>
          </a:p>
          <a:p>
            <a:pPr lvl="0"/>
            <a:r>
              <a:rPr lang="en-US" sz="3600" dirty="0"/>
              <a:t>Organic cofactors are sometimes further divided into coenzymes and prosthetic groups. </a:t>
            </a:r>
          </a:p>
          <a:p>
            <a:pPr lvl="0"/>
            <a:r>
              <a:rPr lang="en-US" sz="3600" dirty="0"/>
              <a:t>Prosthetic group emphasizes the nature of the binding of a cofactor to a protein (tight or covalent) and, thus, refers to a structural property.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3750847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0075517"/>
              </p:ext>
            </p:extLst>
          </p:nvPr>
        </p:nvGraphicFramePr>
        <p:xfrm>
          <a:off x="76200" y="121920"/>
          <a:ext cx="8991600" cy="6583680"/>
        </p:xfrm>
        <a:graphic>
          <a:graphicData uri="http://schemas.openxmlformats.org/drawingml/2006/table">
            <a:tbl>
              <a:tblPr firstRow="1" firstCol="1" bandRow="1"/>
              <a:tblGrid>
                <a:gridCol w="2895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48640">
                <a:tc>
                  <a:txBody>
                    <a:bodyPr/>
                    <a:lstStyle/>
                    <a:p>
                      <a:pPr marL="0" marR="0" algn="l" rtl="0">
                        <a:lnSpc>
                          <a:spcPct val="150000"/>
                        </a:lnSpc>
                        <a:spcBef>
                          <a:spcPts val="0"/>
                        </a:spcBef>
                        <a:spcAft>
                          <a:spcPts val="0"/>
                        </a:spcAft>
                      </a:pPr>
                      <a:r>
                        <a:rPr lang="en-US" sz="2400" b="1">
                          <a:solidFill>
                            <a:schemeClr val="tx1"/>
                          </a:solidFill>
                          <a:effectLst/>
                          <a:latin typeface="Arial"/>
                          <a:ea typeface="Calibri"/>
                          <a:cs typeface="Arial"/>
                        </a:rPr>
                        <a:t>Ion</a:t>
                      </a:r>
                      <a:endParaRPr lang="en-US" sz="180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rtl="0">
                        <a:lnSpc>
                          <a:spcPct val="150000"/>
                        </a:lnSpc>
                        <a:spcBef>
                          <a:spcPts val="0"/>
                        </a:spcBef>
                        <a:spcAft>
                          <a:spcPts val="0"/>
                        </a:spcAft>
                      </a:pPr>
                      <a:r>
                        <a:rPr lang="en-US" sz="2400" b="1">
                          <a:solidFill>
                            <a:schemeClr val="tx1"/>
                          </a:solidFill>
                          <a:effectLst/>
                          <a:latin typeface="Arial"/>
                          <a:ea typeface="Calibri"/>
                          <a:cs typeface="Arial"/>
                        </a:rPr>
                        <a:t>Examples of enzymes containing this ion</a:t>
                      </a:r>
                      <a:endParaRPr lang="en-US" sz="180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4864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Cupric</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Cytochrome oxidase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728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Ferrous or Ferric</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Catalase</a:t>
                      </a:r>
                      <a:r>
                        <a:rPr lang="en-US" sz="2400" dirty="0">
                          <a:solidFill>
                            <a:schemeClr val="tx1"/>
                          </a:solidFill>
                          <a:effectLst/>
                          <a:latin typeface="Arial"/>
                          <a:ea typeface="Calibri"/>
                          <a:cs typeface="Arial"/>
                        </a:rPr>
                        <a:t>, </a:t>
                      </a:r>
                      <a:r>
                        <a:rPr lang="en-US" sz="2400" u="none" strike="noStrike" dirty="0">
                          <a:solidFill>
                            <a:schemeClr val="tx1"/>
                          </a:solidFill>
                          <a:effectLst/>
                          <a:latin typeface="Arial"/>
                          <a:ea typeface="Calibri"/>
                          <a:cs typeface="Arial"/>
                        </a:rPr>
                        <a:t>Cytochrome</a:t>
                      </a:r>
                      <a:r>
                        <a:rPr lang="en-US" sz="2400" dirty="0">
                          <a:solidFill>
                            <a:schemeClr val="tx1"/>
                          </a:solidFill>
                          <a:effectLst/>
                          <a:latin typeface="Arial"/>
                          <a:ea typeface="Calibri"/>
                          <a:cs typeface="Arial"/>
                        </a:rPr>
                        <a:t> (via </a:t>
                      </a:r>
                      <a:r>
                        <a:rPr lang="en-US" sz="2400" u="none" strike="noStrike" dirty="0">
                          <a:solidFill>
                            <a:schemeClr val="tx1"/>
                          </a:solidFill>
                          <a:effectLst/>
                          <a:latin typeface="Arial"/>
                          <a:ea typeface="Calibri"/>
                          <a:cs typeface="Arial"/>
                        </a:rPr>
                        <a:t>Heme</a:t>
                      </a:r>
                      <a:r>
                        <a:rPr lang="en-US" sz="2400" dirty="0">
                          <a:solidFill>
                            <a:schemeClr val="tx1"/>
                          </a:solidFill>
                          <a:effectLst/>
                          <a:latin typeface="Arial"/>
                          <a:ea typeface="Calibri"/>
                          <a:cs typeface="Arial"/>
                        </a:rPr>
                        <a:t>)</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728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Magnesium</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Glucose 6-phosphatase</a:t>
                      </a:r>
                      <a:r>
                        <a:rPr lang="en-US" sz="2400" dirty="0">
                          <a:solidFill>
                            <a:schemeClr val="tx1"/>
                          </a:solidFill>
                          <a:effectLst/>
                          <a:latin typeface="Arial"/>
                          <a:ea typeface="Calibri"/>
                          <a:cs typeface="Arial"/>
                        </a:rPr>
                        <a:t>, </a:t>
                      </a:r>
                      <a:r>
                        <a:rPr lang="en-US" sz="2400" u="none" strike="noStrike" dirty="0">
                          <a:solidFill>
                            <a:schemeClr val="tx1"/>
                          </a:solidFill>
                          <a:effectLst/>
                          <a:latin typeface="Arial"/>
                          <a:ea typeface="Calibri"/>
                          <a:cs typeface="Arial"/>
                        </a:rPr>
                        <a:t>Hexokinase</a:t>
                      </a:r>
                      <a:r>
                        <a:rPr lang="en-US" sz="2400" dirty="0">
                          <a:solidFill>
                            <a:schemeClr val="tx1"/>
                          </a:solidFill>
                          <a:effectLst/>
                          <a:latin typeface="Arial"/>
                          <a:ea typeface="Calibri"/>
                          <a:cs typeface="Arial"/>
                        </a:rPr>
                        <a:t>, </a:t>
                      </a:r>
                      <a:r>
                        <a:rPr lang="en-US" sz="2400" u="none" strike="noStrike" dirty="0">
                          <a:solidFill>
                            <a:schemeClr val="tx1"/>
                          </a:solidFill>
                          <a:effectLst/>
                          <a:latin typeface="Arial"/>
                          <a:ea typeface="Calibri"/>
                          <a:cs typeface="Arial"/>
                        </a:rPr>
                        <a:t>DNA-polymerase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Manganese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err="1">
                          <a:solidFill>
                            <a:schemeClr val="tx1"/>
                          </a:solidFill>
                          <a:effectLst/>
                          <a:latin typeface="Arial"/>
                          <a:ea typeface="Calibri"/>
                          <a:cs typeface="Arial"/>
                        </a:rPr>
                        <a:t>Arginase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Molybdenum</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Nitrate </a:t>
                      </a:r>
                      <a:r>
                        <a:rPr lang="en-US" sz="2400" u="none" strike="noStrike" dirty="0" err="1">
                          <a:solidFill>
                            <a:schemeClr val="tx1"/>
                          </a:solidFill>
                          <a:effectLst/>
                          <a:latin typeface="Arial"/>
                          <a:ea typeface="Calibri"/>
                          <a:cs typeface="Arial"/>
                        </a:rPr>
                        <a:t>reductase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864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Nickel</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Urease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864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Selenium</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Glutathione peroxidase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97280">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Zinc</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400" u="none" strike="noStrike" dirty="0">
                          <a:solidFill>
                            <a:schemeClr val="tx1"/>
                          </a:solidFill>
                          <a:effectLst/>
                          <a:latin typeface="Arial"/>
                          <a:ea typeface="Calibri"/>
                          <a:cs typeface="Arial"/>
                        </a:rPr>
                        <a:t>Alcohol dehydrogenase</a:t>
                      </a:r>
                      <a:r>
                        <a:rPr lang="en-US" sz="2400" dirty="0">
                          <a:solidFill>
                            <a:schemeClr val="tx1"/>
                          </a:solidFill>
                          <a:effectLst/>
                          <a:latin typeface="Arial"/>
                          <a:ea typeface="Calibri"/>
                          <a:cs typeface="Arial"/>
                        </a:rPr>
                        <a:t>, </a:t>
                      </a:r>
                      <a:r>
                        <a:rPr lang="en-US" sz="2400" u="none" strike="noStrike" dirty="0">
                          <a:solidFill>
                            <a:schemeClr val="tx1"/>
                          </a:solidFill>
                          <a:effectLst/>
                          <a:latin typeface="Arial"/>
                          <a:ea typeface="Calibri"/>
                          <a:cs typeface="Arial"/>
                        </a:rPr>
                        <a:t>Carbonic anhydrase</a:t>
                      </a:r>
                      <a:r>
                        <a:rPr lang="en-US" sz="2400" dirty="0">
                          <a:solidFill>
                            <a:schemeClr val="tx1"/>
                          </a:solidFill>
                          <a:effectLst/>
                          <a:latin typeface="Arial"/>
                          <a:ea typeface="Calibri"/>
                          <a:cs typeface="Arial"/>
                        </a:rPr>
                        <a:t>, </a:t>
                      </a:r>
                      <a:r>
                        <a:rPr lang="en-US" sz="2400" u="none" strike="noStrike" dirty="0">
                          <a:solidFill>
                            <a:schemeClr val="tx1"/>
                          </a:solidFill>
                          <a:effectLst/>
                          <a:latin typeface="Arial"/>
                          <a:ea typeface="Calibri"/>
                          <a:cs typeface="Arial"/>
                        </a:rPr>
                        <a:t>DNA polymerase</a:t>
                      </a:r>
                      <a:endParaRPr lang="en-US" sz="18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750847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10000"/>
          </a:bodyPr>
          <a:lstStyle/>
          <a:p>
            <a:pPr marL="0" lvl="0" indent="0">
              <a:buNone/>
            </a:pPr>
            <a:r>
              <a:rPr lang="en-US" sz="3600" b="1" u="sng" dirty="0"/>
              <a:t>Organic cofactor</a:t>
            </a:r>
            <a:endParaRPr lang="en-US" sz="3600" dirty="0"/>
          </a:p>
          <a:p>
            <a:pPr lvl="0"/>
            <a:r>
              <a:rPr lang="en-US" sz="3600" dirty="0"/>
              <a:t>Organic cofactors are small organic molecules (with a molecular mass less than 1000 Da) that can be either loosely or tightly bound to the enzyme in case of tightly bound organic cofactor it is difficult to remove without denaturing the enzyme, it can be called a prosthetic group. </a:t>
            </a:r>
          </a:p>
          <a:p>
            <a:pPr lvl="0"/>
            <a:r>
              <a:rPr lang="en-US" sz="3600" dirty="0"/>
              <a:t>Vitamins can serve as precursors to many organic cofactors (e.g., vitamins B</a:t>
            </a:r>
            <a:r>
              <a:rPr lang="en-US" sz="3600" baseline="-25000" dirty="0"/>
              <a:t>1</a:t>
            </a:r>
            <a:r>
              <a:rPr lang="en-US" sz="3600" dirty="0"/>
              <a:t>, B</a:t>
            </a:r>
            <a:r>
              <a:rPr lang="en-US" sz="3600" baseline="-25000" dirty="0"/>
              <a:t>2</a:t>
            </a:r>
            <a:r>
              <a:rPr lang="en-US" sz="3600" dirty="0"/>
              <a:t>, B</a:t>
            </a:r>
            <a:r>
              <a:rPr lang="en-US" sz="3600" baseline="-25000" dirty="0"/>
              <a:t>6</a:t>
            </a:r>
            <a:r>
              <a:rPr lang="en-US" sz="3600" dirty="0"/>
              <a:t>, B</a:t>
            </a:r>
            <a:r>
              <a:rPr lang="en-US" sz="3600" baseline="-25000" dirty="0"/>
              <a:t>12</a:t>
            </a:r>
            <a:r>
              <a:rPr lang="en-US" sz="3600" dirty="0"/>
              <a:t>, niacin, folic acid) or as coenzymes themselves (e.g., vitamin C). </a:t>
            </a:r>
          </a:p>
          <a:p>
            <a:pPr lvl="0"/>
            <a:r>
              <a:rPr lang="en-US" sz="3600" dirty="0"/>
              <a:t>Many organic cofactors also contain a nucleotide, such as the electron carriers NAD and FAD, and coenzyme A, which carry acyl groups.</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75084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r>
              <a:rPr lang="en-US" sz="3600" dirty="0"/>
              <a:t>Like all catalysts, enzymes work by </a:t>
            </a:r>
            <a:r>
              <a:rPr lang="en-US" sz="3600" b="1" dirty="0">
                <a:solidFill>
                  <a:srgbClr val="FF0000"/>
                </a:solidFill>
                <a:effectLst>
                  <a:outerShdw blurRad="38100" dist="38100" dir="2700000" algn="tl">
                    <a:srgbClr val="000000">
                      <a:alpha val="43137"/>
                    </a:srgbClr>
                  </a:outerShdw>
                </a:effectLst>
              </a:rPr>
              <a:t>lowering the activation energy </a:t>
            </a:r>
            <a:r>
              <a:rPr lang="en-US" sz="3600" dirty="0"/>
              <a:t>for a reaction, thus increasing the rate of the reaction. As a result, products are formed faster and reactions reach their equilibrium state more rapidly. </a:t>
            </a:r>
          </a:p>
          <a:p>
            <a:pPr lvl="0"/>
            <a:r>
              <a:rPr lang="en-US" sz="3600" dirty="0"/>
              <a:t>Most enzyme reaction rates are millions of times </a:t>
            </a:r>
            <a:r>
              <a:rPr lang="en-US" sz="3600" b="1" dirty="0">
                <a:solidFill>
                  <a:srgbClr val="FF0000"/>
                </a:solidFill>
                <a:effectLst>
                  <a:outerShdw blurRad="38100" dist="38100" dir="2700000" algn="tl">
                    <a:srgbClr val="000000">
                      <a:alpha val="43137"/>
                    </a:srgbClr>
                  </a:outerShdw>
                </a:effectLst>
              </a:rPr>
              <a:t>faster</a:t>
            </a:r>
            <a:r>
              <a:rPr lang="en-US" sz="3600" dirty="0"/>
              <a:t> than those of comparable un-catalyzed reactions. </a:t>
            </a:r>
          </a:p>
          <a:p>
            <a:pPr lvl="0"/>
            <a:r>
              <a:rPr lang="en-US" sz="3600" dirty="0"/>
              <a:t>Enzymes </a:t>
            </a:r>
            <a:r>
              <a:rPr lang="en-US" sz="3600" b="1" dirty="0">
                <a:solidFill>
                  <a:srgbClr val="FF0000"/>
                </a:solidFill>
                <a:effectLst>
                  <a:outerShdw blurRad="38100" dist="38100" dir="2700000" algn="tl">
                    <a:srgbClr val="000000">
                      <a:alpha val="43137"/>
                    </a:srgbClr>
                  </a:outerShdw>
                </a:effectLst>
              </a:rPr>
              <a:t>are not consumed </a:t>
            </a:r>
            <a:r>
              <a:rPr lang="en-US" sz="3600" dirty="0"/>
              <a:t>by the reactions they catalyze, nor do they alter the equilibrium of these reactions. </a:t>
            </a:r>
          </a:p>
          <a:p>
            <a:pPr lvl="0"/>
            <a:r>
              <a:rPr lang="en-US" sz="3600" dirty="0"/>
              <a:t>Enzymes are known to catalyze about 4,000 biochemical reactions.</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979089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71800"/>
            <a:ext cx="8229600" cy="1143000"/>
          </a:xfrm>
        </p:spPr>
        <p:txBody>
          <a:bodyPr>
            <a:noAutofit/>
            <a:scene3d>
              <a:camera prst="isometricOffAxis2Left"/>
              <a:lightRig rig="threePt" dir="t"/>
            </a:scene3d>
          </a:bodyPr>
          <a:lstStyle/>
          <a:p>
            <a:r>
              <a:rPr lang="en-US" sz="9600" b="1" dirty="0">
                <a:effectLst>
                  <a:outerShdw blurRad="60007" dist="310007" dir="7680000" sy="30000" kx="1300200" algn="ctr" rotWithShape="0">
                    <a:prstClr val="black">
                      <a:alpha val="32000"/>
                    </a:prstClr>
                  </a:outerShdw>
                </a:effectLst>
              </a:rPr>
              <a:t>Zymogens</a:t>
            </a:r>
            <a:br>
              <a:rPr lang="en-US" sz="9600" b="1" dirty="0">
                <a:effectLst>
                  <a:outerShdw blurRad="60007" dist="310007" dir="7680000" sy="30000" kx="1300200" algn="ctr" rotWithShape="0">
                    <a:prstClr val="black">
                      <a:alpha val="32000"/>
                    </a:prstClr>
                  </a:outerShdw>
                </a:effectLst>
              </a:rPr>
            </a:br>
            <a:r>
              <a:rPr lang="en-US" sz="9600" b="1" dirty="0">
                <a:effectLst>
                  <a:outerShdw blurRad="60007" dist="310007" dir="7680000" sy="30000" kx="1300200" algn="ctr" rotWithShape="0">
                    <a:prstClr val="black">
                      <a:alpha val="32000"/>
                    </a:prstClr>
                  </a:outerShdw>
                </a:effectLst>
              </a:rPr>
              <a:t>(</a:t>
            </a:r>
            <a:r>
              <a:rPr lang="en-US" sz="9600" b="1" dirty="0" err="1">
                <a:effectLst>
                  <a:outerShdw blurRad="60007" dist="310007" dir="7680000" sy="30000" kx="1300200" algn="ctr" rotWithShape="0">
                    <a:prstClr val="black">
                      <a:alpha val="32000"/>
                    </a:prstClr>
                  </a:outerShdw>
                </a:effectLst>
              </a:rPr>
              <a:t>Proenzymes</a:t>
            </a:r>
            <a:r>
              <a:rPr lang="en-US" sz="9600" b="1" dirty="0">
                <a:effectLst>
                  <a:outerShdw blurRad="60007" dist="310007" dir="7680000" sy="30000" kx="1300200" algn="ctr" rotWithShape="0">
                    <a:prstClr val="black">
                      <a:alpha val="32000"/>
                    </a:prstClr>
                  </a:outerShdw>
                </a:effectLst>
              </a:rPr>
              <a:t>)</a:t>
            </a:r>
            <a:br>
              <a:rPr lang="en-US" sz="9600" dirty="0">
                <a:effectLst>
                  <a:outerShdw blurRad="60007" dist="310007" dir="7680000" sy="30000" kx="1300200" algn="ctr" rotWithShape="0">
                    <a:prstClr val="black">
                      <a:alpha val="32000"/>
                    </a:prstClr>
                  </a:outerShdw>
                </a:effectLst>
              </a:rPr>
            </a:br>
            <a:endParaRPr lang="en-US" sz="9600" dirty="0">
              <a:effectLst>
                <a:outerShdw blurRad="60007" dist="310007" dir="7680000" sy="30000" kx="1300200" algn="ctr" rotWithShape="0">
                  <a:prstClr val="black">
                    <a:alpha val="32000"/>
                  </a:prst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2455006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10000"/>
          </a:bodyPr>
          <a:lstStyle/>
          <a:p>
            <a:pPr lvl="0"/>
            <a:r>
              <a:rPr lang="en-US" sz="3600" dirty="0"/>
              <a:t>A zymogen (or </a:t>
            </a:r>
            <a:r>
              <a:rPr lang="en-US" sz="3600" dirty="0" err="1"/>
              <a:t>proenzyme</a:t>
            </a:r>
            <a:r>
              <a:rPr lang="en-US" sz="3600" dirty="0"/>
              <a:t>) is an inactive enzyme precursor. </a:t>
            </a:r>
          </a:p>
          <a:p>
            <a:pPr lvl="0"/>
            <a:r>
              <a:rPr lang="en-US" sz="3600" dirty="0"/>
              <a:t>A zymogen requires a biochemical change (such as a hydrolysis reaction revealing the active site, or changing the configuration to reveal the active site) for it to become an active enzyme. </a:t>
            </a:r>
          </a:p>
          <a:p>
            <a:pPr lvl="0"/>
            <a:r>
              <a:rPr lang="en-US" sz="3600" dirty="0"/>
              <a:t>The biochemical change usually occurs in a lysosome where a specific part of the precursor enzyme is cleaved in order to activate it. </a:t>
            </a:r>
          </a:p>
          <a:p>
            <a:pPr lvl="0"/>
            <a:r>
              <a:rPr lang="en-US" sz="3600" dirty="0"/>
              <a:t>The amino acid chain that is released upon activation is called the activation peptide.</a:t>
            </a:r>
          </a:p>
          <a:p>
            <a:pPr lvl="0"/>
            <a:r>
              <a:rPr lang="en-US" sz="3600" dirty="0"/>
              <a:t>The pancreas secretes zymogens partly to prevent the enzymes from digesting proteins in the cells in which they are synthesized.</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750847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lnSpcReduction="10000"/>
          </a:bodyPr>
          <a:lstStyle/>
          <a:p>
            <a:pPr lvl="0"/>
            <a:r>
              <a:rPr lang="en-US" sz="3600" dirty="0"/>
              <a:t>Fungi also secrete digestive enzymes into the environment as zymogens. The external environment has a different pH than inside the fungal cell and these changes the zymogen's structure into an active enzyme.</a:t>
            </a:r>
          </a:p>
          <a:p>
            <a:pPr lvl="0"/>
            <a:r>
              <a:rPr lang="en-US" sz="3600" dirty="0"/>
              <a:t>The protein digesting enzymes (</a:t>
            </a:r>
            <a:r>
              <a:rPr lang="en-US" sz="3600" dirty="0" err="1"/>
              <a:t>proteolytic</a:t>
            </a:r>
            <a:r>
              <a:rPr lang="en-US" sz="3600" dirty="0"/>
              <a:t> enzymes) of the gastrointestinal tract are produced in the form of precursor. This is to prevent unwanted degradation of body self-proteins.</a:t>
            </a:r>
          </a:p>
          <a:p>
            <a:pPr lvl="0"/>
            <a:r>
              <a:rPr lang="en-US" sz="3600" dirty="0"/>
              <a:t>These precursor forms of enzymes (zymogen) are converted into active form by HCI and trypsin. </a:t>
            </a:r>
          </a:p>
          <a:p>
            <a:pPr marL="0" indent="0" algn="ctr">
              <a:buNone/>
            </a:pPr>
            <a:r>
              <a:rPr lang="en-US" sz="3600" dirty="0"/>
              <a:t>Pepsinogen → pepsin (</a:t>
            </a:r>
            <a:r>
              <a:rPr lang="en-US" sz="3600" dirty="0" err="1"/>
              <a:t>HCl</a:t>
            </a:r>
            <a:r>
              <a:rPr lang="en-US" sz="3600" dirty="0"/>
              <a:t> activates the pepsinogen).</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750847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Isoenzymes</a:t>
            </a:r>
            <a:br>
              <a:rPr lang="en-US"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374389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85000" lnSpcReduction="20000"/>
          </a:bodyPr>
          <a:lstStyle/>
          <a:p>
            <a:pPr marL="0" lvl="0" indent="0">
              <a:buNone/>
            </a:pPr>
            <a:r>
              <a:rPr lang="en-US" sz="3600" dirty="0" err="1"/>
              <a:t>Isozymes</a:t>
            </a:r>
            <a:r>
              <a:rPr lang="en-US" sz="3600" dirty="0"/>
              <a:t> (also known as </a:t>
            </a:r>
            <a:r>
              <a:rPr lang="en-US" sz="3600" dirty="0" err="1"/>
              <a:t>isoenzymes</a:t>
            </a:r>
            <a:r>
              <a:rPr lang="en-US" sz="3600" dirty="0"/>
              <a:t>) are enzymes that differ in amino acid sequence but catalyze the same chemical reaction. </a:t>
            </a:r>
          </a:p>
          <a:p>
            <a:pPr marL="0" lvl="0" indent="0">
              <a:buNone/>
            </a:pPr>
            <a:r>
              <a:rPr lang="en-US" sz="3600" dirty="0"/>
              <a:t>These enzymes usually display different kinetic parameters (e.g. different K</a:t>
            </a:r>
            <a:r>
              <a:rPr lang="en-US" sz="3600" baseline="-25000" dirty="0"/>
              <a:t>m</a:t>
            </a:r>
            <a:r>
              <a:rPr lang="en-US" sz="3600" dirty="0"/>
              <a:t> values), or different regulatory properties. </a:t>
            </a:r>
          </a:p>
          <a:p>
            <a:pPr marL="0" lvl="0" indent="0">
              <a:buNone/>
            </a:pPr>
            <a:r>
              <a:rPr lang="en-US" sz="3600" dirty="0"/>
              <a:t>Catalyze the same reactions but are formed from structurally different polypeptides.</a:t>
            </a:r>
          </a:p>
          <a:p>
            <a:pPr marL="0" lvl="0" indent="0">
              <a:buNone/>
            </a:pPr>
            <a:r>
              <a:rPr lang="en-US" sz="3600" dirty="0"/>
              <a:t>They perform the same catalytic function.</a:t>
            </a:r>
          </a:p>
          <a:p>
            <a:pPr marL="0" lvl="0" indent="0">
              <a:buNone/>
            </a:pPr>
            <a:r>
              <a:rPr lang="en-US" sz="3600" dirty="0"/>
              <a:t>Various </a:t>
            </a:r>
            <a:r>
              <a:rPr lang="en-US" sz="3600" dirty="0" err="1"/>
              <a:t>isoenzymes</a:t>
            </a:r>
            <a:r>
              <a:rPr lang="en-US" sz="3600" dirty="0"/>
              <a:t> of an enzyme can differ in three major ways:</a:t>
            </a:r>
          </a:p>
          <a:p>
            <a:pPr marL="742950" lvl="0" indent="-742950">
              <a:buFont typeface="+mj-lt"/>
              <a:buAutoNum type="arabicPeriod"/>
            </a:pPr>
            <a:r>
              <a:rPr lang="en-US" sz="3600" dirty="0"/>
              <a:t>Enzymatic properties</a:t>
            </a:r>
          </a:p>
          <a:p>
            <a:pPr marL="742950" lvl="0" indent="-742950">
              <a:buFont typeface="+mj-lt"/>
              <a:buAutoNum type="arabicPeriod"/>
            </a:pPr>
            <a:r>
              <a:rPr lang="en-US" sz="3600" dirty="0"/>
              <a:t>Physical properties (</a:t>
            </a:r>
            <a:r>
              <a:rPr lang="en-US" sz="3600" dirty="0" err="1"/>
              <a:t>e.g</a:t>
            </a:r>
            <a:r>
              <a:rPr lang="en-US" sz="3600" dirty="0"/>
              <a:t> heat stability)</a:t>
            </a:r>
          </a:p>
          <a:p>
            <a:pPr marL="742950" lvl="0" indent="-742950">
              <a:buFont typeface="+mj-lt"/>
              <a:buAutoNum type="arabicPeriod"/>
            </a:pPr>
            <a:r>
              <a:rPr lang="en-US" sz="3600" dirty="0"/>
              <a:t>Biochemical properties such as amino acid composition and immunological </a:t>
            </a:r>
            <a:r>
              <a:rPr lang="en-US" sz="3600" dirty="0" err="1"/>
              <a:t>reactivities</a:t>
            </a:r>
            <a:r>
              <a:rPr lang="en-US" sz="3600" dirty="0"/>
              <a:t>.</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3750847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indent="0">
              <a:buNone/>
            </a:pPr>
            <a:r>
              <a:rPr lang="en-US" sz="3600" b="1" u="sng" dirty="0"/>
              <a:t>Lactate dehydrogenase (LDH)</a:t>
            </a:r>
            <a:endParaRPr lang="en-US" sz="3600" dirty="0"/>
          </a:p>
          <a:p>
            <a:pPr marL="0" indent="0" algn="ctr">
              <a:buNone/>
            </a:pPr>
            <a:r>
              <a:rPr lang="en-US" sz="3600" dirty="0"/>
              <a:t>Pyruvate → Lactate (anaerobic glycolysis)</a:t>
            </a:r>
          </a:p>
          <a:p>
            <a:pPr lvl="0"/>
            <a:r>
              <a:rPr lang="en-US" sz="3600" dirty="0"/>
              <a:t>LDH is elevated in myocardial infarction, blood disorders</a:t>
            </a:r>
          </a:p>
          <a:p>
            <a:pPr lvl="0"/>
            <a:r>
              <a:rPr lang="en-US" sz="3600" dirty="0"/>
              <a:t>It is a </a:t>
            </a:r>
            <a:r>
              <a:rPr lang="en-US" sz="3600" dirty="0" err="1"/>
              <a:t>tetrameric</a:t>
            </a:r>
            <a:r>
              <a:rPr lang="en-US" sz="3600" dirty="0"/>
              <a:t> protein and  made of two types of subunits namely H = Heart, M = skeletal muscle</a:t>
            </a:r>
          </a:p>
          <a:p>
            <a:pPr lvl="0"/>
            <a:r>
              <a:rPr lang="en-US" sz="3600" dirty="0"/>
              <a:t>It exists as 5 different </a:t>
            </a:r>
            <a:r>
              <a:rPr lang="en-US" sz="3600" dirty="0" err="1"/>
              <a:t>isoenzymes</a:t>
            </a:r>
            <a:r>
              <a:rPr lang="en-US" sz="3600" dirty="0"/>
              <a:t> with various combinations of H and M subunits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750847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2663631"/>
              </p:ext>
            </p:extLst>
          </p:nvPr>
        </p:nvGraphicFramePr>
        <p:xfrm>
          <a:off x="76200" y="76199"/>
          <a:ext cx="8991600" cy="6705603"/>
        </p:xfrm>
        <a:graphic>
          <a:graphicData uri="http://schemas.openxmlformats.org/drawingml/2006/table">
            <a:tbl>
              <a:tblPr/>
              <a:tblGrid>
                <a:gridCol w="1600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tblGrid>
              <a:tr h="987038">
                <a:tc>
                  <a:txBody>
                    <a:bodyPr/>
                    <a:lstStyle/>
                    <a:p>
                      <a:pPr marL="0" marR="0" algn="l" rtl="0" fontAlgn="base">
                        <a:lnSpc>
                          <a:spcPct val="150000"/>
                        </a:lnSpc>
                        <a:spcBef>
                          <a:spcPts val="0"/>
                        </a:spcBef>
                        <a:spcAft>
                          <a:spcPts val="0"/>
                        </a:spcAft>
                      </a:pPr>
                      <a:r>
                        <a:rPr lang="en-US" sz="2000" b="1" kern="1200" dirty="0" err="1">
                          <a:solidFill>
                            <a:srgbClr val="000000"/>
                          </a:solidFill>
                          <a:effectLst/>
                          <a:latin typeface="Arial" pitchFamily="34" charset="0"/>
                          <a:ea typeface="Times New Roman"/>
                          <a:cs typeface="Arial" pitchFamily="34" charset="0"/>
                        </a:rPr>
                        <a:t>Isoenzyme</a:t>
                      </a:r>
                      <a:r>
                        <a:rPr lang="en-US" sz="2000" b="1" kern="1200" dirty="0">
                          <a:solidFill>
                            <a:srgbClr val="000000"/>
                          </a:solidFill>
                          <a:effectLst/>
                          <a:latin typeface="Arial" pitchFamily="34" charset="0"/>
                          <a:ea typeface="Times New Roman"/>
                          <a:cs typeface="Arial" pitchFamily="34" charset="0"/>
                        </a:rPr>
                        <a:t> name</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solidFill>
                      <a:srgbClr val="F2F2F2"/>
                    </a:solidFill>
                  </a:tcPr>
                </a:tc>
                <a:tc>
                  <a:txBody>
                    <a:bodyPr/>
                    <a:lstStyle/>
                    <a:p>
                      <a:pPr marL="0" marR="0" algn="ctr"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Composition</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solidFill>
                      <a:srgbClr val="F2F2F2"/>
                    </a:solidFill>
                  </a:tcPr>
                </a:tc>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Present in </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solidFill>
                      <a:srgbClr val="F2F2F2"/>
                    </a:solidFill>
                  </a:tcPr>
                </a:tc>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Elevated in</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019043">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LDH</a:t>
                      </a:r>
                      <a:r>
                        <a:rPr lang="en-US" sz="2000" kern="1200" baseline="-25000">
                          <a:solidFill>
                            <a:srgbClr val="000000"/>
                          </a:solidFill>
                          <a:effectLst/>
                          <a:latin typeface="Arial" pitchFamily="34" charset="0"/>
                          <a:ea typeface="Times New Roman"/>
                          <a:cs typeface="Arial" pitchFamily="34" charset="0"/>
                        </a:rPr>
                        <a:t>1</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ctr"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 H</a:t>
                      </a:r>
                      <a:r>
                        <a:rPr lang="en-US" sz="2000" kern="1200" baseline="-25000">
                          <a:solidFill>
                            <a:srgbClr val="000000"/>
                          </a:solidFill>
                          <a:effectLst/>
                          <a:latin typeface="Arial" pitchFamily="34" charset="0"/>
                          <a:ea typeface="Times New Roman"/>
                          <a:cs typeface="Arial" pitchFamily="34" charset="0"/>
                        </a:rPr>
                        <a:t>4</a:t>
                      </a:r>
                      <a:r>
                        <a:rPr lang="en-US" sz="2000" kern="1200">
                          <a:solidFill>
                            <a:srgbClr val="000000"/>
                          </a:solidFill>
                          <a:effectLst/>
                          <a:latin typeface="Arial" pitchFamily="34" charset="0"/>
                          <a:ea typeface="Times New Roman"/>
                          <a:cs typeface="Arial" pitchFamily="34" charset="0"/>
                        </a:rPr>
                        <a:t>)</a:t>
                      </a:r>
                      <a:endParaRPr lang="en-US" sz="2000">
                        <a:effectLst/>
                        <a:latin typeface="Arial" pitchFamily="34" charset="0"/>
                        <a:ea typeface="Calibri"/>
                        <a:cs typeface="Arial" pitchFamily="34" charset="0"/>
                      </a:endParaRPr>
                    </a:p>
                    <a:p>
                      <a:pPr marL="0" marR="0" algn="ctr"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HHHH</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Myocardium, RBC</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myocardial infarction</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1"/>
                  </a:ext>
                </a:extLst>
              </a:tr>
              <a:tr h="822535">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LDH</a:t>
                      </a:r>
                      <a:r>
                        <a:rPr lang="en-US" sz="2000" kern="1200" baseline="-25000">
                          <a:solidFill>
                            <a:srgbClr val="000000"/>
                          </a:solidFill>
                          <a:effectLst/>
                          <a:latin typeface="Arial" pitchFamily="34" charset="0"/>
                          <a:ea typeface="Times New Roman"/>
                          <a:cs typeface="Arial" pitchFamily="34" charset="0"/>
                        </a:rPr>
                        <a:t>2</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ctr"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(H</a:t>
                      </a:r>
                      <a:r>
                        <a:rPr lang="en-US" sz="2000" kern="1200" baseline="-25000">
                          <a:solidFill>
                            <a:srgbClr val="000000"/>
                          </a:solidFill>
                          <a:effectLst/>
                          <a:latin typeface="Arial" pitchFamily="34" charset="0"/>
                          <a:ea typeface="Times New Roman"/>
                          <a:cs typeface="Arial" pitchFamily="34" charset="0"/>
                        </a:rPr>
                        <a:t>3</a:t>
                      </a:r>
                      <a:r>
                        <a:rPr lang="en-US" sz="2000" kern="1200">
                          <a:solidFill>
                            <a:srgbClr val="000000"/>
                          </a:solidFill>
                          <a:effectLst/>
                          <a:latin typeface="Arial" pitchFamily="34" charset="0"/>
                          <a:ea typeface="Times New Roman"/>
                          <a:cs typeface="Arial" pitchFamily="34" charset="0"/>
                        </a:rPr>
                        <a:t>M</a:t>
                      </a:r>
                      <a:r>
                        <a:rPr lang="en-US" sz="2000" kern="1200" baseline="-25000">
                          <a:solidFill>
                            <a:srgbClr val="000000"/>
                          </a:solidFill>
                          <a:effectLst/>
                          <a:latin typeface="Arial" pitchFamily="34" charset="0"/>
                          <a:ea typeface="Times New Roman"/>
                          <a:cs typeface="Arial" pitchFamily="34" charset="0"/>
                        </a:rPr>
                        <a:t>1</a:t>
                      </a:r>
                      <a:r>
                        <a:rPr lang="en-US" sz="2000" kern="1200">
                          <a:solidFill>
                            <a:srgbClr val="000000"/>
                          </a:solidFill>
                          <a:effectLst/>
                          <a:latin typeface="Arial" pitchFamily="34" charset="0"/>
                          <a:ea typeface="Times New Roman"/>
                          <a:cs typeface="Arial" pitchFamily="34" charset="0"/>
                        </a:rPr>
                        <a:t>) HHHM</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Myocardium, RBC</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endParaRPr lang="en-US" sz="2000">
                        <a:effectLst/>
                        <a:latin typeface="Arial" pitchFamily="34" charset="0"/>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2"/>
                  </a:ext>
                </a:extLst>
              </a:tr>
              <a:tr h="1019043">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LDH</a:t>
                      </a:r>
                      <a:r>
                        <a:rPr lang="en-US" sz="2000" kern="1200" baseline="-25000">
                          <a:solidFill>
                            <a:srgbClr val="000000"/>
                          </a:solidFill>
                          <a:effectLst/>
                          <a:latin typeface="Arial" pitchFamily="34" charset="0"/>
                          <a:ea typeface="Times New Roman"/>
                          <a:cs typeface="Arial" pitchFamily="34" charset="0"/>
                        </a:rPr>
                        <a:t>3</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ctr" rtl="0" fontAlgn="base">
                        <a:lnSpc>
                          <a:spcPct val="150000"/>
                        </a:lnSpc>
                        <a:spcBef>
                          <a:spcPts val="0"/>
                        </a:spcBef>
                        <a:spcAft>
                          <a:spcPts val="0"/>
                        </a:spcAft>
                      </a:pPr>
                      <a:r>
                        <a:rPr lang="en-US" sz="2000" kern="1200" dirty="0">
                          <a:solidFill>
                            <a:srgbClr val="000000"/>
                          </a:solidFill>
                          <a:effectLst/>
                          <a:latin typeface="Arial" pitchFamily="34" charset="0"/>
                          <a:ea typeface="Times New Roman"/>
                          <a:cs typeface="Arial" pitchFamily="34" charset="0"/>
                        </a:rPr>
                        <a:t>(H</a:t>
                      </a:r>
                      <a:r>
                        <a:rPr lang="en-US" sz="2000" kern="1200" baseline="-25000" dirty="0">
                          <a:solidFill>
                            <a:srgbClr val="000000"/>
                          </a:solidFill>
                          <a:effectLst/>
                          <a:latin typeface="Arial" pitchFamily="34" charset="0"/>
                          <a:ea typeface="Times New Roman"/>
                          <a:cs typeface="Arial" pitchFamily="34" charset="0"/>
                        </a:rPr>
                        <a:t>2</a:t>
                      </a:r>
                      <a:r>
                        <a:rPr lang="en-US" sz="2000" kern="1200" dirty="0">
                          <a:solidFill>
                            <a:srgbClr val="000000"/>
                          </a:solidFill>
                          <a:effectLst/>
                          <a:latin typeface="Arial" pitchFamily="34" charset="0"/>
                          <a:ea typeface="Times New Roman"/>
                          <a:cs typeface="Arial" pitchFamily="34" charset="0"/>
                        </a:rPr>
                        <a:t>M</a:t>
                      </a:r>
                      <a:r>
                        <a:rPr lang="en-US" sz="2000" kern="1200" baseline="-25000" dirty="0">
                          <a:solidFill>
                            <a:srgbClr val="000000"/>
                          </a:solidFill>
                          <a:effectLst/>
                          <a:latin typeface="Arial" pitchFamily="34" charset="0"/>
                          <a:ea typeface="Times New Roman"/>
                          <a:cs typeface="Arial" pitchFamily="34" charset="0"/>
                        </a:rPr>
                        <a:t>2</a:t>
                      </a:r>
                      <a:r>
                        <a:rPr lang="en-US" sz="2000" kern="1200" dirty="0">
                          <a:solidFill>
                            <a:srgbClr val="000000"/>
                          </a:solidFill>
                          <a:effectLst/>
                          <a:latin typeface="Arial" pitchFamily="34" charset="0"/>
                          <a:ea typeface="Times New Roman"/>
                          <a:cs typeface="Arial" pitchFamily="34" charset="0"/>
                        </a:rPr>
                        <a:t>) HHMM</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Kidney, Skeletal muscle</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endParaRPr lang="en-US" sz="2000">
                        <a:effectLst/>
                        <a:latin typeface="Arial" pitchFamily="34" charset="0"/>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3"/>
                  </a:ext>
                </a:extLst>
              </a:tr>
              <a:tr h="1019043">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LDH</a:t>
                      </a:r>
                      <a:r>
                        <a:rPr lang="en-US" sz="2000" kern="1200" baseline="-25000">
                          <a:solidFill>
                            <a:srgbClr val="000000"/>
                          </a:solidFill>
                          <a:effectLst/>
                          <a:latin typeface="Arial" pitchFamily="34" charset="0"/>
                          <a:ea typeface="Times New Roman"/>
                          <a:cs typeface="Arial" pitchFamily="34" charset="0"/>
                        </a:rPr>
                        <a:t>4</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ctr"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(H</a:t>
                      </a:r>
                      <a:r>
                        <a:rPr lang="en-US" sz="2000" kern="1200" baseline="-25000">
                          <a:solidFill>
                            <a:srgbClr val="000000"/>
                          </a:solidFill>
                          <a:effectLst/>
                          <a:latin typeface="Arial" pitchFamily="34" charset="0"/>
                          <a:ea typeface="Times New Roman"/>
                          <a:cs typeface="Arial" pitchFamily="34" charset="0"/>
                        </a:rPr>
                        <a:t>1</a:t>
                      </a:r>
                      <a:r>
                        <a:rPr lang="en-US" sz="2000" kern="1200">
                          <a:solidFill>
                            <a:srgbClr val="000000"/>
                          </a:solidFill>
                          <a:effectLst/>
                          <a:latin typeface="Arial" pitchFamily="34" charset="0"/>
                          <a:ea typeface="Times New Roman"/>
                          <a:cs typeface="Arial" pitchFamily="34" charset="0"/>
                        </a:rPr>
                        <a:t>M</a:t>
                      </a:r>
                      <a:r>
                        <a:rPr lang="en-US" sz="2000" kern="1200" baseline="-25000">
                          <a:solidFill>
                            <a:srgbClr val="000000"/>
                          </a:solidFill>
                          <a:effectLst/>
                          <a:latin typeface="Arial" pitchFamily="34" charset="0"/>
                          <a:ea typeface="Times New Roman"/>
                          <a:cs typeface="Arial" pitchFamily="34" charset="0"/>
                        </a:rPr>
                        <a:t>3</a:t>
                      </a:r>
                      <a:r>
                        <a:rPr lang="en-US" sz="2000" kern="1200">
                          <a:solidFill>
                            <a:srgbClr val="000000"/>
                          </a:solidFill>
                          <a:effectLst/>
                          <a:latin typeface="Arial" pitchFamily="34" charset="0"/>
                          <a:ea typeface="Times New Roman"/>
                          <a:cs typeface="Arial" pitchFamily="34" charset="0"/>
                        </a:rPr>
                        <a:t>) HMMM</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Kidney, Skeletal muscle</a:t>
                      </a:r>
                      <a:endParaRPr lang="en-US" sz="200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endParaRPr lang="en-US" sz="2000">
                        <a:effectLst/>
                        <a:latin typeface="Arial" pitchFamily="34" charset="0"/>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4"/>
                  </a:ext>
                </a:extLst>
              </a:tr>
              <a:tr h="1838901">
                <a:tc>
                  <a:txBody>
                    <a:bodyPr/>
                    <a:lstStyle/>
                    <a:p>
                      <a:pPr marL="0" marR="0" algn="l" rtl="0" fontAlgn="base">
                        <a:lnSpc>
                          <a:spcPct val="150000"/>
                        </a:lnSpc>
                        <a:spcBef>
                          <a:spcPts val="0"/>
                        </a:spcBef>
                        <a:spcAft>
                          <a:spcPts val="0"/>
                        </a:spcAft>
                      </a:pPr>
                      <a:r>
                        <a:rPr lang="en-US" sz="2000" kern="1200" dirty="0">
                          <a:solidFill>
                            <a:srgbClr val="000000"/>
                          </a:solidFill>
                          <a:effectLst/>
                          <a:latin typeface="Arial" pitchFamily="34" charset="0"/>
                          <a:ea typeface="Times New Roman"/>
                          <a:cs typeface="Arial" pitchFamily="34" charset="0"/>
                        </a:rPr>
                        <a:t>LDH</a:t>
                      </a:r>
                      <a:r>
                        <a:rPr lang="en-US" sz="2000" kern="1200" baseline="-25000" dirty="0">
                          <a:solidFill>
                            <a:srgbClr val="000000"/>
                          </a:solidFill>
                          <a:effectLst/>
                          <a:latin typeface="Arial" pitchFamily="34" charset="0"/>
                          <a:ea typeface="Times New Roman"/>
                          <a:cs typeface="Arial" pitchFamily="34" charset="0"/>
                        </a:rPr>
                        <a:t>5</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ctr" rtl="0" fontAlgn="base">
                        <a:lnSpc>
                          <a:spcPct val="150000"/>
                        </a:lnSpc>
                        <a:spcBef>
                          <a:spcPts val="0"/>
                        </a:spcBef>
                        <a:spcAft>
                          <a:spcPts val="0"/>
                        </a:spcAft>
                      </a:pPr>
                      <a:r>
                        <a:rPr lang="en-US" sz="2000" kern="1200" dirty="0">
                          <a:solidFill>
                            <a:srgbClr val="000000"/>
                          </a:solidFill>
                          <a:effectLst/>
                          <a:latin typeface="Arial" pitchFamily="34" charset="0"/>
                          <a:ea typeface="Times New Roman"/>
                          <a:cs typeface="Arial" pitchFamily="34" charset="0"/>
                        </a:rPr>
                        <a:t>(M</a:t>
                      </a:r>
                      <a:r>
                        <a:rPr lang="en-US" sz="2000" kern="1200" baseline="-25000" dirty="0">
                          <a:solidFill>
                            <a:srgbClr val="000000"/>
                          </a:solidFill>
                          <a:effectLst/>
                          <a:latin typeface="Arial" pitchFamily="34" charset="0"/>
                          <a:ea typeface="Times New Roman"/>
                          <a:cs typeface="Arial" pitchFamily="34" charset="0"/>
                        </a:rPr>
                        <a:t>4</a:t>
                      </a:r>
                      <a:r>
                        <a:rPr lang="en-US" sz="2000" kern="1200" dirty="0">
                          <a:solidFill>
                            <a:srgbClr val="000000"/>
                          </a:solidFill>
                          <a:effectLst/>
                          <a:latin typeface="Arial" pitchFamily="34" charset="0"/>
                          <a:ea typeface="Times New Roman"/>
                          <a:cs typeface="Arial" pitchFamily="34" charset="0"/>
                        </a:rPr>
                        <a:t>) MMMM</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dirty="0">
                          <a:solidFill>
                            <a:srgbClr val="000000"/>
                          </a:solidFill>
                          <a:effectLst/>
                          <a:latin typeface="Arial" pitchFamily="34" charset="0"/>
                          <a:ea typeface="Times New Roman"/>
                          <a:cs typeface="Arial" pitchFamily="34" charset="0"/>
                        </a:rPr>
                        <a:t>Skeletal muscle, Liver</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dirty="0">
                          <a:solidFill>
                            <a:srgbClr val="000000"/>
                          </a:solidFill>
                          <a:effectLst/>
                          <a:latin typeface="Arial" pitchFamily="34" charset="0"/>
                          <a:ea typeface="Times New Roman"/>
                          <a:cs typeface="Arial" pitchFamily="34" charset="0"/>
                        </a:rPr>
                        <a:t>Skeletal muscle and liver diseases</a:t>
                      </a:r>
                      <a:endParaRPr lang="en-US" sz="2000" dirty="0">
                        <a:effectLst/>
                        <a:latin typeface="Arial" pitchFamily="34" charset="0"/>
                        <a:ea typeface="Calibri"/>
                        <a:cs typeface="Arial" pitchFamily="34" charset="0"/>
                      </a:endParaRPr>
                    </a:p>
                  </a:txBody>
                  <a:tcP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3750847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marL="0" indent="0">
              <a:buNone/>
            </a:pPr>
            <a:r>
              <a:rPr lang="en-US" sz="3600" b="1" u="sng" dirty="0" err="1"/>
              <a:t>Creatine</a:t>
            </a:r>
            <a:r>
              <a:rPr lang="en-US" sz="3600" b="1" u="sng" dirty="0"/>
              <a:t> Kinase (CK)</a:t>
            </a:r>
            <a:endParaRPr lang="en-US" sz="3600" dirty="0"/>
          </a:p>
          <a:p>
            <a:pPr marL="0" indent="0" algn="ctr">
              <a:buNone/>
            </a:pPr>
            <a:r>
              <a:rPr lang="en-US" sz="3600" dirty="0" err="1"/>
              <a:t>Creatine</a:t>
            </a:r>
            <a:r>
              <a:rPr lang="en-US" sz="3600" dirty="0"/>
              <a:t> + ATP → phosphocreatine + ADP</a:t>
            </a:r>
          </a:p>
          <a:p>
            <a:r>
              <a:rPr lang="en-US" sz="3600" dirty="0"/>
              <a:t>(Phosphocreatine – serves as energy reserve during muscle contraction)</a:t>
            </a:r>
          </a:p>
          <a:p>
            <a:pPr lvl="0"/>
            <a:r>
              <a:rPr lang="en-US" sz="3600" dirty="0" err="1"/>
              <a:t>Creatine</a:t>
            </a:r>
            <a:r>
              <a:rPr lang="en-US" sz="3600" dirty="0"/>
              <a:t> kinase is a dimer made of two monomers occurs in the tissues. </a:t>
            </a:r>
          </a:p>
          <a:p>
            <a:pPr lvl="0"/>
            <a:r>
              <a:rPr lang="en-US" sz="3600" dirty="0"/>
              <a:t>Skeletal muscle contains M subunit, Brain contains B subunits.</a:t>
            </a:r>
          </a:p>
          <a:p>
            <a:pPr lvl="0"/>
            <a:r>
              <a:rPr lang="en-US" sz="3600" dirty="0"/>
              <a:t>Three different </a:t>
            </a:r>
            <a:r>
              <a:rPr lang="en-US" sz="3600" dirty="0" err="1"/>
              <a:t>isoenzymes</a:t>
            </a:r>
            <a:r>
              <a:rPr lang="en-US" sz="3600" dirty="0"/>
              <a:t> are formed. </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3750847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7564176"/>
              </p:ext>
            </p:extLst>
          </p:nvPr>
        </p:nvGraphicFramePr>
        <p:xfrm>
          <a:off x="76200" y="152400"/>
          <a:ext cx="8991600" cy="6476999"/>
        </p:xfrm>
        <a:graphic>
          <a:graphicData uri="http://schemas.openxmlformats.org/drawingml/2006/table">
            <a:tb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tblGrid>
              <a:tr h="949140">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Isoenzyme name</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Composition</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Present in </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b="1" kern="1200">
                          <a:solidFill>
                            <a:srgbClr val="000000"/>
                          </a:solidFill>
                          <a:effectLst/>
                          <a:latin typeface="Arial" pitchFamily="34" charset="0"/>
                          <a:ea typeface="Times New Roman"/>
                          <a:cs typeface="Arial" pitchFamily="34" charset="0"/>
                        </a:rPr>
                        <a:t>Elevated in</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0"/>
                  </a:ext>
                </a:extLst>
              </a:tr>
              <a:tr h="949140">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CK-1</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BB</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Brain</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CNS diseases</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1"/>
                  </a:ext>
                </a:extLst>
              </a:tr>
              <a:tr h="2891361">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CK-2</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MB</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Myocardium/ Heart</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Acute myocardial infarction</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2"/>
                  </a:ext>
                </a:extLst>
              </a:tr>
              <a:tr h="1687358">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CK-3</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MM</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pPr marL="0" marR="0" algn="l" rtl="0" fontAlgn="base">
                        <a:lnSpc>
                          <a:spcPct val="150000"/>
                        </a:lnSpc>
                        <a:spcBef>
                          <a:spcPts val="0"/>
                        </a:spcBef>
                        <a:spcAft>
                          <a:spcPts val="0"/>
                        </a:spcAft>
                      </a:pPr>
                      <a:r>
                        <a:rPr lang="en-US" sz="2000" kern="1200">
                          <a:solidFill>
                            <a:srgbClr val="000000"/>
                          </a:solidFill>
                          <a:effectLst/>
                          <a:latin typeface="Arial" pitchFamily="34" charset="0"/>
                          <a:ea typeface="Times New Roman"/>
                          <a:cs typeface="Arial" pitchFamily="34" charset="0"/>
                        </a:rPr>
                        <a:t>Skeletal muscle, Myocardium</a:t>
                      </a:r>
                      <a:endParaRPr lang="en-US" sz="2000">
                        <a:effectLst/>
                        <a:latin typeface="Arial" pitchFamily="34" charset="0"/>
                        <a:ea typeface="Calibri"/>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tc>
                  <a:txBody>
                    <a:bodyPr/>
                    <a:lstStyle/>
                    <a:p>
                      <a:endParaRPr lang="en-US" sz="2000" dirty="0">
                        <a:effectLst/>
                        <a:latin typeface="Arial" pitchFamily="34" charset="0"/>
                        <a:cs typeface="Arial" pitchFamily="34" charset="0"/>
                      </a:endParaRPr>
                    </a:p>
                  </a:txBody>
                  <a:tcPr anchor="ctr">
                    <a:lnL w="19050" cap="flat" cmpd="sng" algn="ctr">
                      <a:solidFill>
                        <a:srgbClr val="9900FF"/>
                      </a:solidFill>
                      <a:prstDash val="solid"/>
                      <a:round/>
                      <a:headEnd type="none" w="med" len="med"/>
                      <a:tailEnd type="none" w="med" len="med"/>
                    </a:lnL>
                    <a:lnR w="19050" cap="flat" cmpd="sng" algn="ctr">
                      <a:solidFill>
                        <a:srgbClr val="9900FF"/>
                      </a:solidFill>
                      <a:prstDash val="solid"/>
                      <a:round/>
                      <a:headEnd type="none" w="med" len="med"/>
                      <a:tailEnd type="none" w="med" len="med"/>
                    </a:lnR>
                    <a:lnT w="19050" cap="flat" cmpd="sng" algn="ctr">
                      <a:solidFill>
                        <a:srgbClr val="9900FF"/>
                      </a:solidFill>
                      <a:prstDash val="solid"/>
                      <a:round/>
                      <a:headEnd type="none" w="med" len="med"/>
                      <a:tailEnd type="none" w="med" len="med"/>
                    </a:lnT>
                    <a:lnB w="19050" cap="flat" cmpd="sng" algn="ctr">
                      <a:solidFill>
                        <a:srgbClr val="9900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750847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lnSpcReduction="10000"/>
          </a:bodyPr>
          <a:lstStyle/>
          <a:p>
            <a:pPr marL="0" indent="0">
              <a:buNone/>
            </a:pPr>
            <a:r>
              <a:rPr lang="en-US" sz="3600" b="1" dirty="0"/>
              <a:t>Allosteric modulation</a:t>
            </a:r>
          </a:p>
          <a:p>
            <a:pPr lvl="0"/>
            <a:r>
              <a:rPr lang="en-US" sz="3600" dirty="0"/>
              <a:t>Allosteric sites are sites on the enzyme that bind to molecules in the cellular environment. </a:t>
            </a:r>
          </a:p>
          <a:p>
            <a:pPr lvl="0"/>
            <a:r>
              <a:rPr lang="en-US" sz="3600" dirty="0"/>
              <a:t>The sites form weak, noncovalent bonds with these molecules, causing a change in the conformation of the enzyme. </a:t>
            </a:r>
          </a:p>
          <a:p>
            <a:pPr lvl="0"/>
            <a:r>
              <a:rPr lang="en-US" sz="3600" dirty="0"/>
              <a:t>This change in conformation translates to the active site, which then affects the reaction rate of the enzyme.</a:t>
            </a:r>
          </a:p>
          <a:p>
            <a:pPr lvl="0"/>
            <a:r>
              <a:rPr lang="en-US" sz="3600" dirty="0"/>
              <a:t>Allosteric interactions can both inhibit and activate enzymes and are a common way that enzymes are controlled in the body.</a:t>
            </a:r>
          </a:p>
          <a:p>
            <a:pPr marL="0" indent="0" algn="just">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375084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fontScale="92500"/>
          </a:bodyPr>
          <a:lstStyle/>
          <a:p>
            <a:pPr lvl="0"/>
            <a:r>
              <a:rPr lang="en-US" sz="3600" dirty="0"/>
              <a:t>A few RNA molecules called </a:t>
            </a:r>
            <a:r>
              <a:rPr lang="en-US" sz="3600" b="1" dirty="0">
                <a:solidFill>
                  <a:srgbClr val="FF0000"/>
                </a:solidFill>
                <a:effectLst>
                  <a:outerShdw blurRad="38100" dist="38100" dir="2700000" algn="tl">
                    <a:srgbClr val="000000">
                      <a:alpha val="43137"/>
                    </a:srgbClr>
                  </a:outerShdw>
                </a:effectLst>
              </a:rPr>
              <a:t>ribozymes</a:t>
            </a:r>
            <a:r>
              <a:rPr lang="en-US" sz="3600" dirty="0"/>
              <a:t> also catalyze reactions, with an important example being some parts of the ribosome. </a:t>
            </a:r>
          </a:p>
          <a:p>
            <a:pPr lvl="0"/>
            <a:r>
              <a:rPr lang="en-US" sz="3600" dirty="0"/>
              <a:t>Enzyme activity can be affected by other molecules. </a:t>
            </a:r>
          </a:p>
          <a:p>
            <a:pPr marL="742950" lvl="0" indent="-742950">
              <a:buFont typeface="+mj-lt"/>
              <a:buAutoNum type="arabicPeriod"/>
            </a:pPr>
            <a:r>
              <a:rPr lang="en-US" sz="3600" dirty="0"/>
              <a:t>Inhibitors are molecules that decrease enzyme activity.</a:t>
            </a:r>
          </a:p>
          <a:p>
            <a:pPr marL="742950" lvl="0" indent="-742950">
              <a:buFont typeface="+mj-lt"/>
              <a:buAutoNum type="arabicPeriod"/>
            </a:pPr>
            <a:r>
              <a:rPr lang="en-US" sz="3600" dirty="0"/>
              <a:t>Activators are molecules that increase activity. </a:t>
            </a:r>
          </a:p>
          <a:p>
            <a:pPr marL="742950" lvl="0" indent="-742950">
              <a:buFont typeface="+mj-lt"/>
              <a:buAutoNum type="arabicPeriod"/>
            </a:pPr>
            <a:r>
              <a:rPr lang="en-US" sz="3600" dirty="0"/>
              <a:t>Many drugs and poisons are enzyme inhibitors. </a:t>
            </a:r>
          </a:p>
          <a:p>
            <a:pPr marL="742950" lvl="0" indent="-742950">
              <a:buFont typeface="+mj-lt"/>
              <a:buAutoNum type="arabicPeriod"/>
            </a:pPr>
            <a:r>
              <a:rPr lang="en-US" sz="3600" dirty="0"/>
              <a:t>Activity is also affected by temperature, chemical environment (e.g., pH), and the concentration of substrate. </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979089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62368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
        <p:nvSpPr>
          <p:cNvPr id="3" name="Action Button: Video 2">
            <a:hlinkClick r:id="rId3" action="ppaction://hlinkfile" highlightClick="1"/>
            <a:extLst>
              <a:ext uri="{FF2B5EF4-FFF2-40B4-BE49-F238E27FC236}">
                <a16:creationId xmlns:a16="http://schemas.microsoft.com/office/drawing/2014/main" id="{1791D7E1-32DC-4592-8F78-F178FF9D84B1}"/>
              </a:ext>
            </a:extLst>
          </p:cNvPr>
          <p:cNvSpPr/>
          <p:nvPr/>
        </p:nvSpPr>
        <p:spPr>
          <a:xfrm>
            <a:off x="4572000" y="5105400"/>
            <a:ext cx="1066800" cy="685800"/>
          </a:xfrm>
          <a:prstGeom prst="actionButtonMovi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44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scene3d>
              <a:camera prst="orthographicFront"/>
              <a:lightRig rig="flat" dir="tl">
                <a:rot lat="0" lon="0" rev="6600000"/>
              </a:lightRig>
            </a:scene3d>
            <a:sp3d extrusionH="25400" contourW="8890">
              <a:bevelT w="38100" h="31750" prst="cross"/>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Clinical </a:t>
            </a:r>
            <a:b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Enzymology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398225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b="1" dirty="0">
                <a:effectLst>
                  <a:outerShdw blurRad="38100" dist="38100" dir="2700000" algn="tl">
                    <a:srgbClr val="000000">
                      <a:alpha val="43137"/>
                    </a:srgbClr>
                  </a:outerShdw>
                </a:effectLst>
              </a:rPr>
              <a:t>Serum enzymes increases may be due to:- </a:t>
            </a:r>
          </a:p>
        </p:txBody>
      </p:sp>
      <p:sp>
        <p:nvSpPr>
          <p:cNvPr id="3" name="Content Placeholder 2"/>
          <p:cNvSpPr>
            <a:spLocks noGrp="1"/>
          </p:cNvSpPr>
          <p:nvPr>
            <p:ph idx="1"/>
          </p:nvPr>
        </p:nvSpPr>
        <p:spPr>
          <a:xfrm>
            <a:off x="30480" y="914400"/>
            <a:ext cx="9037320" cy="5943600"/>
          </a:xfrm>
        </p:spPr>
        <p:txBody>
          <a:bodyPr>
            <a:normAutofit fontScale="92500" lnSpcReduction="10000"/>
          </a:bodyPr>
          <a:lstStyle/>
          <a:p>
            <a:r>
              <a:rPr lang="en-US" dirty="0"/>
              <a:t>Cell death - this results in a small short-lived increase (e.g., following myocardial infarction). </a:t>
            </a:r>
          </a:p>
          <a:p>
            <a:r>
              <a:rPr lang="en-US" dirty="0"/>
              <a:t>Increased cell membrane permeability in living cells (due to hypoxia, inflammation, drugs/poisons, cellular swelling) gives rise to a large protracted increase in serum enzymes as there is ongoing enzyme synthesis (e.g., </a:t>
            </a:r>
            <a:r>
              <a:rPr lang="en-US" dirty="0" err="1"/>
              <a:t>Duchenne</a:t>
            </a:r>
            <a:r>
              <a:rPr lang="en-US" dirty="0"/>
              <a:t> muscular dystrophy, acute viral hepatitis). </a:t>
            </a:r>
          </a:p>
          <a:p>
            <a:r>
              <a:rPr lang="en-US" dirty="0"/>
              <a:t>Increased synthesis in a specific cell type (e.g., gamma </a:t>
            </a:r>
            <a:r>
              <a:rPr lang="en-US" dirty="0" err="1"/>
              <a:t>glutamyl</a:t>
            </a:r>
            <a:r>
              <a:rPr lang="en-US" dirty="0"/>
              <a:t> </a:t>
            </a:r>
            <a:r>
              <a:rPr lang="en-US" dirty="0" err="1"/>
              <a:t>transferase</a:t>
            </a:r>
            <a:r>
              <a:rPr lang="en-US" dirty="0"/>
              <a:t> in liver cells is induced by alcohol or anticonvulsant drugs, alkaline </a:t>
            </a:r>
            <a:r>
              <a:rPr lang="en-US" dirty="0" err="1"/>
              <a:t>phophatase</a:t>
            </a:r>
            <a:r>
              <a:rPr lang="en-US" dirty="0"/>
              <a:t> in liver cells is induced by obstruction, lactate dehydrogenase is induced in neoplastic tissues).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389806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effectLst>
                  <a:outerShdw blurRad="38100" dist="38100" dir="2700000" algn="tl">
                    <a:srgbClr val="000000">
                      <a:alpha val="43137"/>
                    </a:srgbClr>
                  </a:outerShdw>
                </a:effectLst>
              </a:rPr>
              <a:t>CAUSES OF CELL DAMAGE OR DEATH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953435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a:effectLst>
                  <a:outerShdw blurRad="38100" dist="38100" dir="2700000" algn="tl">
                    <a:srgbClr val="000000">
                      <a:alpha val="43137"/>
                    </a:srgbClr>
                  </a:outerShdw>
                </a:effectLst>
              </a:rPr>
              <a:t>CREATINE KINASE (CK)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1815812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rmAutofit/>
          </a:bodyPr>
          <a:lstStyle/>
          <a:p>
            <a:pPr marL="0" indent="0">
              <a:buNone/>
            </a:pPr>
            <a:r>
              <a:rPr lang="en-US" dirty="0"/>
              <a:t>Important in tissues where significant metabolic energy is stored as </a:t>
            </a:r>
            <a:r>
              <a:rPr lang="en-US" dirty="0" err="1"/>
              <a:t>creatine</a:t>
            </a:r>
            <a:r>
              <a:rPr lang="en-US" dirty="0"/>
              <a:t> phosphate. </a:t>
            </a:r>
          </a:p>
          <a:p>
            <a:pPr marL="0" indent="0">
              <a:buNone/>
            </a:pPr>
            <a:r>
              <a:rPr lang="en-US" u="sng" dirty="0"/>
              <a:t>Distribution : </a:t>
            </a:r>
            <a:r>
              <a:rPr lang="en-US" dirty="0"/>
              <a:t>skeletal muscle, heart, brain. </a:t>
            </a:r>
          </a:p>
          <a:p>
            <a:pPr marL="0" indent="0">
              <a:buNone/>
            </a:pPr>
            <a:r>
              <a:rPr lang="en-US" u="sng" dirty="0" err="1"/>
              <a:t>Isoenzyme</a:t>
            </a:r>
            <a:r>
              <a:rPr lang="en-US" u="sng" dirty="0"/>
              <a:t> composition </a:t>
            </a:r>
            <a:r>
              <a:rPr lang="en-US" dirty="0"/>
              <a:t>: CK is a dimer consisting of sub-units M or B coded by two distinct genes. </a:t>
            </a:r>
          </a:p>
          <a:p>
            <a:pPr marL="0" indent="0">
              <a:buNone/>
            </a:pPr>
            <a:r>
              <a:rPr lang="en-US" dirty="0"/>
              <a:t>Thus 3 possible </a:t>
            </a:r>
            <a:r>
              <a:rPr lang="en-US" dirty="0" err="1"/>
              <a:t>isoenzymes</a:t>
            </a:r>
            <a:r>
              <a:rPr lang="en-US" dirty="0"/>
              <a:t> - M </a:t>
            </a:r>
            <a:r>
              <a:rPr lang="en-US" dirty="0" err="1"/>
              <a:t>M</a:t>
            </a:r>
            <a:r>
              <a:rPr lang="en-US" dirty="0"/>
              <a:t> ; M B ; B </a:t>
            </a:r>
            <a:r>
              <a:rPr lang="en-US" dirty="0" err="1"/>
              <a:t>B</a:t>
            </a:r>
            <a:r>
              <a:rPr lang="en-US" dirty="0"/>
              <a:t> </a:t>
            </a:r>
          </a:p>
          <a:p>
            <a:pPr marL="0" indent="0">
              <a:buNone/>
            </a:pPr>
            <a:r>
              <a:rPr lang="en-US" dirty="0"/>
              <a:t>Skeletal muscle - all MM; Heart - 80% MM, 20% MB; Brain - all BB. </a:t>
            </a:r>
          </a:p>
          <a:p>
            <a:pPr marL="0" indent="0">
              <a:buNone/>
            </a:pPr>
            <a:r>
              <a:rPr lang="en-US" dirty="0"/>
              <a:t>Normal pattern in serum - predominantly MM present, with MB &lt; 6% of total CK. </a:t>
            </a:r>
          </a:p>
          <a:p>
            <a:pPr marL="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1999117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u="sng" dirty="0">
                <a:effectLst>
                  <a:outerShdw blurRad="38100" dist="38100" dir="2700000" algn="tl">
                    <a:srgbClr val="000000">
                      <a:alpha val="43137"/>
                    </a:srgbClr>
                  </a:outerShdw>
                </a:effectLst>
              </a:rPr>
              <a:t>Myocardial infarction </a:t>
            </a:r>
          </a:p>
          <a:p>
            <a:pPr marL="0" indent="0">
              <a:buNone/>
            </a:pPr>
            <a:r>
              <a:rPr lang="en-US" dirty="0"/>
              <a:t>Early increase of total CK, specifically the MB </a:t>
            </a:r>
            <a:r>
              <a:rPr lang="en-US" dirty="0" err="1"/>
              <a:t>isoenzyme</a:t>
            </a:r>
            <a:r>
              <a:rPr lang="en-US" dirty="0"/>
              <a:t>. </a:t>
            </a:r>
          </a:p>
          <a:p>
            <a:pPr marL="0" indent="0">
              <a:buNone/>
            </a:pPr>
            <a:r>
              <a:rPr lang="en-US" dirty="0"/>
              <a:t>Total CK levels start to rise at about 6 hours , peak at 18 to 30 hours, and return to normal by 3 days. </a:t>
            </a:r>
          </a:p>
          <a:p>
            <a:pPr marL="0" indent="0">
              <a:buNone/>
            </a:pPr>
            <a:r>
              <a:rPr lang="en-US" dirty="0"/>
              <a:t>If total CK raised, measurement of CK-MB is indicated. </a:t>
            </a:r>
          </a:p>
          <a:p>
            <a:pPr marL="0" indent="0">
              <a:buNone/>
            </a:pPr>
            <a:r>
              <a:rPr lang="en-US" dirty="0"/>
              <a:t>CK-MB levels may be raised by 4 hours, are almost certain to be raised by 12 hours, and may return to normal by 24 hours after MI. </a:t>
            </a:r>
          </a:p>
          <a:p>
            <a:pPr marL="0" indent="0">
              <a:buNone/>
            </a:pPr>
            <a:r>
              <a:rPr lang="en-US" dirty="0"/>
              <a:t>Used as a diagnostic test before 24 hours, and as a prognostic indicator (amount of increase reflects extent of cardiac damage).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70698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dirty="0">
                <a:effectLst>
                  <a:outerShdw blurRad="38100" dist="38100" dir="2700000" algn="tl">
                    <a:srgbClr val="000000">
                      <a:alpha val="43137"/>
                    </a:srgbClr>
                  </a:outerShdw>
                </a:effectLst>
              </a:rPr>
              <a:t>Skeletal muscle damage </a:t>
            </a:r>
          </a:p>
          <a:p>
            <a:pPr marL="0" indent="0">
              <a:buNone/>
            </a:pPr>
            <a:r>
              <a:rPr lang="en-US" dirty="0"/>
              <a:t>e.g., trauma, surgery (especially in cardiac surgery), over-exercise, convulsions, </a:t>
            </a:r>
            <a:r>
              <a:rPr lang="en-US" dirty="0" err="1"/>
              <a:t>ischaemia</a:t>
            </a:r>
            <a:r>
              <a:rPr lang="en-US" dirty="0"/>
              <a:t>, inflammation (myositis), malignant hyperthermia, congenital muscular dystrophy.</a:t>
            </a:r>
          </a:p>
          <a:p>
            <a:pPr marL="0" indent="0">
              <a:buNone/>
            </a:pPr>
            <a:r>
              <a:rPr lang="en-US" dirty="0"/>
              <a:t>increase of total CK, but MB </a:t>
            </a:r>
            <a:r>
              <a:rPr lang="en-US" dirty="0" err="1"/>
              <a:t>isoenzyme</a:t>
            </a:r>
            <a:r>
              <a:rPr lang="en-US" dirty="0"/>
              <a:t> not increased. In neurogenic muscle disease, e.g., poliomyelitis and Parkinsonism, CK levels are normal. </a:t>
            </a:r>
          </a:p>
          <a:p>
            <a:pPr marL="0" indent="0">
              <a:buNone/>
            </a:pPr>
            <a:r>
              <a:rPr lang="en-US" dirty="0"/>
              <a:t>In </a:t>
            </a:r>
            <a:r>
              <a:rPr lang="en-US" dirty="0" err="1"/>
              <a:t>Duchenne</a:t>
            </a:r>
            <a:r>
              <a:rPr lang="en-US" dirty="0"/>
              <a:t> Muscular Dystrophy, CK elevation </a:t>
            </a:r>
            <a:r>
              <a:rPr lang="en-US" i="1" dirty="0"/>
              <a:t>precedes </a:t>
            </a:r>
            <a:r>
              <a:rPr lang="en-US" dirty="0"/>
              <a:t>onset of symptoms by years, and falls as disease progresses. </a:t>
            </a:r>
          </a:p>
          <a:p>
            <a:pPr marL="0" indent="0">
              <a:buNone/>
            </a:pPr>
            <a:r>
              <a:rPr lang="en-US" dirty="0"/>
              <a:t>In chronic muscle disease there is reversion to the </a:t>
            </a:r>
            <a:r>
              <a:rPr lang="en-US" dirty="0" err="1"/>
              <a:t>foetal</a:t>
            </a:r>
            <a:r>
              <a:rPr lang="en-US" dirty="0"/>
              <a:t> </a:t>
            </a:r>
            <a:r>
              <a:rPr lang="en-US" dirty="0" err="1"/>
              <a:t>isoenzyme</a:t>
            </a:r>
            <a:r>
              <a:rPr lang="en-US" dirty="0"/>
              <a:t> pattern (MB appears in skeletal muscle and serum). </a:t>
            </a:r>
          </a:p>
          <a:p>
            <a:r>
              <a:rPr lang="en-US" b="1" dirty="0">
                <a:effectLst>
                  <a:outerShdw blurRad="38100" dist="38100" dir="2700000" algn="tl">
                    <a:srgbClr val="000000">
                      <a:alpha val="43137"/>
                    </a:srgbClr>
                  </a:outerShdw>
                </a:effectLst>
              </a:rPr>
              <a:t>Hypothyroidism</a:t>
            </a:r>
            <a:r>
              <a:rPr lang="en-US" dirty="0"/>
              <a:t> is associated with high total CK levels.</a:t>
            </a:r>
          </a:p>
          <a:p>
            <a:pPr marL="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23791049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229600" cy="1143000"/>
          </a:xfrm>
        </p:spPr>
        <p:txBody>
          <a:bodyPr>
            <a:normAutofit fontScale="90000"/>
          </a:bodyPr>
          <a:lstStyle/>
          <a:p>
            <a:r>
              <a:rPr lang="en-US" b="1" dirty="0">
                <a:effectLst>
                  <a:outerShdw blurRad="38100" dist="38100" dir="2700000" algn="tl">
                    <a:srgbClr val="000000">
                      <a:alpha val="43137"/>
                    </a:srgbClr>
                  </a:outerShdw>
                </a:effectLst>
              </a:rPr>
              <a:t>LACTATE DEHYDROGENASE (LDH, LD)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496956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0"/>
            <a:ext cx="9133114" cy="4800600"/>
          </a:xfrm>
        </p:spPr>
        <p:txBody>
          <a:bodyPr>
            <a:normAutofit fontScale="92500" lnSpcReduction="10000"/>
          </a:bodyPr>
          <a:lstStyle/>
          <a:p>
            <a:pPr marL="0" indent="0">
              <a:buNone/>
            </a:pPr>
            <a:endParaRPr lang="en-US" dirty="0"/>
          </a:p>
          <a:p>
            <a:pPr marL="0" indent="0">
              <a:buNone/>
            </a:pPr>
            <a:r>
              <a:rPr lang="en-US" dirty="0"/>
              <a:t>Important in the disposal of </a:t>
            </a:r>
            <a:r>
              <a:rPr lang="en-US" dirty="0" err="1"/>
              <a:t>glycolytically</a:t>
            </a:r>
            <a:r>
              <a:rPr lang="en-US" dirty="0"/>
              <a:t> generated NADH, particularly when mitochondrial disposal is impaired by hypoxia. </a:t>
            </a:r>
          </a:p>
          <a:p>
            <a:pPr marL="0" indent="0">
              <a:buNone/>
            </a:pPr>
            <a:endParaRPr lang="en-US" dirty="0"/>
          </a:p>
          <a:p>
            <a:pPr marL="0" indent="0">
              <a:buNone/>
            </a:pPr>
            <a:r>
              <a:rPr lang="en-US" dirty="0"/>
              <a:t>Distribution: ubiquitous, including heart, skeletal muscle, liver and RBCs - specificity is improved by </a:t>
            </a:r>
            <a:r>
              <a:rPr lang="en-US" dirty="0" err="1"/>
              <a:t>isoenzyme</a:t>
            </a:r>
            <a:r>
              <a:rPr lang="en-US" dirty="0"/>
              <a:t> analysis. </a:t>
            </a:r>
          </a:p>
          <a:p>
            <a:pPr marL="0" indent="0">
              <a:buNone/>
            </a:pPr>
            <a:r>
              <a:rPr lang="en-US" dirty="0"/>
              <a:t>LD is a tetramer consisting of sub-units H or M coded by two different genes.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5105400"/>
            <a:ext cx="90106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225946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0"/>
            <a:ext cx="9135291" cy="6858000"/>
          </a:xfrm>
        </p:spPr>
        <p:txBody>
          <a:bodyPr>
            <a:normAutofit/>
          </a:bodyPr>
          <a:lstStyle/>
          <a:p>
            <a:pPr lvl="0"/>
            <a:r>
              <a:rPr lang="en-US" sz="3600" dirty="0"/>
              <a:t>Some enzymes are used commercially, for example, in the </a:t>
            </a:r>
            <a:r>
              <a:rPr lang="en-US" sz="3600" b="1" dirty="0">
                <a:solidFill>
                  <a:srgbClr val="FF0000"/>
                </a:solidFill>
                <a:effectLst>
                  <a:outerShdw blurRad="38100" dist="38100" dir="2700000" algn="tl">
                    <a:srgbClr val="000000">
                      <a:alpha val="43137"/>
                    </a:srgbClr>
                  </a:outerShdw>
                </a:effectLst>
              </a:rPr>
              <a:t>synthesis of antibiotics</a:t>
            </a:r>
            <a:r>
              <a:rPr lang="en-US" sz="3600" dirty="0"/>
              <a:t>. </a:t>
            </a:r>
          </a:p>
          <a:p>
            <a:pPr lvl="0"/>
            <a:r>
              <a:rPr lang="en-US" sz="3600" dirty="0"/>
              <a:t>Some </a:t>
            </a:r>
            <a:r>
              <a:rPr lang="en-US" sz="3600" b="1" dirty="0">
                <a:solidFill>
                  <a:srgbClr val="FF0000"/>
                </a:solidFill>
                <a:effectLst>
                  <a:outerShdw blurRad="38100" dist="38100" dir="2700000" algn="tl">
                    <a:srgbClr val="000000">
                      <a:alpha val="43137"/>
                    </a:srgbClr>
                  </a:outerShdw>
                </a:effectLst>
              </a:rPr>
              <a:t>household</a:t>
            </a:r>
            <a:r>
              <a:rPr lang="en-US" sz="3600" dirty="0"/>
              <a:t> products use enzymes to speed up biochemical reactions:</a:t>
            </a:r>
          </a:p>
          <a:p>
            <a:pPr marL="742950" lvl="0" indent="-742950">
              <a:buFont typeface="+mj-lt"/>
              <a:buAutoNum type="arabicPeriod"/>
            </a:pPr>
            <a:r>
              <a:rPr lang="en-US" sz="3600" dirty="0"/>
              <a:t>Enzymes in biological </a:t>
            </a:r>
            <a:r>
              <a:rPr lang="en-US" sz="3600" b="1" dirty="0">
                <a:solidFill>
                  <a:srgbClr val="FF0000"/>
                </a:solidFill>
                <a:effectLst>
                  <a:outerShdw blurRad="38100" dist="38100" dir="2700000" algn="tl">
                    <a:srgbClr val="000000">
                      <a:alpha val="43137"/>
                    </a:srgbClr>
                  </a:outerShdw>
                </a:effectLst>
              </a:rPr>
              <a:t>washing powders </a:t>
            </a:r>
            <a:r>
              <a:rPr lang="en-US" sz="3600" dirty="0"/>
              <a:t>break down protein or fat stains on clothes</a:t>
            </a:r>
          </a:p>
          <a:p>
            <a:pPr marL="742950" lvl="0" indent="-742950">
              <a:buFont typeface="+mj-lt"/>
              <a:buAutoNum type="arabicPeriod"/>
            </a:pPr>
            <a:r>
              <a:rPr lang="en-US" sz="3600" dirty="0"/>
              <a:t>Enzymes in </a:t>
            </a:r>
            <a:r>
              <a:rPr lang="en-US" sz="3600" b="1" dirty="0">
                <a:solidFill>
                  <a:srgbClr val="FF0000"/>
                </a:solidFill>
                <a:effectLst>
                  <a:outerShdw blurRad="38100" dist="38100" dir="2700000" algn="tl">
                    <a:srgbClr val="000000">
                      <a:alpha val="43137"/>
                    </a:srgbClr>
                  </a:outerShdw>
                </a:effectLst>
              </a:rPr>
              <a:t>meat tenderizers </a:t>
            </a:r>
            <a:r>
              <a:rPr lang="en-US" sz="3600" dirty="0"/>
              <a:t>break down proteins into smaller molecules, making the meat easier to chew).</a:t>
            </a:r>
          </a:p>
          <a:p>
            <a:pPr marL="0" indent="0">
              <a:buNone/>
            </a:pP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979089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715000"/>
          </a:xfrm>
        </p:spPr>
        <p:txBody>
          <a:bodyPr>
            <a:normAutofit/>
          </a:bodyPr>
          <a:lstStyle/>
          <a:p>
            <a:r>
              <a:rPr lang="en-US" dirty="0"/>
              <a:t>Anoxic tissues (liver, muscle) express M subunit, thus LD5 predominates. </a:t>
            </a:r>
          </a:p>
          <a:p>
            <a:r>
              <a:rPr lang="en-US" dirty="0"/>
              <a:t>Erythrocyte precursors and heart express the H subunit, hence LD1 predominates in these tissues. </a:t>
            </a:r>
          </a:p>
          <a:p>
            <a:r>
              <a:rPr lang="en-US"/>
              <a:t>Normal </a:t>
            </a:r>
            <a:r>
              <a:rPr lang="en-US" dirty="0"/>
              <a:t>pattern in serum - predominantly LD2, with slightly less LD1, and even less LD3, LD4 and LD5.</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1438767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 y="0"/>
            <a:ext cx="9148354" cy="6858000"/>
          </a:xfrm>
        </p:spPr>
        <p:txBody>
          <a:bodyPr>
            <a:normAutofit/>
          </a:bodyPr>
          <a:lstStyle/>
          <a:p>
            <a:r>
              <a:rPr lang="en-US" b="1" dirty="0">
                <a:effectLst>
                  <a:outerShdw blurRad="38100" dist="38100" dir="2700000" algn="tl">
                    <a:srgbClr val="000000">
                      <a:alpha val="43137"/>
                    </a:srgbClr>
                  </a:outerShdw>
                </a:effectLst>
              </a:rPr>
              <a:t>Myocardial infarction </a:t>
            </a:r>
            <a:r>
              <a:rPr lang="en-US" dirty="0"/>
              <a:t>- late and long-lasting increase in total LD. Total LD levels start to rise at about 8 to 12 hours, peak at 24 to 48 hours and return to normal by 10 days. The predominant </a:t>
            </a:r>
            <a:r>
              <a:rPr lang="en-US" dirty="0" err="1"/>
              <a:t>isoenzyme</a:t>
            </a:r>
            <a:r>
              <a:rPr lang="en-US" dirty="0"/>
              <a:t> is LD1, which is present in greater concentration than the normal LD2 (flipped pattern).</a:t>
            </a:r>
          </a:p>
          <a:p>
            <a:pPr marL="0" indent="0">
              <a:buNone/>
            </a:pPr>
            <a:r>
              <a:rPr lang="en-US" dirty="0"/>
              <a:t> </a:t>
            </a:r>
          </a:p>
          <a:p>
            <a:r>
              <a:rPr lang="en-US" b="1" dirty="0">
                <a:effectLst>
                  <a:outerShdw blurRad="38100" dist="38100" dir="2700000" algn="tl">
                    <a:srgbClr val="000000">
                      <a:alpha val="43137"/>
                    </a:srgbClr>
                  </a:outerShdw>
                </a:effectLst>
              </a:rPr>
              <a:t>Liver damage</a:t>
            </a:r>
            <a:r>
              <a:rPr lang="en-US" dirty="0"/>
              <a:t>, including viral or toxic hepatitis (ethanol, </a:t>
            </a:r>
            <a:r>
              <a:rPr lang="en-US" dirty="0" err="1"/>
              <a:t>paracetamol</a:t>
            </a:r>
            <a:r>
              <a:rPr lang="en-US" dirty="0"/>
              <a:t> overdose, carbon tetrachloride), cardiac failure (liver congestion) - increase in total LD, exclusively due to LD5.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4008749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US" b="1" dirty="0">
                <a:effectLst>
                  <a:outerShdw blurRad="38100" dist="38100" dir="2700000" algn="tl">
                    <a:srgbClr val="000000">
                      <a:alpha val="43137"/>
                    </a:srgbClr>
                  </a:outerShdw>
                </a:effectLst>
              </a:rPr>
              <a:t>Hematological disorders </a:t>
            </a:r>
            <a:r>
              <a:rPr lang="en-US" dirty="0"/>
              <a:t>- often isolated elevation in total LD. Due to breakdown of circulating red cells or red cell precursors in bone marrow.</a:t>
            </a:r>
          </a:p>
          <a:p>
            <a:r>
              <a:rPr lang="en-US" dirty="0"/>
              <a:t>Intra-vascular (or in vitro) </a:t>
            </a:r>
            <a:r>
              <a:rPr lang="en-US" dirty="0" err="1"/>
              <a:t>haemolysis</a:t>
            </a:r>
            <a:r>
              <a:rPr lang="en-US" dirty="0"/>
              <a:t>, e.g., due to an auto-immune disorder, prosthetic heart valve, inherited enzyme deficiency (G6PD, PK) - both LD1 and LD2 increased. Associated features include elevated serum unconjugated bilirubin, increased urine and stool </a:t>
            </a:r>
            <a:r>
              <a:rPr lang="en-US" dirty="0" err="1"/>
              <a:t>urobilinogen</a:t>
            </a:r>
            <a:r>
              <a:rPr lang="en-US" dirty="0"/>
              <a:t>, and decreased </a:t>
            </a:r>
            <a:r>
              <a:rPr lang="en-US" dirty="0" err="1"/>
              <a:t>haptoglobin</a:t>
            </a:r>
            <a:r>
              <a:rPr lang="en-US" dirty="0"/>
              <a:t>. </a:t>
            </a:r>
          </a:p>
          <a:p>
            <a:r>
              <a:rPr lang="en-US" dirty="0" err="1"/>
              <a:t>Megaloblastic</a:t>
            </a:r>
            <a:r>
              <a:rPr lang="en-US" dirty="0"/>
              <a:t> </a:t>
            </a:r>
            <a:r>
              <a:rPr lang="en-US" dirty="0" err="1"/>
              <a:t>anaemia</a:t>
            </a:r>
            <a:r>
              <a:rPr lang="en-US" dirty="0"/>
              <a:t> due to </a:t>
            </a:r>
            <a:r>
              <a:rPr lang="en-US" dirty="0" err="1"/>
              <a:t>folate</a:t>
            </a:r>
            <a:r>
              <a:rPr lang="en-US" dirty="0"/>
              <a:t> or vitamin B</a:t>
            </a:r>
            <a:r>
              <a:rPr lang="en-US" baseline="-25000" dirty="0"/>
              <a:t>12</a:t>
            </a:r>
            <a:r>
              <a:rPr lang="en-US" dirty="0"/>
              <a:t> deficiency : failure of cell division leads to cell </a:t>
            </a:r>
            <a:r>
              <a:rPr lang="en-US" dirty="0" err="1"/>
              <a:t>lysis</a:t>
            </a:r>
            <a:r>
              <a:rPr lang="en-US" dirty="0"/>
              <a:t> and enzyme release from the bone marrow - predominant increase in LD1 (as in myocardial infarction). Extremely high levels can be achieved. </a:t>
            </a:r>
          </a:p>
          <a:p>
            <a:pPr marL="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15238976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657"/>
            <a:ext cx="9144000" cy="6825343"/>
          </a:xfrm>
        </p:spPr>
        <p:txBody>
          <a:bodyPr/>
          <a:lstStyle/>
          <a:p>
            <a:pPr marL="0" indent="0">
              <a:buNone/>
            </a:pPr>
            <a:r>
              <a:rPr lang="en-US" b="1" u="sng" dirty="0">
                <a:effectLst>
                  <a:outerShdw blurRad="38100" dist="38100" dir="2700000" algn="tl">
                    <a:srgbClr val="000000">
                      <a:alpha val="43137"/>
                    </a:srgbClr>
                  </a:outerShdw>
                </a:effectLst>
              </a:rPr>
              <a:t>Malignant </a:t>
            </a:r>
            <a:r>
              <a:rPr lang="en-US" b="1" u="sng" dirty="0" err="1">
                <a:effectLst>
                  <a:outerShdw blurRad="38100" dist="38100" dir="2700000" algn="tl">
                    <a:srgbClr val="000000">
                      <a:alpha val="43137"/>
                    </a:srgbClr>
                  </a:outerShdw>
                </a:effectLst>
              </a:rPr>
              <a:t>tumours</a:t>
            </a:r>
            <a:r>
              <a:rPr lang="en-US" b="1" u="sng" dirty="0">
                <a:effectLst>
                  <a:outerShdw blurRad="38100" dist="38100" dir="2700000" algn="tl">
                    <a:srgbClr val="000000">
                      <a:alpha val="43137"/>
                    </a:srgbClr>
                  </a:outerShdw>
                </a:effectLst>
              </a:rPr>
              <a:t> </a:t>
            </a:r>
            <a:r>
              <a:rPr lang="en-US" dirty="0"/>
              <a:t>may manifest an isolated increase in serum LD due to enhanced synthesis of glycolytic enzymes by a wide variety of neoplasms (even measured in aqueous </a:t>
            </a:r>
            <a:r>
              <a:rPr lang="en-US" dirty="0" err="1"/>
              <a:t>humour</a:t>
            </a:r>
            <a:r>
              <a:rPr lang="en-US" dirty="0"/>
              <a:t> to diagnose retinoblastoma). </a:t>
            </a:r>
            <a:endParaRPr lang="ar-EG" dirty="0"/>
          </a:p>
          <a:p>
            <a:pPr marL="0" indent="0">
              <a:buNone/>
            </a:pPr>
            <a:r>
              <a:rPr lang="en-US" dirty="0"/>
              <a:t>Typically centripetal </a:t>
            </a:r>
            <a:r>
              <a:rPr lang="en-US" dirty="0" err="1"/>
              <a:t>isoenzyme</a:t>
            </a:r>
            <a:r>
              <a:rPr lang="en-US" dirty="0"/>
              <a:t> pattern (LD2, LD3 and LD4) due to expression of both subunits (H and M). An exception is seen in germ cell </a:t>
            </a:r>
            <a:r>
              <a:rPr lang="en-US" dirty="0" err="1"/>
              <a:t>tumours</a:t>
            </a:r>
            <a:r>
              <a:rPr lang="en-US" dirty="0"/>
              <a:t> which show an increase in LD1.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1853494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b="1" dirty="0">
                <a:effectLst>
                  <a:outerShdw blurRad="38100" dist="38100" dir="2700000" algn="tl">
                    <a:srgbClr val="000000">
                      <a:alpha val="43137"/>
                    </a:srgbClr>
                  </a:outerShdw>
                </a:effectLst>
              </a:rPr>
              <a:t>TRANSAMINASES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455489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2" y="-17417"/>
            <a:ext cx="9150531" cy="6875417"/>
          </a:xfrm>
        </p:spPr>
        <p:txBody>
          <a:bodyPr>
            <a:normAutofit/>
          </a:bodyPr>
          <a:lstStyle/>
          <a:p>
            <a:pPr marL="0" indent="0">
              <a:buNone/>
            </a:pPr>
            <a:r>
              <a:rPr lang="en-US" dirty="0"/>
              <a:t>ASPARTATE TRANSAMINASE (AST) (aspartate +</a:t>
            </a:r>
            <a:r>
              <a:rPr lang="el-GR" dirty="0"/>
              <a:t>α-</a:t>
            </a:r>
            <a:r>
              <a:rPr lang="en-US" dirty="0" err="1"/>
              <a:t>ketoglutarate</a:t>
            </a:r>
            <a:r>
              <a:rPr lang="en-US" dirty="0"/>
              <a:t> -----&gt; oxaloacetate + glutamate).</a:t>
            </a:r>
          </a:p>
          <a:p>
            <a:pPr marL="0" indent="0">
              <a:buNone/>
            </a:pPr>
            <a:r>
              <a:rPr lang="en-US" dirty="0"/>
              <a:t> </a:t>
            </a:r>
          </a:p>
          <a:p>
            <a:pPr marL="0" indent="0">
              <a:buNone/>
            </a:pPr>
            <a:r>
              <a:rPr lang="en-US" dirty="0"/>
              <a:t>ALANINE TRANSAMINASE (ALT) (alanine + </a:t>
            </a:r>
            <a:r>
              <a:rPr lang="el-GR" dirty="0"/>
              <a:t>α-</a:t>
            </a:r>
            <a:r>
              <a:rPr lang="en-US" dirty="0" err="1"/>
              <a:t>ketoglutarate</a:t>
            </a:r>
            <a:r>
              <a:rPr lang="en-US" dirty="0"/>
              <a:t> -----&gt; pyruvate + glutamate).</a:t>
            </a:r>
          </a:p>
          <a:p>
            <a:pPr marL="0" indent="0">
              <a:buNone/>
            </a:pPr>
            <a:r>
              <a:rPr lang="en-US" dirty="0"/>
              <a:t> </a:t>
            </a:r>
          </a:p>
          <a:p>
            <a:pPr marL="0" indent="0">
              <a:buNone/>
            </a:pPr>
            <a:r>
              <a:rPr lang="en-US" dirty="0"/>
              <a:t>Wide distribution in tissues, including liver, skeletal muscle, heart, kidney and RBCs. </a:t>
            </a:r>
          </a:p>
          <a:p>
            <a:pPr marL="0" indent="0">
              <a:buNone/>
            </a:pPr>
            <a:r>
              <a:rPr lang="en-US" dirty="0"/>
              <a:t>Cofactor vitamin B6 (pyridoxine) - carries amino acid intermediates.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4201857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31"/>
            <a:ext cx="9144000" cy="6851469"/>
          </a:xfrm>
        </p:spPr>
        <p:txBody>
          <a:bodyPr>
            <a:normAutofit fontScale="92500" lnSpcReduction="10000"/>
          </a:bodyPr>
          <a:lstStyle/>
          <a:p>
            <a:pPr marL="0" indent="0">
              <a:buNone/>
            </a:pPr>
            <a:r>
              <a:rPr lang="en-US" b="1" u="sng" dirty="0">
                <a:effectLst>
                  <a:outerShdw blurRad="38100" dist="38100" dir="2700000" algn="tl">
                    <a:srgbClr val="000000">
                      <a:alpha val="43137"/>
                    </a:srgbClr>
                  </a:outerShdw>
                </a:effectLst>
              </a:rPr>
              <a:t>Acute hepatitis </a:t>
            </a:r>
            <a:r>
              <a:rPr lang="en-US" dirty="0"/>
              <a:t>- high, sustained elevations of both ALT and AST (up to 100 x normal). </a:t>
            </a:r>
          </a:p>
          <a:p>
            <a:pPr marL="0" indent="0">
              <a:buNone/>
            </a:pPr>
            <a:r>
              <a:rPr lang="en-US" dirty="0"/>
              <a:t>ALT higher especially in mild injury; precedes onset of jaundice (allows early diagnosis. </a:t>
            </a:r>
          </a:p>
          <a:p>
            <a:pPr marL="0" indent="0">
              <a:buNone/>
            </a:pPr>
            <a:r>
              <a:rPr lang="en-US" dirty="0"/>
              <a:t>Disproportionate AST elevation indicates liver cell necrosis (involving mitochondria) or ethanol induced damage (acetaldehyde formed during ethanol metabolism depletes cytosolic pyridoxine, hence ALT activity selectively lost). </a:t>
            </a:r>
          </a:p>
          <a:p>
            <a:pPr marL="0" indent="0">
              <a:buNone/>
            </a:pPr>
            <a:r>
              <a:rPr lang="en-US" b="1" u="sng" dirty="0">
                <a:effectLst>
                  <a:outerShdw blurRad="38100" dist="38100" dir="2700000" algn="tl">
                    <a:srgbClr val="000000">
                      <a:alpha val="43137"/>
                    </a:srgbClr>
                  </a:outerShdw>
                </a:effectLst>
              </a:rPr>
              <a:t>Myocardial infarction </a:t>
            </a:r>
            <a:r>
              <a:rPr lang="en-US" dirty="0"/>
              <a:t>- AST elevation of 5 - 10 x normal. AST levels start to rise at about 6 to 8 hours, peak at 18 to 24 hours and return to normal by 4 to 5 days. ALT hardly increases at all. </a:t>
            </a:r>
          </a:p>
          <a:p>
            <a:pPr marL="0" indent="0">
              <a:buNone/>
            </a:pPr>
            <a:r>
              <a:rPr lang="en-US" dirty="0"/>
              <a:t>AST always greater than ALT (de </a:t>
            </a:r>
            <a:r>
              <a:rPr lang="en-US" dirty="0" err="1"/>
              <a:t>Ritis</a:t>
            </a:r>
            <a:r>
              <a:rPr lang="en-US" dirty="0"/>
              <a:t> quotient AST/ALT &gt; 5. In liver disease this ratio is usually &lt; 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9762601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1981200"/>
            <a:ext cx="8442960" cy="1752600"/>
          </a:xfrm>
        </p:spPr>
        <p:txBody>
          <a:bodyPr>
            <a:normAutofit/>
          </a:bodyPr>
          <a:lstStyle/>
          <a:p>
            <a:r>
              <a:rPr lang="en-US" b="1" u="sng" dirty="0">
                <a:effectLst>
                  <a:outerShdw blurRad="38100" dist="38100" dir="2700000" algn="tl">
                    <a:srgbClr val="000000">
                      <a:alpha val="43137"/>
                    </a:srgbClr>
                  </a:outerShdw>
                </a:effectLst>
              </a:rPr>
              <a:t>ALKALINE PHOSPHATASE (ALP)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1387429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 y="0"/>
            <a:ext cx="9109166" cy="6858000"/>
          </a:xfrm>
        </p:spPr>
        <p:txBody>
          <a:bodyPr>
            <a:normAutofit/>
          </a:bodyPr>
          <a:lstStyle/>
          <a:p>
            <a:pPr marL="0" indent="0">
              <a:buNone/>
            </a:pPr>
            <a:r>
              <a:rPr lang="en-US" dirty="0"/>
              <a:t>Located in membranes, specifically the brush borders of the PCT of the kidney, the small intestinal mucosa, both the sinusoidal and </a:t>
            </a:r>
            <a:r>
              <a:rPr lang="en-US" dirty="0" err="1"/>
              <a:t>canalicular</a:t>
            </a:r>
            <a:r>
              <a:rPr lang="en-US" dirty="0"/>
              <a:t> surfaces of the hepatocyte, in osteoblasts in bone and in the placenta. </a:t>
            </a:r>
          </a:p>
          <a:p>
            <a:pPr marL="0" indent="0">
              <a:buNone/>
            </a:pPr>
            <a:r>
              <a:rPr lang="en-US" dirty="0"/>
              <a:t>Important in the formation of new bone by osteoblasts. </a:t>
            </a:r>
            <a:endParaRPr lang="ar-EG" dirty="0"/>
          </a:p>
          <a:p>
            <a:pPr marL="0" indent="0">
              <a:buNone/>
            </a:pPr>
            <a:r>
              <a:rPr lang="en-US" dirty="0"/>
              <a:t>Normal level in serum is determined by age and sex, reflecting periods of active bone growth, i.e., very high in young children. </a:t>
            </a:r>
          </a:p>
          <a:p>
            <a:pPr marL="0" indent="0">
              <a:buNone/>
            </a:pPr>
            <a:r>
              <a:rPr lang="en-US" dirty="0"/>
              <a:t>Normal pattern in children is preponderance of bone </a:t>
            </a:r>
            <a:r>
              <a:rPr lang="en-US" dirty="0" err="1"/>
              <a:t>isoenzyme</a:t>
            </a:r>
            <a:r>
              <a:rPr lang="en-US" dirty="0"/>
              <a:t>, while in adults liver </a:t>
            </a:r>
            <a:r>
              <a:rPr lang="en-US" dirty="0" err="1"/>
              <a:t>isoenzyme</a:t>
            </a:r>
            <a:r>
              <a:rPr lang="en-US" dirty="0"/>
              <a:t> predominates.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20544066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09"/>
            <a:ext cx="9144000" cy="6849291"/>
          </a:xfrm>
        </p:spPr>
        <p:txBody>
          <a:bodyPr>
            <a:normAutofit lnSpcReduction="10000"/>
          </a:bodyPr>
          <a:lstStyle/>
          <a:p>
            <a:pPr marL="0" indent="0">
              <a:buNone/>
            </a:pPr>
            <a:r>
              <a:rPr lang="en-US" b="1" dirty="0">
                <a:effectLst>
                  <a:outerShdw blurRad="38100" dist="38100" dir="2700000" algn="tl">
                    <a:srgbClr val="000000">
                      <a:alpha val="43137"/>
                    </a:srgbClr>
                  </a:outerShdw>
                </a:effectLst>
              </a:rPr>
              <a:t>Bone disease </a:t>
            </a:r>
            <a:endParaRPr lang="en-US" dirty="0"/>
          </a:p>
          <a:p>
            <a:pPr marL="0" indent="0">
              <a:buNone/>
            </a:pPr>
            <a:r>
              <a:rPr lang="en-US" dirty="0"/>
              <a:t>Reflects increased </a:t>
            </a:r>
            <a:r>
              <a:rPr lang="en-US" dirty="0" err="1"/>
              <a:t>osteoblastic</a:t>
            </a:r>
            <a:r>
              <a:rPr lang="en-US" dirty="0"/>
              <a:t> activity i.e., bone synthesis. </a:t>
            </a:r>
          </a:p>
          <a:p>
            <a:pPr marL="0" indent="0">
              <a:buNone/>
            </a:pPr>
            <a:r>
              <a:rPr lang="en-US" dirty="0"/>
              <a:t>High levels of total ALP, due to increased bone </a:t>
            </a:r>
            <a:r>
              <a:rPr lang="en-US" dirty="0" err="1"/>
              <a:t>isoenzyme</a:t>
            </a:r>
            <a:r>
              <a:rPr lang="en-US" dirty="0"/>
              <a:t>, seen in: </a:t>
            </a:r>
          </a:p>
          <a:p>
            <a:pPr lvl="1">
              <a:buFont typeface="Arial" pitchFamily="34" charset="0"/>
              <a:buChar char="•"/>
            </a:pPr>
            <a:r>
              <a:rPr lang="en-US" dirty="0"/>
              <a:t>active bone growth (young children, at puberty, healing fractures).</a:t>
            </a:r>
          </a:p>
          <a:p>
            <a:pPr lvl="1">
              <a:buFont typeface="Arial" pitchFamily="34" charset="0"/>
              <a:buChar char="•"/>
            </a:pPr>
            <a:r>
              <a:rPr lang="en-US" dirty="0"/>
              <a:t>Primary bone </a:t>
            </a:r>
            <a:r>
              <a:rPr lang="en-US" dirty="0" err="1"/>
              <a:t>tumours</a:t>
            </a:r>
            <a:r>
              <a:rPr lang="en-US" dirty="0"/>
              <a:t> (</a:t>
            </a:r>
            <a:r>
              <a:rPr lang="en-US" dirty="0" err="1"/>
              <a:t>osteogenic</a:t>
            </a:r>
            <a:r>
              <a:rPr lang="en-US" dirty="0"/>
              <a:t> sarcoma). </a:t>
            </a:r>
          </a:p>
          <a:p>
            <a:pPr lvl="1">
              <a:buFont typeface="Arial" pitchFamily="34" charset="0"/>
              <a:buChar char="•"/>
            </a:pPr>
            <a:r>
              <a:rPr lang="en-US" dirty="0"/>
              <a:t>secondary </a:t>
            </a:r>
            <a:r>
              <a:rPr lang="en-US" dirty="0" err="1"/>
              <a:t>tumours</a:t>
            </a:r>
            <a:r>
              <a:rPr lang="en-US" dirty="0"/>
              <a:t> evoking a sclerotic response e.g., prostatic and breast metastases. </a:t>
            </a:r>
          </a:p>
          <a:p>
            <a:pPr lvl="1">
              <a:buFont typeface="Arial" pitchFamily="34" charset="0"/>
              <a:buChar char="•"/>
            </a:pPr>
            <a:r>
              <a:rPr lang="en-US" dirty="0"/>
              <a:t>Rickets (children) and </a:t>
            </a:r>
            <a:r>
              <a:rPr lang="en-US" dirty="0" err="1"/>
              <a:t>osteomalacia</a:t>
            </a:r>
            <a:r>
              <a:rPr lang="en-US" dirty="0"/>
              <a:t> (adults). </a:t>
            </a:r>
          </a:p>
          <a:p>
            <a:pPr lvl="1">
              <a:buFont typeface="Arial" pitchFamily="34" charset="0"/>
              <a:buChar char="•"/>
            </a:pPr>
            <a:r>
              <a:rPr lang="en-US" dirty="0"/>
              <a:t>long-standing primary or secondary hyperparathyroidism (e.g., chronic renal disease where calcium is resorbed from bone, leading to renal </a:t>
            </a:r>
            <a:r>
              <a:rPr lang="en-US" dirty="0" err="1"/>
              <a:t>osteodystrophy</a:t>
            </a:r>
            <a:r>
              <a:rPr lang="en-US" dirty="0"/>
              <a:t>) </a:t>
            </a:r>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41887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5249A0-4EBA-4D00-8478-428548B79C66}"/>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descr="Image result for enzyme compartmentalization">
            <a:extLst>
              <a:ext uri="{FF2B5EF4-FFF2-40B4-BE49-F238E27FC236}">
                <a16:creationId xmlns:a16="http://schemas.microsoft.com/office/drawing/2014/main" id="{894F4536-FF07-4C02-AFBC-D04AF12C3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086" cy="68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906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0" y="0"/>
            <a:ext cx="9122229" cy="6858000"/>
          </a:xfrm>
        </p:spPr>
        <p:txBody>
          <a:bodyPr>
            <a:normAutofit/>
          </a:bodyPr>
          <a:lstStyle/>
          <a:p>
            <a:pPr marL="0" indent="0">
              <a:buNone/>
            </a:pPr>
            <a:r>
              <a:rPr lang="en-US" b="1" u="sng" dirty="0">
                <a:effectLst>
                  <a:outerShdw blurRad="38100" dist="38100" dir="2700000" algn="tl">
                    <a:srgbClr val="000000">
                      <a:alpha val="43137"/>
                    </a:srgbClr>
                  </a:outerShdw>
                </a:effectLst>
              </a:rPr>
              <a:t>Liver disease </a:t>
            </a:r>
          </a:p>
          <a:p>
            <a:pPr marL="0" indent="0">
              <a:buNone/>
            </a:pPr>
            <a:r>
              <a:rPr lang="en-US" dirty="0"/>
              <a:t>Classic marker of cholestasis due to extra-hepatic (gallstones) or intra-hepatic (drugs, inflammation) obstruction. </a:t>
            </a:r>
          </a:p>
          <a:p>
            <a:pPr marL="0" indent="0">
              <a:buNone/>
            </a:pPr>
            <a:r>
              <a:rPr lang="en-US" dirty="0"/>
              <a:t>Synthesis of liver </a:t>
            </a:r>
            <a:r>
              <a:rPr lang="en-US" dirty="0" err="1"/>
              <a:t>isoenzyme</a:t>
            </a:r>
            <a:r>
              <a:rPr lang="en-US" dirty="0"/>
              <a:t> induced by biliary obstruction - differentiates obstruction from hepatocellular damage. Elevated liver ALP without jaundice suggests : </a:t>
            </a:r>
          </a:p>
          <a:p>
            <a:r>
              <a:rPr lang="en-US" dirty="0"/>
              <a:t>Intermittent or incomplete obstruction (gallstone). </a:t>
            </a:r>
          </a:p>
          <a:p>
            <a:r>
              <a:rPr lang="en-US" dirty="0"/>
              <a:t>Intra-hepatic space-occupying mass (</a:t>
            </a:r>
            <a:r>
              <a:rPr lang="en-US" dirty="0" err="1"/>
              <a:t>tumour</a:t>
            </a:r>
            <a:r>
              <a:rPr lang="en-US" dirty="0"/>
              <a:t>). </a:t>
            </a:r>
          </a:p>
          <a:p>
            <a:pPr marL="0" indent="0">
              <a:buNone/>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1362679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Placental </a:t>
            </a:r>
            <a:r>
              <a:rPr lang="en-US" b="1" dirty="0" err="1">
                <a:effectLst>
                  <a:outerShdw blurRad="38100" dist="38100" dir="2700000" algn="tl">
                    <a:srgbClr val="000000">
                      <a:alpha val="43137"/>
                    </a:srgbClr>
                  </a:outerShdw>
                </a:effectLst>
              </a:rPr>
              <a:t>isoenzyme</a:t>
            </a:r>
            <a:r>
              <a:rPr lang="en-US" b="1" dirty="0">
                <a:effectLst>
                  <a:outerShdw blurRad="38100" dist="38100" dir="2700000" algn="tl">
                    <a:srgbClr val="000000">
                      <a:alpha val="43137"/>
                    </a:srgbClr>
                  </a:outerShdw>
                </a:effectLst>
              </a:rPr>
              <a:t> </a:t>
            </a:r>
          </a:p>
          <a:p>
            <a:pPr marL="0" indent="0">
              <a:buNone/>
            </a:pPr>
            <a:r>
              <a:rPr lang="en-US" dirty="0"/>
              <a:t>is found in the serum in late pregnancy and remains elevated a week or two after delivery.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3768538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dirty="0">
                <a:effectLst>
                  <a:outerShdw blurRad="38100" dist="38100" dir="2700000" algn="tl">
                    <a:srgbClr val="000000">
                      <a:alpha val="43137"/>
                    </a:srgbClr>
                  </a:outerShdw>
                </a:effectLst>
              </a:rPr>
              <a:t>GAMMA GLUTAMYL TRANSFERASE (GGT)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3810454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 y="152400"/>
            <a:ext cx="9148354" cy="6705600"/>
          </a:xfrm>
        </p:spPr>
        <p:txBody>
          <a:bodyPr/>
          <a:lstStyle/>
          <a:p>
            <a:pPr marL="0" indent="0">
              <a:buNone/>
            </a:pPr>
            <a:r>
              <a:rPr lang="el-GR" dirty="0"/>
              <a:t>γ-</a:t>
            </a:r>
            <a:r>
              <a:rPr lang="en-US" dirty="0" err="1"/>
              <a:t>glutamyl</a:t>
            </a:r>
            <a:r>
              <a:rPr lang="en-US" dirty="0"/>
              <a:t>-N-donor + acceptor --&gt; </a:t>
            </a:r>
            <a:r>
              <a:rPr lang="el-GR" dirty="0"/>
              <a:t>γ-</a:t>
            </a:r>
            <a:r>
              <a:rPr lang="en-US" dirty="0" err="1"/>
              <a:t>glutamyl</a:t>
            </a:r>
            <a:r>
              <a:rPr lang="en-US" dirty="0"/>
              <a:t>-N-acceptor + donor. </a:t>
            </a:r>
          </a:p>
          <a:p>
            <a:pPr marL="0" indent="0">
              <a:buNone/>
            </a:pPr>
            <a:r>
              <a:rPr lang="en-US" u="sng" dirty="0">
                <a:effectLst>
                  <a:outerShdw blurRad="38100" dist="38100" dir="2700000" algn="tl">
                    <a:srgbClr val="000000">
                      <a:alpha val="43137"/>
                    </a:srgbClr>
                  </a:outerShdw>
                </a:effectLst>
              </a:rPr>
              <a:t>Distribution : </a:t>
            </a:r>
          </a:p>
          <a:p>
            <a:pPr marL="0" indent="0">
              <a:buNone/>
            </a:pPr>
            <a:r>
              <a:rPr lang="en-US" dirty="0"/>
              <a:t>It present in all cells except muscle. </a:t>
            </a:r>
          </a:p>
          <a:p>
            <a:pPr marL="0" indent="0">
              <a:buNone/>
            </a:pPr>
            <a:r>
              <a:rPr lang="en-US" dirty="0"/>
              <a:t>Located in cell membranes and endoplasmic reticulum of hepatocytes.</a:t>
            </a:r>
          </a:p>
          <a:p>
            <a:pPr marL="0" indent="0">
              <a:buNone/>
            </a:pPr>
            <a:r>
              <a:rPr lang="en-US" u="sng" dirty="0">
                <a:effectLst>
                  <a:outerShdw blurRad="38100" dist="38100" dir="2700000" algn="tl">
                    <a:srgbClr val="000000">
                      <a:alpha val="43137"/>
                    </a:srgbClr>
                  </a:outerShdw>
                </a:effectLst>
              </a:rPr>
              <a:t>Role: </a:t>
            </a:r>
          </a:p>
          <a:p>
            <a:pPr marL="0" indent="0">
              <a:buNone/>
            </a:pPr>
            <a:r>
              <a:rPr lang="en-US" dirty="0"/>
              <a:t>Synthesis of reduced glutathione (GSH) required for drug detoxification e.g., </a:t>
            </a:r>
            <a:r>
              <a:rPr lang="en-US" dirty="0" err="1"/>
              <a:t>paracetamol</a:t>
            </a:r>
            <a:r>
              <a:rPr lang="en-US" dirty="0"/>
              <a:t>. </a:t>
            </a:r>
          </a:p>
          <a:p>
            <a:pPr marL="0" indent="0">
              <a:buNone/>
            </a:pPr>
            <a:r>
              <a:rPr lang="en-US" dirty="0"/>
              <a:t>Normal level in serum derived from liver.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154715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657"/>
            <a:ext cx="9144000" cy="6825343"/>
          </a:xfrm>
        </p:spPr>
        <p:txBody>
          <a:bodyPr>
            <a:normAutofit/>
          </a:bodyPr>
          <a:lstStyle/>
          <a:p>
            <a:pPr marL="0" indent="0">
              <a:buNone/>
            </a:pPr>
            <a:r>
              <a:rPr lang="en-US" dirty="0"/>
              <a:t>Hepatic synthesis of GGT is induced by biliary obstruction. </a:t>
            </a:r>
          </a:p>
          <a:p>
            <a:pPr marL="0" indent="0">
              <a:buNone/>
            </a:pPr>
            <a:r>
              <a:rPr lang="en-US" dirty="0"/>
              <a:t>Serum levels correlate with liver ALP and 5’ </a:t>
            </a:r>
            <a:r>
              <a:rPr lang="en-US" dirty="0" err="1"/>
              <a:t>nucleotidase</a:t>
            </a:r>
            <a:r>
              <a:rPr lang="en-US" dirty="0"/>
              <a:t>. </a:t>
            </a:r>
          </a:p>
          <a:p>
            <a:pPr marL="0" indent="0">
              <a:buNone/>
            </a:pPr>
            <a:r>
              <a:rPr lang="en-US" dirty="0"/>
              <a:t>Very sensitive and specific marker of liver disease. </a:t>
            </a:r>
          </a:p>
          <a:p>
            <a:pPr marL="0" indent="0">
              <a:buNone/>
            </a:pPr>
            <a:r>
              <a:rPr lang="en-US" dirty="0"/>
              <a:t>Hepatic synthesis of GGT is also induced by drugs (especially barbiturates, antidepressants and anticonvulsants) and alcohol. </a:t>
            </a:r>
          </a:p>
          <a:p>
            <a:pPr marL="0" indent="0">
              <a:buNone/>
            </a:pPr>
            <a:r>
              <a:rPr lang="en-US" dirty="0"/>
              <a:t>Serum GGT is increased not just in patients with alcoholic liver disease, but also in people who are heavy drinkers.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26979337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b="1" dirty="0">
                <a:effectLst>
                  <a:outerShdw blurRad="38100" dist="38100" dir="2700000" algn="tl">
                    <a:srgbClr val="000000">
                      <a:alpha val="43137"/>
                    </a:srgbClr>
                  </a:outerShdw>
                </a:effectLst>
              </a:rPr>
              <a:t>ACID PHOSPHATASE (ACP)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1686259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u="sng" dirty="0">
                <a:effectLst>
                  <a:outerShdw blurRad="38100" dist="38100" dir="2700000" algn="tl">
                    <a:srgbClr val="000000">
                      <a:alpha val="43137"/>
                    </a:srgbClr>
                  </a:outerShdw>
                </a:effectLst>
              </a:rPr>
              <a:t>Distribution</a:t>
            </a:r>
          </a:p>
          <a:p>
            <a:pPr marL="0" indent="0">
              <a:buNone/>
            </a:pPr>
            <a:r>
              <a:rPr lang="en-US" dirty="0"/>
              <a:t>Prostate, lysosomes of all cells, red blood cells (avoid hemolysis). Number and genetics of </a:t>
            </a:r>
            <a:r>
              <a:rPr lang="en-US" dirty="0" err="1"/>
              <a:t>isoenzymes</a:t>
            </a:r>
            <a:r>
              <a:rPr lang="en-US" dirty="0"/>
              <a:t> not known, but at least prostatic and red cell </a:t>
            </a:r>
            <a:r>
              <a:rPr lang="en-US" dirty="0" err="1"/>
              <a:t>isoenzymes</a:t>
            </a:r>
            <a:r>
              <a:rPr lang="en-US" dirty="0"/>
              <a:t> exist. </a:t>
            </a:r>
          </a:p>
          <a:p>
            <a:pPr marL="0" indent="0">
              <a:buNone/>
            </a:pPr>
            <a:r>
              <a:rPr lang="en-US" dirty="0"/>
              <a:t>Identify prostatic </a:t>
            </a:r>
            <a:r>
              <a:rPr lang="en-US" dirty="0" err="1"/>
              <a:t>isoenzyme</a:t>
            </a:r>
            <a:r>
              <a:rPr lang="en-US" dirty="0"/>
              <a:t> by L-tartrate </a:t>
            </a:r>
            <a:r>
              <a:rPr lang="en-US" dirty="0" err="1"/>
              <a:t>inhibitable</a:t>
            </a:r>
            <a:r>
              <a:rPr lang="en-US" dirty="0"/>
              <a:t> activity. </a:t>
            </a:r>
          </a:p>
          <a:p>
            <a:pPr marL="0" indent="0">
              <a:buNone/>
            </a:pPr>
            <a:r>
              <a:rPr lang="en-US" dirty="0"/>
              <a:t>ACP is temperature and pH labile. So, specimens for enzyme assay should be submitted on ice.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39885815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31"/>
            <a:ext cx="9144000" cy="6851469"/>
          </a:xfrm>
        </p:spPr>
        <p:txBody>
          <a:bodyPr>
            <a:normAutofit/>
          </a:bodyPr>
          <a:lstStyle/>
          <a:p>
            <a:r>
              <a:rPr lang="en-US"/>
              <a:t>Prostatic CA</a:t>
            </a:r>
            <a:r>
              <a:rPr lang="en-US" dirty="0"/>
              <a:t>. High activity of ACP, especially the prostatic </a:t>
            </a:r>
            <a:r>
              <a:rPr lang="en-US" dirty="0" err="1"/>
              <a:t>isoenzyme</a:t>
            </a:r>
            <a:r>
              <a:rPr lang="en-US" dirty="0"/>
              <a:t>, indicates disseminated disease (usually spreads to bone). CA-in-situ and benign hypertrophy of the </a:t>
            </a:r>
            <a:r>
              <a:rPr lang="en-US" dirty="0" err="1"/>
              <a:t>pr</a:t>
            </a:r>
            <a:r>
              <a:rPr lang="en-US" dirty="0"/>
              <a:t> normal levels of ACP. Recently, ACP assays have been largely replaced by measurement of prostate-specific antigen. </a:t>
            </a:r>
          </a:p>
          <a:p>
            <a:r>
              <a:rPr lang="en-US" dirty="0"/>
              <a:t>2. </a:t>
            </a:r>
            <a:r>
              <a:rPr lang="en-US" dirty="0" err="1"/>
              <a:t>Gaucher’s</a:t>
            </a:r>
            <a:r>
              <a:rPr lang="en-US" dirty="0"/>
              <a:t> disease, bone destruction by infection and </a:t>
            </a:r>
            <a:r>
              <a:rPr lang="en-US" dirty="0" err="1"/>
              <a:t>neoplasia</a:t>
            </a:r>
            <a:r>
              <a:rPr lang="en-US" dirty="0"/>
              <a:t>. </a:t>
            </a:r>
            <a:r>
              <a:rPr lang="en-US" dirty="0" err="1"/>
              <a:t>Lysosomal</a:t>
            </a:r>
            <a:r>
              <a:rPr lang="en-US" dirty="0"/>
              <a:t> </a:t>
            </a:r>
            <a:r>
              <a:rPr lang="en-US" dirty="0" err="1"/>
              <a:t>isoenzyme</a:t>
            </a:r>
            <a:r>
              <a:rPr lang="en-US" dirty="0"/>
              <a:t> - tartrate insensitive, normal RIA result. </a:t>
            </a:r>
            <a:r>
              <a:rPr lang="en-US" dirty="0" err="1"/>
              <a:t>ostate</a:t>
            </a:r>
            <a:r>
              <a:rPr lang="en-US" dirty="0"/>
              <a:t> usually have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999567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a:t>AMYLASE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1690335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6" y="152400"/>
            <a:ext cx="9045054" cy="6705600"/>
          </a:xfrm>
        </p:spPr>
        <p:txBody>
          <a:bodyPr/>
          <a:lstStyle/>
          <a:p>
            <a:pPr marL="0" indent="0">
              <a:buNone/>
            </a:pPr>
            <a:r>
              <a:rPr lang="en-US" b="1" u="sng" dirty="0">
                <a:effectLst>
                  <a:outerShdw blurRad="38100" dist="38100" dir="2700000" algn="tl">
                    <a:srgbClr val="000000">
                      <a:alpha val="43137"/>
                    </a:srgbClr>
                  </a:outerShdw>
                </a:effectLst>
              </a:rPr>
              <a:t>Distribution </a:t>
            </a:r>
          </a:p>
          <a:p>
            <a:r>
              <a:rPr lang="en-US" dirty="0"/>
              <a:t>Amylase secreted by the pancreas and salivary glands; also present in Fallopian tubes and small intestine. </a:t>
            </a:r>
          </a:p>
          <a:p>
            <a:r>
              <a:rPr lang="en-US" dirty="0"/>
              <a:t>Two common </a:t>
            </a:r>
            <a:r>
              <a:rPr lang="en-US" dirty="0" err="1"/>
              <a:t>isoenzymes</a:t>
            </a:r>
            <a:r>
              <a:rPr lang="en-US" dirty="0"/>
              <a:t> occur, a pancreatic (P) and salivary (S) type, which can be differentiated using a wheat germ </a:t>
            </a:r>
            <a:r>
              <a:rPr lang="en-US" dirty="0" err="1"/>
              <a:t>lectin</a:t>
            </a:r>
            <a:r>
              <a:rPr lang="en-US" dirty="0"/>
              <a:t> which selectively inhibits the S </a:t>
            </a:r>
            <a:r>
              <a:rPr lang="en-US" dirty="0" err="1"/>
              <a:t>isoenzyme</a:t>
            </a:r>
            <a:r>
              <a:rPr lang="en-US" dirty="0"/>
              <a: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218377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5084</Words>
  <Application>Microsoft Office PowerPoint</Application>
  <PresentationFormat>On-screen Show (4:3)</PresentationFormat>
  <Paragraphs>456</Paragraphs>
  <Slides>100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100</vt:i4>
      </vt:variant>
    </vt:vector>
  </HeadingPairs>
  <TitlesOfParts>
    <vt:vector size="10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enzymes </vt:lpstr>
      <vt:lpstr>PowerPoint Presentation</vt:lpstr>
      <vt:lpstr>PowerPoint Presentation</vt:lpstr>
      <vt:lpstr>PowerPoint Presentation</vt:lpstr>
      <vt:lpstr>Chemical Nature of Enzymes </vt:lpstr>
      <vt:lpstr>PowerPoint Presentation</vt:lpstr>
      <vt:lpstr>PowerPoint Presentation</vt:lpstr>
      <vt:lpstr>PowerPoint Presentation</vt:lpstr>
      <vt:lpstr>Active  Site</vt:lpstr>
      <vt:lpstr>PowerPoint Presentation</vt:lpstr>
      <vt:lpstr>Mechanism of enzyme action </vt:lpstr>
      <vt:lpstr>PowerPoint Presentation</vt:lpstr>
      <vt:lpstr>PowerPoint Presentation</vt:lpstr>
      <vt:lpstr>PowerPoint Presentation</vt:lpstr>
      <vt:lpstr>PowerPoint Presentation</vt:lpstr>
      <vt:lpstr>PowerPoint Presentation</vt:lpstr>
      <vt:lpstr>PowerPoint Presentation</vt:lpstr>
      <vt:lpstr>Classification of Enzymes </vt:lpstr>
      <vt:lpstr>PowerPoint Presentation</vt:lpstr>
      <vt:lpstr>PowerPoint Presentation</vt:lpstr>
      <vt:lpstr>EC number </vt:lpstr>
      <vt:lpstr>PowerPoint Presentation</vt:lpstr>
      <vt:lpstr>PowerPoint Presentation</vt:lpstr>
      <vt:lpstr>Enzyme Specificity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Zymogens (Proenzymes) </vt:lpstr>
      <vt:lpstr>PowerPoint Presentation</vt:lpstr>
      <vt:lpstr>PowerPoint Presentation</vt:lpstr>
      <vt:lpstr>Isoenzymes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Enzymology </vt:lpstr>
      <vt:lpstr>Serum enzymes increases may be due to:- </vt:lpstr>
      <vt:lpstr>CAUSES OF CELL DAMAGE OR DEATH </vt:lpstr>
      <vt:lpstr>CREATINE KINASE (CK) </vt:lpstr>
      <vt:lpstr>PowerPoint Presentation</vt:lpstr>
      <vt:lpstr>PowerPoint Presentation</vt:lpstr>
      <vt:lpstr>PowerPoint Presentation</vt:lpstr>
      <vt:lpstr>LACTATE DEHYDROGENASE (LDH, LD) </vt:lpstr>
      <vt:lpstr>PowerPoint Presentation</vt:lpstr>
      <vt:lpstr>PowerPoint Presentation</vt:lpstr>
      <vt:lpstr>PowerPoint Presentation</vt:lpstr>
      <vt:lpstr>PowerPoint Presentation</vt:lpstr>
      <vt:lpstr>PowerPoint Presentation</vt:lpstr>
      <vt:lpstr>TRANSAMINASES </vt:lpstr>
      <vt:lpstr>PowerPoint Presentation</vt:lpstr>
      <vt:lpstr>PowerPoint Presentation</vt:lpstr>
      <vt:lpstr>ALKALINE PHOSPHATASE (ALP) </vt:lpstr>
      <vt:lpstr>PowerPoint Presentation</vt:lpstr>
      <vt:lpstr>PowerPoint Presentation</vt:lpstr>
      <vt:lpstr>PowerPoint Presentation</vt:lpstr>
      <vt:lpstr>PowerPoint Presentation</vt:lpstr>
      <vt:lpstr>GAMMA GLUTAMYL TRANSFERASE (GGT) </vt:lpstr>
      <vt:lpstr>PowerPoint Presentation</vt:lpstr>
      <vt:lpstr>PowerPoint Presentation</vt:lpstr>
      <vt:lpstr>ACID PHOSPHATASE (ACP) </vt:lpstr>
      <vt:lpstr>PowerPoint Presentation</vt:lpstr>
      <vt:lpstr>PowerPoint Presentation</vt:lpstr>
      <vt:lpstr>AMYLASE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Ali H. El-Far</dc:creator>
  <cp:lastModifiedBy>Ali El-Far</cp:lastModifiedBy>
  <cp:revision>138</cp:revision>
  <dcterms:created xsi:type="dcterms:W3CDTF">2006-08-16T00:00:00Z</dcterms:created>
  <dcterms:modified xsi:type="dcterms:W3CDTF">2019-10-30T21:06:35Z</dcterms:modified>
</cp:coreProperties>
</file>