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1236" y="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4EF49ACC-7C8C-496D-BC81-EC077BA6FB05}" type="datetimeFigureOut">
              <a:rPr lang="en-US" smtClean="0"/>
              <a:pPr/>
              <a:t>3/29/2016</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51C6BFC-ACFC-4046-9085-8C89C924AC2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EF49ACC-7C8C-496D-BC81-EC077BA6FB05}" type="datetimeFigureOut">
              <a:rPr lang="en-US" smtClean="0"/>
              <a:pPr/>
              <a:t>3/29/2016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C6BFC-ACFC-4046-9085-8C89C924AC2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EF49ACC-7C8C-496D-BC81-EC077BA6FB05}" type="datetimeFigureOut">
              <a:rPr lang="en-US" smtClean="0"/>
              <a:pPr/>
              <a:t>3/29/2016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C6BFC-ACFC-4046-9085-8C89C924AC2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4EF49ACC-7C8C-496D-BC81-EC077BA6FB05}" type="datetimeFigureOut">
              <a:rPr lang="en-US" smtClean="0"/>
              <a:pPr/>
              <a:t>3/29/2016</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C51C6BFC-ACFC-4046-9085-8C89C924AC2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4EF49ACC-7C8C-496D-BC81-EC077BA6FB05}" type="datetimeFigureOut">
              <a:rPr lang="en-US" smtClean="0"/>
              <a:pPr/>
              <a:t>3/29/2016</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C51C6BFC-ACFC-4046-9085-8C89C924AC26}"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4EF49ACC-7C8C-496D-BC81-EC077BA6FB05}" type="datetimeFigureOut">
              <a:rPr lang="en-US" smtClean="0"/>
              <a:pPr/>
              <a:t>3/29/2016</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C51C6BFC-ACFC-4046-9085-8C89C924AC2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4EF49ACC-7C8C-496D-BC81-EC077BA6FB05}" type="datetimeFigureOut">
              <a:rPr lang="en-US" smtClean="0"/>
              <a:pPr/>
              <a:t>3/29/2016</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C51C6BFC-ACFC-4046-9085-8C89C924AC2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EF49ACC-7C8C-496D-BC81-EC077BA6FB05}" type="datetimeFigureOut">
              <a:rPr lang="en-US" smtClean="0"/>
              <a:pPr/>
              <a:t>3/29/2016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1C6BFC-ACFC-4046-9085-8C89C924AC2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4EF49ACC-7C8C-496D-BC81-EC077BA6FB05}" type="datetimeFigureOut">
              <a:rPr lang="en-US" smtClean="0"/>
              <a:pPr/>
              <a:t>3/29/2016</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C51C6BFC-ACFC-4046-9085-8C89C924AC2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4EF49ACC-7C8C-496D-BC81-EC077BA6FB05}" type="datetimeFigureOut">
              <a:rPr lang="en-US" smtClean="0"/>
              <a:pPr/>
              <a:t>3/29/2016</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C51C6BFC-ACFC-4046-9085-8C89C924AC2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4EF49ACC-7C8C-496D-BC81-EC077BA6FB05}" type="datetimeFigureOut">
              <a:rPr lang="en-US" smtClean="0"/>
              <a:pPr/>
              <a:t>3/29/2016</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C51C6BFC-ACFC-4046-9085-8C89C924AC2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4EF49ACC-7C8C-496D-BC81-EC077BA6FB05}" type="datetimeFigureOut">
              <a:rPr lang="en-US" smtClean="0"/>
              <a:pPr/>
              <a:t>3/29/2016</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51C6BFC-ACFC-4046-9085-8C89C924AC2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rtl="1"/>
            <a:r>
              <a:rPr lang="ar-EG" dirty="0" smtClean="0"/>
              <a:t>التعليم الالكتروني</a:t>
            </a:r>
            <a:endParaRPr lang="en-US" dirty="0"/>
          </a:p>
        </p:txBody>
      </p:sp>
      <p:sp>
        <p:nvSpPr>
          <p:cNvPr id="3" name="Subtitle 2"/>
          <p:cNvSpPr>
            <a:spLocks noGrp="1"/>
          </p:cNvSpPr>
          <p:nvPr>
            <p:ph type="subTitle" idx="1"/>
          </p:nvPr>
        </p:nvSpPr>
        <p:spPr/>
        <p:txBody>
          <a:bodyPr/>
          <a:lstStyle/>
          <a:p>
            <a:pPr algn="ctr"/>
            <a:endParaRPr lang="ar-EG" dirty="0" smtClean="0"/>
          </a:p>
          <a:p>
            <a:pPr algn="ct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EG" b="1" dirty="0" smtClean="0"/>
              <a:t>المحادثة الحية  </a:t>
            </a:r>
            <a:r>
              <a:rPr lang="en-US" b="1" dirty="0" smtClean="0"/>
              <a:t>Internet Relay chat</a:t>
            </a:r>
            <a:endParaRPr lang="en-US" dirty="0"/>
          </a:p>
        </p:txBody>
      </p:sp>
      <p:sp>
        <p:nvSpPr>
          <p:cNvPr id="3" name="Content Placeholder 2"/>
          <p:cNvSpPr>
            <a:spLocks noGrp="1"/>
          </p:cNvSpPr>
          <p:nvPr>
            <p:ph idx="1"/>
          </p:nvPr>
        </p:nvSpPr>
        <p:spPr/>
        <p:txBody>
          <a:bodyPr>
            <a:normAutofit/>
          </a:bodyPr>
          <a:lstStyle/>
          <a:p>
            <a:pPr algn="r" rtl="1"/>
            <a:r>
              <a:rPr lang="ar-EG" smtClean="0"/>
              <a:t>حيث </a:t>
            </a:r>
            <a:r>
              <a:rPr lang="ar-EG" dirty="0" smtClean="0"/>
              <a:t>يمكن من خلال هذه الخدمة التحدث والتخاطب وتفاعل الرسائل الفورية بين عدد كبير من المستخدمين، عن طريق أحد البرامج الخاصة بذلك، ويسهل هذا الأمر إلقاء المحاضرات وعقد الندوات التعليمية وورش العمل من بعد بين المعلم وعدد كبير من الطلاب.</a:t>
            </a:r>
            <a:endParaRPr lang="en-US" dirty="0" smtClean="0"/>
          </a:p>
          <a:p>
            <a:pPr algn="r" rtl="1"/>
            <a:r>
              <a:rPr lang="ar-EG" dirty="0" smtClean="0"/>
              <a:t>ان المحادثة الحية هي أكثر الخدمات استخداماً بعد البريد الالكتروني وفوائدها تزداد يــوماً بعد يوم وخاصة بعد استخدام " المؤتمرات عبر الإنترنت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b="1" dirty="0" smtClean="0"/>
              <a:t>1- استخدام الفيديو التعليمي:</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pPr algn="r" rtl="1">
              <a:buNone/>
            </a:pPr>
            <a:r>
              <a:rPr lang="ar-EG" dirty="0" smtClean="0"/>
              <a:t>	</a:t>
            </a:r>
            <a:r>
              <a:rPr lang="ar-EG" u="sng" dirty="0" smtClean="0"/>
              <a:t>يعد الفيديو التعليمي ببرامجه المتعددة من أهم أوجه التعلم الإلكتروني، خاصة وأن الفيديو التعليمي يقدم المعرفة للطلاب في صورة متكاملة من وسائل عرض المعلومات، المقروءة، والمسموعة والمرئية</a:t>
            </a:r>
            <a:r>
              <a:rPr lang="ar-EG" dirty="0" smtClean="0"/>
              <a:t>، وقد تطور استخدام الفيديو في التعليم بشكل كبير، حيث استخدم لتوجيه التعلم فيما يسمى بالتوجيه الفيديوي </a:t>
            </a:r>
            <a:r>
              <a:rPr lang="en-US" dirty="0" smtClean="0"/>
              <a:t>Video Tutorial</a:t>
            </a:r>
            <a:r>
              <a:rPr lang="ar-EG" dirty="0" smtClean="0"/>
              <a:t>، أو بالتفاعل بين البرنامج والطلاب فيما يسمى بالفيديو التفاعلي </a:t>
            </a:r>
            <a:r>
              <a:rPr lang="en-US" dirty="0" smtClean="0"/>
              <a:t>Interactive Video </a:t>
            </a:r>
            <a:r>
              <a:rPr lang="ar-EG" dirty="0" smtClean="0"/>
              <a:t>الذي يحتاج لتآلف جهود فريق عمل يبدأ بعمل المعلم لتجهيز مصادر التعليم اللازمة وأوجه المعرفة المطلوبة، والمشاركة في إعداد السيناريو، ويلزم لذلك العديد من المهارات، التي يجب أن يكتسبها المعلم حتى يستطيع استخدام هذا الوجه من أوجه التعلم الإلكتروني بدقة.</a:t>
            </a:r>
            <a:endParaRPr lang="en-US" dirty="0" smtClean="0"/>
          </a:p>
          <a:p>
            <a:pPr algn="r" rtl="1"/>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2- شبكات مؤتمرات الفيديو:</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algn="r" rtl="1">
              <a:buNone/>
            </a:pPr>
            <a:r>
              <a:rPr lang="ar-EG" dirty="0" smtClean="0"/>
              <a:t>شبكات مؤتمرات الفيديو أو مايعرف بالفيديوكونفرانس </a:t>
            </a:r>
            <a:r>
              <a:rPr lang="en-US" dirty="0" smtClean="0"/>
              <a:t>Video Conference</a:t>
            </a:r>
            <a:r>
              <a:rPr lang="ar-EG" dirty="0" smtClean="0"/>
              <a:t>، هي إحدى الابتكارات التكنولوجية التعليمية الحديثة، التي تسمح للمعلم باللقاء مع تلامذته من مختلف الأماكن لقاء حي يسمح بالتحاور ونقل المعلومات بأشكالها المختلفة، ويستخدم أيضا لتدريب المعلمين في أماكن عملهم تدريبا حيا تفاعليا، يسمح بالنقاش بين المدرب والمتدربين، وتلقي التكليفات وتلقي التغذية الراجعة عليها بسهولة ويسر.</a:t>
            </a:r>
            <a:endParaRPr lang="en-US" dirty="0" smtClean="0"/>
          </a:p>
          <a:p>
            <a:pPr algn="r" rtl="1"/>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EG" b="1" dirty="0" smtClean="0">
                <a:latin typeface="Arabic Typesetting" pitchFamily="66" charset="-78"/>
                <a:cs typeface="Arabic Typesetting" pitchFamily="66" charset="-78"/>
              </a:rPr>
              <a:t>3- </a:t>
            </a:r>
            <a:r>
              <a:rPr lang="ar-EG" b="1" dirty="0" smtClean="0"/>
              <a:t>استخدام الكمبيوتر كمصدر من مصادر التعلم:</a:t>
            </a:r>
            <a:endParaRPr lang="en-US" dirty="0"/>
          </a:p>
        </p:txBody>
      </p:sp>
      <p:sp>
        <p:nvSpPr>
          <p:cNvPr id="3" name="Content Placeholder 2"/>
          <p:cNvSpPr>
            <a:spLocks noGrp="1"/>
          </p:cNvSpPr>
          <p:nvPr>
            <p:ph idx="1"/>
          </p:nvPr>
        </p:nvSpPr>
        <p:spPr/>
        <p:txBody>
          <a:bodyPr>
            <a:normAutofit fontScale="77500" lnSpcReduction="20000"/>
          </a:bodyPr>
          <a:lstStyle/>
          <a:p>
            <a:pPr algn="r" rtl="1"/>
            <a:r>
              <a:rPr lang="en-US" dirty="0" smtClean="0"/>
              <a:t> </a:t>
            </a:r>
            <a:r>
              <a:rPr lang="ar-EG" u="sng" dirty="0" smtClean="0"/>
              <a:t>وتتعدد أوجه استخدام الكمبيوتر في التعليم لكون الكمبيوتر يتمتع بقدرة عالية على تخزين المعلومات بصورها المتعددة، فيمكن أن يستخدم الكمبيوتر كمصدر من مصادر التعلم للطلاب، حيث يمكن للطلاب الإطلاع على ملفات معدة من خلال الكمبيوتر تقدم لهم خبرات تعليمية متعددة الأشكال (مكتوبة، مصورة، فيديو) ولم يعد الأمر يحتاج إلى حاسب لكل طالب في الصف الدراسي للإطلاع على مصادر المعرفة المتاحة به، حيث تطور أسلوب عرض المعلومات من خلاله، بشكل يسمح بعرضها بشكل جماعي على شاشة كبيرة من خلال وحدة توصل بالكمبيوتر </a:t>
            </a:r>
            <a:r>
              <a:rPr lang="ar-EG" dirty="0" smtClean="0"/>
              <a:t>تعرض المعلومات التي تظهر على شاشته بشكل جمعي على شاشة كبيرة </a:t>
            </a:r>
            <a:r>
              <a:rPr lang="ar-EG" u="sng" dirty="0" smtClean="0"/>
              <a:t>ومن هنا يعد الكمبيوتر من الوسائل التعليمية المهمة التي يمكن للمعلم استخدامها، فهو يتيح عرض المعلومات بصورة مختلفة من خلال برامجه المتنوعة، فعلى سبيل المثال يمكن له استخدام برنامج </a:t>
            </a:r>
            <a:r>
              <a:rPr lang="en-US" u="sng" dirty="0" smtClean="0"/>
              <a:t>PowerPoint</a:t>
            </a:r>
            <a:r>
              <a:rPr lang="ar-EG" u="sng" dirty="0" smtClean="0"/>
              <a:t>  لجعل المعلومات تتابع بشكل معين يسهل عرضها على الطلاب</a:t>
            </a:r>
            <a:r>
              <a:rPr lang="ar-EG"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EG" b="1" dirty="0" smtClean="0"/>
              <a:t>4- استخدام الكمبيوتر ليقدم البرامج التعليمية</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algn="r" rtl="1">
              <a:buNone/>
            </a:pPr>
            <a:r>
              <a:rPr lang="ar-EG" dirty="0" smtClean="0"/>
              <a:t> لا يقف استخدام الكمبيوتر عند حد استخدامه كوسيلة تعليمية، بل أصبح يقدم البرامج التعليمية مباشرة للطلاب، ويتيح للطلاب التعلم من خلاله ذاتيا فرادى وفي مجموعات من خلال ما أتاحته برامج التأليف فيه من إعداد برامج تعليمية كاملة تتيح للطلاب التفاعل مع المعلومات المقدمة، وتتيح لهم تلقي تغذية راجعة مباشرة، وذلك من خلال بعض البرامج التي تؤلف لهذا الغرض.</a:t>
            </a: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b="1" dirty="0" smtClean="0"/>
              <a:t> </a:t>
            </a:r>
            <a:r>
              <a:rPr lang="ar-EG" b="1" dirty="0" smtClean="0"/>
              <a:t>5- برامج الوسائط الفائقة </a:t>
            </a:r>
            <a:r>
              <a:rPr lang="en-US" b="1" dirty="0" smtClean="0"/>
              <a:t>Hypermedia programs</a:t>
            </a:r>
            <a:endParaRPr lang="en-US" dirty="0"/>
          </a:p>
        </p:txBody>
      </p:sp>
      <p:sp>
        <p:nvSpPr>
          <p:cNvPr id="3" name="Content Placeholder 2"/>
          <p:cNvSpPr>
            <a:spLocks noGrp="1"/>
          </p:cNvSpPr>
          <p:nvPr>
            <p:ph idx="1"/>
          </p:nvPr>
        </p:nvSpPr>
        <p:spPr/>
        <p:txBody>
          <a:bodyPr>
            <a:normAutofit fontScale="92500" lnSpcReduction="20000"/>
          </a:bodyPr>
          <a:lstStyle/>
          <a:p>
            <a:pPr algn="r" rtl="1"/>
            <a:r>
              <a:rPr lang="ar-EG" dirty="0" smtClean="0"/>
              <a:t>		وهي برامج تعتمد على الانتقال من وسيط لوسيط في البرنامج التعليمي بيسر وسهولة، وتعتمد على فكرة الإبحار ، والنقاط الحارة </a:t>
            </a:r>
            <a:r>
              <a:rPr lang="en-US" dirty="0" smtClean="0"/>
              <a:t>Hotpoint </a:t>
            </a:r>
            <a:r>
              <a:rPr lang="ar-EG" dirty="0" smtClean="0"/>
              <a:t>التي تضاء بشكل خاص في الوسيط المقدم، والتي يمكن للمتعلم الضغط عليها بمؤشر الفأرة للانتقال إلى وسيط آخر يقدم المعلومة بشكل آخر أو بدرجة أعمق، فعلى سبيل المثال حينما يدرس الطالب نصاً من النصوص الأدبية يمكن له الضغط على بعض الكلمات لتقدم له معانيها، أو تصريفها، أو موقعها الإعرابي وفق ما يهدف إليه مصمم البرنامج، أو بالضغط على أحد الأبيات ليقدم له لوحة فنية مرسومة تعبر عن معنى هذا البيت وهكذا</a:t>
            </a:r>
            <a:endParaRPr lang="en-US" dirty="0" smtClean="0"/>
          </a:p>
          <a:p>
            <a:pPr algn="r" rtl="1"/>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b="1" dirty="0" smtClean="0"/>
              <a:t>3- الإنترنت    </a:t>
            </a:r>
            <a:r>
              <a:rPr lang="en-US" b="1" dirty="0" smtClean="0"/>
              <a:t>Internet</a:t>
            </a:r>
            <a:endParaRPr lang="en-US" dirty="0"/>
          </a:p>
        </p:txBody>
      </p:sp>
      <p:sp>
        <p:nvSpPr>
          <p:cNvPr id="3" name="Content Placeholder 2"/>
          <p:cNvSpPr>
            <a:spLocks noGrp="1"/>
          </p:cNvSpPr>
          <p:nvPr>
            <p:ph idx="1"/>
          </p:nvPr>
        </p:nvSpPr>
        <p:spPr/>
        <p:txBody>
          <a:bodyPr>
            <a:normAutofit fontScale="92500" lnSpcReduction="20000"/>
          </a:bodyPr>
          <a:lstStyle/>
          <a:p>
            <a:pPr algn="r" rtl="1"/>
            <a:r>
              <a:rPr lang="ar-EG" dirty="0" smtClean="0"/>
              <a:t>	الإنترنت هي شبكة ضخمة من أجهزة الحسب الآلي المرتبطة ببعضها والمنتشرة حول العالم ، في شبكات عالمية تجعل المشترك فيها قادراً على الوصول إلى ألاف من مصادر معلومات والخدمات في كافة المجالات. الإنترنت شبكة اتصالات إلكترونية فائقة السرعة، تتعدد فيها أوجه الاتصال في آن واحد، يتم من خلالها تبادل المعلومات بين عدد كبير لا متناهي من المرسلين والمستقبلين في شتى بقاع المعمورة. وأصبح الإنترنت مجالا مهما من مجالات التعلم الإلكتروني بما تقدمه من خدمات يمكن استخدامها في المجال التعليمي أو التدريس بشكل مذهل وسريع.</a:t>
            </a:r>
            <a:endParaRPr lang="en-US" dirty="0" smtClean="0"/>
          </a:p>
          <a:p>
            <a:pPr algn="r" rtl="1"/>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EG" b="1" dirty="0" smtClean="0"/>
              <a:t>أ- الشبكة العنكبوتية   </a:t>
            </a:r>
            <a:r>
              <a:rPr lang="en-US" b="1" dirty="0" smtClean="0"/>
              <a:t>Web</a:t>
            </a:r>
            <a:endParaRPr lang="en-US" dirty="0"/>
          </a:p>
        </p:txBody>
      </p:sp>
      <p:sp>
        <p:nvSpPr>
          <p:cNvPr id="3" name="Content Placeholder 2"/>
          <p:cNvSpPr>
            <a:spLocks noGrp="1"/>
          </p:cNvSpPr>
          <p:nvPr>
            <p:ph idx="1"/>
          </p:nvPr>
        </p:nvSpPr>
        <p:spPr/>
        <p:txBody>
          <a:bodyPr/>
          <a:lstStyle/>
          <a:p>
            <a:pPr algn="r" rtl="1"/>
            <a:r>
              <a:rPr lang="ar-EG" dirty="0" smtClean="0"/>
              <a:t>الخدمات ووسائل استخدام عبر الانترنت في التعليم فيما يلي:-</a:t>
            </a:r>
            <a:endParaRPr lang="en-US" dirty="0" smtClean="0"/>
          </a:p>
          <a:p>
            <a:pPr algn="r" rtl="1"/>
            <a:r>
              <a:rPr lang="ar-EG" dirty="0" smtClean="0"/>
              <a:t>	الشبكة العنكبوتية </a:t>
            </a:r>
            <a:r>
              <a:rPr lang="en-US" dirty="0" smtClean="0"/>
              <a:t>World wide web</a:t>
            </a:r>
            <a:r>
              <a:rPr lang="ar-EG" dirty="0" smtClean="0"/>
              <a:t> أو ما يطلق عليه الوب تم تأسيسها في عام 1989م ، لكن استخدام هذه الخدمة تم في عام 1993م عندما قام المركز القومي لتطبيقات الكمبيوترات العملاقة بإنتاج برنامج أسمه ( </a:t>
            </a:r>
            <a:r>
              <a:rPr lang="en-US" dirty="0" smtClean="0"/>
              <a:t>Mosaic</a:t>
            </a:r>
            <a:r>
              <a:rPr lang="ar-EG" dirty="0" smtClean="0"/>
              <a:t> ).</a:t>
            </a:r>
            <a:endParaRPr lang="en-US" dirty="0" smtClean="0"/>
          </a:p>
          <a:p>
            <a:pPr algn="r" rtl="1"/>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b="1" dirty="0" smtClean="0"/>
              <a:t>ب- البريد الإلكتروني  </a:t>
            </a:r>
            <a:r>
              <a:rPr lang="en-US" b="1" dirty="0" smtClean="0"/>
              <a:t>E-mail</a:t>
            </a:r>
            <a:r>
              <a:rPr lang="ar-EG" b="1" dirty="0" smtClean="0"/>
              <a:t>:</a:t>
            </a:r>
            <a:endParaRPr lang="en-US" dirty="0"/>
          </a:p>
        </p:txBody>
      </p:sp>
      <p:sp>
        <p:nvSpPr>
          <p:cNvPr id="3" name="Content Placeholder 2"/>
          <p:cNvSpPr>
            <a:spLocks noGrp="1"/>
          </p:cNvSpPr>
          <p:nvPr>
            <p:ph idx="1"/>
          </p:nvPr>
        </p:nvSpPr>
        <p:spPr/>
        <p:txBody>
          <a:bodyPr/>
          <a:lstStyle/>
          <a:p>
            <a:pPr algn="r" rtl="1">
              <a:buNone/>
            </a:pPr>
            <a:r>
              <a:rPr lang="ar-EG" dirty="0" smtClean="0"/>
              <a:t>   البريد الإلكتروني أحد الخدمات المهمة التي تقدمها الإنترنت فهو بديل حي لتفاعل الرسائل البريدية، أو حتى الرسائل اللاسلكية كالتلغراف أو الفاكس، حيث يمكن من خلاله  تبادل الرسائل النصية، أو تبادل الملفات التي تحوي المعلومات بمختلف أشكالها بسهولة وسرعة فائقة لا تتعدى دقائق محدودة.</a:t>
            </a:r>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65</TotalTime>
  <Words>441</Words>
  <Application>Microsoft Office PowerPoint</Application>
  <PresentationFormat>On-screen Show (4:3)</PresentationFormat>
  <Paragraphs>21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Verve</vt:lpstr>
      <vt:lpstr>التعليم الالكتروني</vt:lpstr>
      <vt:lpstr>1- استخدام الفيديو التعليمي: </vt:lpstr>
      <vt:lpstr>2- شبكات مؤتمرات الفيديو: </vt:lpstr>
      <vt:lpstr>3- استخدام الكمبيوتر كمصدر من مصادر التعلم:</vt:lpstr>
      <vt:lpstr>4- استخدام الكمبيوتر ليقدم البرامج التعليمية </vt:lpstr>
      <vt:lpstr> 5- برامج الوسائط الفائقة Hypermedia programs</vt:lpstr>
      <vt:lpstr>3- الإنترنت    Internet</vt:lpstr>
      <vt:lpstr>أ- الشبكة العنكبوتية   Web</vt:lpstr>
      <vt:lpstr>ب- البريد الإلكتروني  E-mail:</vt:lpstr>
      <vt:lpstr>المحادثة الحية  Internet Relay chat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التعليم الالكتروني</dc:title>
  <dc:creator>Cavo Computer</dc:creator>
  <cp:lastModifiedBy>Dr Hanaa</cp:lastModifiedBy>
  <cp:revision>10</cp:revision>
  <dcterms:created xsi:type="dcterms:W3CDTF">2015-04-09T19:33:21Z</dcterms:created>
  <dcterms:modified xsi:type="dcterms:W3CDTF">2016-03-29T09:47:11Z</dcterms:modified>
</cp:coreProperties>
</file>