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4" r:id="rId5"/>
    <p:sldId id="259" r:id="rId6"/>
    <p:sldId id="265" r:id="rId7"/>
    <p:sldId id="266" r:id="rId8"/>
    <p:sldId id="267" r:id="rId9"/>
    <p:sldId id="260" r:id="rId10"/>
    <p:sldId id="268" r:id="rId11"/>
    <p:sldId id="261" r:id="rId12"/>
    <p:sldId id="262" r:id="rId13"/>
    <p:sldId id="263"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2" d="100"/>
          <a:sy n="62" d="100"/>
        </p:scale>
        <p:origin x="-1512"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4/12/2011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4/12/2011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4/12/2011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4/12/2011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4/12/2011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4/12/2011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4/12/2011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4/12/2011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1981200"/>
            <a:ext cx="9144000" cy="1905000"/>
          </a:xfrm>
          <a:solidFill>
            <a:srgbClr val="FFFF00"/>
          </a:solidFill>
        </p:spPr>
        <p:txBody>
          <a:bodyPr>
            <a:noAutofit/>
          </a:bodyPr>
          <a:lstStyle/>
          <a:p>
            <a:r>
              <a:rPr lang="ar-SA" sz="8000" dirty="0" smtClean="0">
                <a:solidFill>
                  <a:srgbClr val="002060"/>
                </a:solidFill>
                <a:cs typeface="PT Bold Heading" pitchFamily="2" charset="-78"/>
              </a:rPr>
              <a:t>القــــــــــراءة</a:t>
            </a:r>
            <a:endParaRPr lang="ar-EG" sz="8000" dirty="0">
              <a:solidFill>
                <a:srgbClr val="002060"/>
              </a:solidFill>
              <a:cs typeface="PT Bold Heading" pitchFamily="2" charset="-78"/>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143000"/>
            <a:ext cx="9144000" cy="5715000"/>
          </a:xfrm>
        </p:spPr>
        <p:txBody>
          <a:bodyPr>
            <a:normAutofit/>
          </a:bodyPr>
          <a:lstStyle/>
          <a:p>
            <a:pPr algn="r" rtl="1"/>
            <a:r>
              <a:rPr lang="ar-SA" b="1" dirty="0" smtClean="0">
                <a:solidFill>
                  <a:srgbClr val="C00000"/>
                </a:solidFill>
              </a:rPr>
              <a:t>تذوق </a:t>
            </a:r>
            <a:r>
              <a:rPr lang="ar-SA" b="1" dirty="0" smtClean="0">
                <a:solidFill>
                  <a:srgbClr val="C00000"/>
                </a:solidFill>
              </a:rPr>
              <a:t>المادة المقروءة</a:t>
            </a:r>
            <a:r>
              <a:rPr lang="ar-SA" b="1" dirty="0" smtClean="0"/>
              <a:t>، حيث يحدد العواطف التي يعبر عنها الكاتب، ويحلل اللغة المجازية ويفسر الصور التي توحي بها الكلمات ويحدد أحاسيس الكاتب، ويتفاعل مع كل ذلك وينفعل به.</a:t>
            </a:r>
            <a:endParaRPr lang="en-US" b="1" dirty="0" smtClean="0"/>
          </a:p>
          <a:p>
            <a:pPr algn="r" rtl="1"/>
            <a:r>
              <a:rPr lang="ar-SA" b="1" dirty="0" smtClean="0">
                <a:solidFill>
                  <a:srgbClr val="C00000"/>
                </a:solidFill>
              </a:rPr>
              <a:t>نقد </a:t>
            </a:r>
            <a:r>
              <a:rPr lang="ar-SA" b="1" dirty="0" smtClean="0">
                <a:solidFill>
                  <a:srgbClr val="C00000"/>
                </a:solidFill>
              </a:rPr>
              <a:t>المقروء </a:t>
            </a:r>
            <a:r>
              <a:rPr lang="ar-SA" b="1" dirty="0" smtClean="0">
                <a:solidFill>
                  <a:srgbClr val="C00000"/>
                </a:solidFill>
              </a:rPr>
              <a:t>والحكم </a:t>
            </a:r>
            <a:r>
              <a:rPr lang="ar-SA" b="1" dirty="0" smtClean="0">
                <a:solidFill>
                  <a:srgbClr val="C00000"/>
                </a:solidFill>
              </a:rPr>
              <a:t>عليه</a:t>
            </a:r>
            <a:r>
              <a:rPr lang="ar-SA" b="1" dirty="0" smtClean="0"/>
              <a:t>، حيث يميز بين الحقيقة والرأي، ويزن الحقائق وفق أهميتها، ويحلل رأي الكاتب، ويحدد دوافعه، ويحدد الغث من الثمين فيما يقرؤه ويحدد مدى ارتباط المقروء بالحياة أو عدم ارتباطه، ويحدد إمكانية الإفادة مما يقرأ، ويناقش آراء الكاتب ويبدي رأيه فيها</a:t>
            </a:r>
          </a:p>
          <a:p>
            <a:pPr algn="r" rtl="1"/>
            <a:r>
              <a:rPr lang="ar-SA" b="1" dirty="0" smtClean="0"/>
              <a:t>يحدد ما يمكن </a:t>
            </a:r>
            <a:r>
              <a:rPr lang="ar-SA" b="1" dirty="0" smtClean="0"/>
              <a:t>أن </a:t>
            </a:r>
            <a:r>
              <a:rPr lang="ar-SA" b="1" dirty="0" smtClean="0"/>
              <a:t>يفيد به  </a:t>
            </a:r>
            <a:r>
              <a:rPr lang="ar-SA" b="1" dirty="0" smtClean="0"/>
              <a:t>في حياته العامة والخاصة.</a:t>
            </a:r>
            <a:endParaRPr lang="en-US" b="1" dirty="0" smtClean="0"/>
          </a:p>
          <a:p>
            <a:pPr algn="r" rtl="1"/>
            <a:endParaRPr lang="ar-EG" b="1" dirty="0"/>
          </a:p>
        </p:txBody>
      </p:sp>
      <p:sp>
        <p:nvSpPr>
          <p:cNvPr id="5" name="Title 1"/>
          <p:cNvSpPr>
            <a:spLocks noGrp="1"/>
          </p:cNvSpPr>
          <p:nvPr>
            <p:ph type="title"/>
          </p:nvPr>
        </p:nvSpPr>
        <p:spPr>
          <a:xfrm>
            <a:off x="0" y="0"/>
            <a:ext cx="9144000" cy="1143000"/>
          </a:xfrm>
          <a:solidFill>
            <a:srgbClr val="FF0000"/>
          </a:solidFill>
        </p:spPr>
        <p:txBody>
          <a:bodyPr/>
          <a:lstStyle/>
          <a:p>
            <a:r>
              <a:rPr lang="ar-SA" dirty="0" smtClean="0">
                <a:solidFill>
                  <a:schemeClr val="bg1"/>
                </a:solidFill>
                <a:cs typeface="PT Bold Heading" pitchFamily="2" charset="-78"/>
              </a:rPr>
              <a:t>كيف تحدث القراءة</a:t>
            </a:r>
            <a:endParaRPr lang="ar-EG" dirty="0">
              <a:solidFill>
                <a:schemeClr val="bg1"/>
              </a:solidFill>
              <a:cs typeface="PT Bold Heading" pitchFamily="2" charset="-78"/>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417638"/>
          </a:xfrm>
          <a:solidFill>
            <a:srgbClr val="FFFF00"/>
          </a:solidFill>
        </p:spPr>
        <p:txBody>
          <a:bodyPr/>
          <a:lstStyle/>
          <a:p>
            <a:r>
              <a:rPr lang="ar-SA" dirty="0" smtClean="0">
                <a:solidFill>
                  <a:srgbClr val="002060"/>
                </a:solidFill>
                <a:cs typeface="PT Bold Heading" pitchFamily="2" charset="-78"/>
              </a:rPr>
              <a:t>طبيعة الخطأ في القراءة</a:t>
            </a:r>
            <a:endParaRPr lang="ar-EG" dirty="0">
              <a:solidFill>
                <a:srgbClr val="002060"/>
              </a:solidFill>
              <a:cs typeface="PT Bold Heading" pitchFamily="2" charset="-78"/>
            </a:endParaRPr>
          </a:p>
        </p:txBody>
      </p:sp>
      <p:sp>
        <p:nvSpPr>
          <p:cNvPr id="3" name="Content Placeholder 2"/>
          <p:cNvSpPr>
            <a:spLocks noGrp="1"/>
          </p:cNvSpPr>
          <p:nvPr>
            <p:ph idx="1"/>
          </p:nvPr>
        </p:nvSpPr>
        <p:spPr>
          <a:xfrm>
            <a:off x="0" y="1447800"/>
            <a:ext cx="9144000" cy="5410200"/>
          </a:xfrm>
        </p:spPr>
        <p:txBody>
          <a:bodyPr>
            <a:normAutofit/>
          </a:bodyPr>
          <a:lstStyle/>
          <a:p>
            <a:pPr algn="r" rtl="1"/>
            <a:r>
              <a:rPr lang="ar-SA" sz="4400" b="1" dirty="0" smtClean="0"/>
              <a:t>طبيعة الخطأ في القراءة</a:t>
            </a:r>
            <a:r>
              <a:rPr lang="ar-SA" sz="4400" dirty="0" smtClean="0"/>
              <a:t>، فقد يكون سبب </a:t>
            </a:r>
            <a:r>
              <a:rPr lang="ar-SA" sz="4400" b="1" dirty="0" smtClean="0"/>
              <a:t>الخطأ فسيولوجيًا</a:t>
            </a:r>
            <a:r>
              <a:rPr lang="ar-SA" sz="4400" dirty="0" smtClean="0"/>
              <a:t>،</a:t>
            </a:r>
            <a:endParaRPr lang="en-US" sz="4400" dirty="0" smtClean="0"/>
          </a:p>
          <a:p>
            <a:pPr algn="r" rtl="1"/>
            <a:r>
              <a:rPr lang="ar-SA" sz="4400" dirty="0" smtClean="0"/>
              <a:t>وقد يرجع الخطأ إلى </a:t>
            </a:r>
            <a:r>
              <a:rPr lang="ar-SA" sz="4400" b="1" dirty="0" smtClean="0"/>
              <a:t>عدم قدرة القارئ على التعرف </a:t>
            </a:r>
            <a:endParaRPr lang="en-US" sz="4400" dirty="0" smtClean="0"/>
          </a:p>
          <a:p>
            <a:pPr algn="r" rtl="1"/>
            <a:r>
              <a:rPr lang="ar-SA" sz="4400" dirty="0" smtClean="0"/>
              <a:t>وقد يرجع الخطأ إلى أسباب تتعلق </a:t>
            </a:r>
            <a:r>
              <a:rPr lang="ar-SA" sz="4400" b="1" dirty="0" smtClean="0"/>
              <a:t>بفهم المقروء</a:t>
            </a:r>
            <a:endParaRPr lang="en-US" sz="4400" dirty="0" smtClean="0"/>
          </a:p>
          <a:p>
            <a:pPr algn="r" rtl="1"/>
            <a:endParaRPr lang="ar-EG" sz="4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a:solidFill>
            <a:srgbClr val="FFFF00"/>
          </a:solidFill>
        </p:spPr>
        <p:txBody>
          <a:bodyPr>
            <a:normAutofit/>
          </a:bodyPr>
          <a:lstStyle/>
          <a:p>
            <a:r>
              <a:rPr lang="ar-SA" sz="5400" dirty="0" smtClean="0">
                <a:solidFill>
                  <a:srgbClr val="FF0000"/>
                </a:solidFill>
                <a:cs typeface="PT Bold Heading" pitchFamily="2" charset="-78"/>
              </a:rPr>
              <a:t>نوعا القراءة</a:t>
            </a:r>
            <a:endParaRPr lang="ar-EG" sz="5400" dirty="0">
              <a:solidFill>
                <a:srgbClr val="FF0000"/>
              </a:solidFill>
              <a:cs typeface="PT Bold Heading" pitchFamily="2" charset="-78"/>
            </a:endParaRPr>
          </a:p>
        </p:txBody>
      </p:sp>
      <p:sp>
        <p:nvSpPr>
          <p:cNvPr id="3" name="Content Placeholder 2"/>
          <p:cNvSpPr>
            <a:spLocks noGrp="1"/>
          </p:cNvSpPr>
          <p:nvPr>
            <p:ph idx="1"/>
          </p:nvPr>
        </p:nvSpPr>
        <p:spPr>
          <a:xfrm>
            <a:off x="0" y="1219200"/>
            <a:ext cx="9144000" cy="5638800"/>
          </a:xfrm>
        </p:spPr>
        <p:txBody>
          <a:bodyPr>
            <a:normAutofit/>
          </a:bodyPr>
          <a:lstStyle/>
          <a:p>
            <a:pPr algn="justLow" rtl="1"/>
            <a:r>
              <a:rPr lang="ar-SA" sz="4400" dirty="0" smtClean="0">
                <a:cs typeface="PT Bold Heading" pitchFamily="2" charset="-78"/>
              </a:rPr>
              <a:t>(1) القراءة </a:t>
            </a:r>
            <a:r>
              <a:rPr lang="ar-SA" sz="4400" dirty="0" smtClean="0">
                <a:cs typeface="PT Bold Heading" pitchFamily="2" charset="-78"/>
              </a:rPr>
              <a:t>الصامتة: </a:t>
            </a:r>
            <a:r>
              <a:rPr lang="ar-SA" sz="4400" b="1" dirty="0" smtClean="0"/>
              <a:t>وتعتمد على عنصرين:</a:t>
            </a:r>
          </a:p>
          <a:p>
            <a:pPr lvl="1" algn="justLow" rtl="1"/>
            <a:r>
              <a:rPr lang="ar-SA" sz="4000" b="1" dirty="0" smtClean="0"/>
              <a:t> </a:t>
            </a:r>
            <a:r>
              <a:rPr lang="ar-SA" sz="4400" b="1" dirty="0" smtClean="0">
                <a:solidFill>
                  <a:srgbClr val="FF0000"/>
                </a:solidFill>
              </a:rPr>
              <a:t>أولهما</a:t>
            </a:r>
            <a:r>
              <a:rPr lang="ar-SA" sz="4400" b="1" dirty="0" smtClean="0"/>
              <a:t> القراءة بالعين، أي مجرد النظر إلى الرموز </a:t>
            </a:r>
            <a:r>
              <a:rPr lang="ar-SA" sz="4400" b="1" dirty="0" smtClean="0"/>
              <a:t>المكتوبة.</a:t>
            </a:r>
          </a:p>
          <a:p>
            <a:pPr lvl="1" algn="justLow" rtl="1"/>
            <a:r>
              <a:rPr lang="ar-SA" sz="4400" b="1" dirty="0" smtClean="0"/>
              <a:t> </a:t>
            </a:r>
            <a:r>
              <a:rPr lang="ar-SA" sz="4400" b="1" dirty="0" smtClean="0">
                <a:solidFill>
                  <a:srgbClr val="FF0000"/>
                </a:solidFill>
              </a:rPr>
              <a:t>وثانيهما</a:t>
            </a:r>
            <a:r>
              <a:rPr lang="ar-SA" sz="4400" b="1" dirty="0" smtClean="0"/>
              <a:t> </a:t>
            </a:r>
            <a:r>
              <a:rPr lang="ar-SA" sz="4400" b="1" dirty="0" smtClean="0"/>
              <a:t>ما تتضمنه </a:t>
            </a:r>
            <a:r>
              <a:rPr lang="ar-SA" sz="4400" b="1" dirty="0" smtClean="0"/>
              <a:t>من عمليات عقلية لتفسير هذه الرموز، وفهمها</a:t>
            </a:r>
            <a:r>
              <a:rPr lang="ar-SA" sz="4000" b="1" dirty="0" smtClean="0"/>
              <a:t>.</a:t>
            </a:r>
            <a:endParaRPr lang="en-US" sz="4000" b="1" dirty="0" smtClean="0"/>
          </a:p>
          <a:p>
            <a:pPr algn="r" rtl="1"/>
            <a:endParaRPr lang="en-US" b="1"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219200"/>
            <a:ext cx="9144000" cy="5638800"/>
          </a:xfrm>
        </p:spPr>
        <p:txBody>
          <a:bodyPr>
            <a:normAutofit/>
          </a:bodyPr>
          <a:lstStyle/>
          <a:p>
            <a:pPr algn="r" rtl="1"/>
            <a:r>
              <a:rPr lang="ar-SA" sz="4400" dirty="0" smtClean="0">
                <a:cs typeface="PT Bold Heading" pitchFamily="2" charset="-78"/>
              </a:rPr>
              <a:t>(2) القراءة الجهرية</a:t>
            </a:r>
            <a:r>
              <a:rPr lang="ar-SA" sz="4400" dirty="0" smtClean="0"/>
              <a:t> </a:t>
            </a:r>
            <a:r>
              <a:rPr lang="ar-SA" sz="4000" b="1" dirty="0" smtClean="0"/>
              <a:t>: تعتمد على </a:t>
            </a:r>
            <a:r>
              <a:rPr lang="ar-SA" sz="4000" b="1" dirty="0" smtClean="0"/>
              <a:t>ثلاثة عناصر رئيسية </a:t>
            </a:r>
            <a:endParaRPr lang="ar-SA" sz="4000" b="1" dirty="0" smtClean="0"/>
          </a:p>
          <a:p>
            <a:pPr lvl="1" algn="r" rtl="1"/>
            <a:r>
              <a:rPr lang="ar-SA" sz="3600" b="1" dirty="0" smtClean="0">
                <a:solidFill>
                  <a:srgbClr val="FF0000"/>
                </a:solidFill>
              </a:rPr>
              <a:t>أولها</a:t>
            </a:r>
            <a:r>
              <a:rPr lang="ar-SA" sz="3600" b="1" dirty="0" smtClean="0"/>
              <a:t> </a:t>
            </a:r>
            <a:r>
              <a:rPr lang="ar-SA" sz="3600" b="1" dirty="0" smtClean="0"/>
              <a:t>: رؤية الرموز المكتوبة والتمييز البصري بينها، </a:t>
            </a:r>
            <a:endParaRPr lang="ar-SA" sz="3600" b="1" dirty="0" smtClean="0"/>
          </a:p>
          <a:p>
            <a:pPr lvl="1" algn="r" rtl="1"/>
            <a:r>
              <a:rPr lang="ar-SA" sz="3600" b="1" dirty="0" smtClean="0">
                <a:solidFill>
                  <a:srgbClr val="FF0000"/>
                </a:solidFill>
              </a:rPr>
              <a:t>وثانيها</a:t>
            </a:r>
            <a:r>
              <a:rPr lang="ar-SA" sz="3600" b="1" dirty="0" smtClean="0"/>
              <a:t> </a:t>
            </a:r>
            <a:r>
              <a:rPr lang="ar-SA" sz="3600" b="1" dirty="0" smtClean="0"/>
              <a:t>: النشاط العقلي الذي يحدثه القارئ لتفسير هذه الرموز وفهمها</a:t>
            </a:r>
            <a:endParaRPr lang="en-US" sz="3600" b="1" dirty="0" smtClean="0"/>
          </a:p>
          <a:p>
            <a:pPr lvl="1" algn="r" rtl="1"/>
            <a:r>
              <a:rPr lang="ar-SA" sz="3600" b="1" dirty="0" smtClean="0">
                <a:solidFill>
                  <a:srgbClr val="FF0000"/>
                </a:solidFill>
              </a:rPr>
              <a:t>وثالثها</a:t>
            </a:r>
            <a:r>
              <a:rPr lang="ar-SA" sz="3600" b="1" dirty="0" smtClean="0"/>
              <a:t>: النطق </a:t>
            </a:r>
            <a:r>
              <a:rPr lang="ar-SA" sz="3600" b="1" dirty="0" smtClean="0"/>
              <a:t>والأداء الصوتي مثل إخراج الأصوات من مخارجها وضبط بنية الكلمة وآخرها، والأداء التمثيلي للمعنى.</a:t>
            </a:r>
            <a:endParaRPr lang="en-US" sz="3600" b="1" dirty="0" smtClean="0"/>
          </a:p>
          <a:p>
            <a:pPr algn="r" rtl="1"/>
            <a:endParaRPr lang="ar-EG" sz="4000" b="1" dirty="0"/>
          </a:p>
        </p:txBody>
      </p:sp>
      <p:sp>
        <p:nvSpPr>
          <p:cNvPr id="5" name="Title 1"/>
          <p:cNvSpPr>
            <a:spLocks noGrp="1"/>
          </p:cNvSpPr>
          <p:nvPr>
            <p:ph type="title"/>
          </p:nvPr>
        </p:nvSpPr>
        <p:spPr>
          <a:xfrm>
            <a:off x="0" y="0"/>
            <a:ext cx="9144000" cy="1143000"/>
          </a:xfrm>
          <a:solidFill>
            <a:srgbClr val="FFFF00"/>
          </a:solidFill>
        </p:spPr>
        <p:txBody>
          <a:bodyPr>
            <a:normAutofit/>
          </a:bodyPr>
          <a:lstStyle/>
          <a:p>
            <a:r>
              <a:rPr lang="ar-SA" sz="5400" dirty="0" smtClean="0">
                <a:solidFill>
                  <a:srgbClr val="FF0000"/>
                </a:solidFill>
                <a:cs typeface="PT Bold Heading" pitchFamily="2" charset="-78"/>
              </a:rPr>
              <a:t>نوعا القراءة</a:t>
            </a:r>
            <a:endParaRPr lang="ar-EG" sz="5400" dirty="0">
              <a:solidFill>
                <a:srgbClr val="FF0000"/>
              </a:solidFill>
              <a:cs typeface="PT Bold Heading" pitchFamily="2" charset="-7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143000"/>
          </a:xfrm>
          <a:solidFill>
            <a:srgbClr val="FF0000"/>
          </a:solidFill>
        </p:spPr>
        <p:txBody>
          <a:bodyPr/>
          <a:lstStyle/>
          <a:p>
            <a:r>
              <a:rPr lang="ar-SA" dirty="0" smtClean="0">
                <a:solidFill>
                  <a:schemeClr val="bg1"/>
                </a:solidFill>
                <a:cs typeface="PT Bold Heading" pitchFamily="2" charset="-78"/>
              </a:rPr>
              <a:t>المعنى اللغوي للقراءة</a:t>
            </a:r>
            <a:endParaRPr lang="ar-EG" dirty="0">
              <a:solidFill>
                <a:schemeClr val="bg1"/>
              </a:solidFill>
              <a:cs typeface="PT Bold Heading" pitchFamily="2" charset="-78"/>
            </a:endParaRPr>
          </a:p>
        </p:txBody>
      </p:sp>
      <p:sp>
        <p:nvSpPr>
          <p:cNvPr id="3" name="Content Placeholder 2"/>
          <p:cNvSpPr>
            <a:spLocks noGrp="1"/>
          </p:cNvSpPr>
          <p:nvPr>
            <p:ph idx="1"/>
          </p:nvPr>
        </p:nvSpPr>
        <p:spPr>
          <a:xfrm>
            <a:off x="0" y="1143000"/>
            <a:ext cx="9144000" cy="5715000"/>
          </a:xfrm>
        </p:spPr>
        <p:txBody>
          <a:bodyPr>
            <a:normAutofit/>
          </a:bodyPr>
          <a:lstStyle/>
          <a:p>
            <a:pPr lvl="1" algn="justLow" rtl="1">
              <a:spcAft>
                <a:spcPts val="600"/>
              </a:spcAft>
              <a:buFont typeface="Wingdings" pitchFamily="2" charset="2"/>
              <a:buChar char="q"/>
            </a:pPr>
            <a:r>
              <a:rPr lang="ar-SA" sz="3200" b="1" dirty="0" smtClean="0">
                <a:solidFill>
                  <a:srgbClr val="002060"/>
                </a:solidFill>
                <a:latin typeface="Times New Roman" pitchFamily="18" charset="0"/>
                <a:cs typeface="Times New Roman" pitchFamily="18" charset="0"/>
              </a:rPr>
              <a:t>أورد "لسان العرب" أربعة معاني للقراءة نوردها فيما يلي :</a:t>
            </a:r>
            <a:endParaRPr lang="en-US" sz="3200" b="1" dirty="0" smtClean="0">
              <a:solidFill>
                <a:srgbClr val="002060"/>
              </a:solidFill>
              <a:latin typeface="Times New Roman" pitchFamily="18" charset="0"/>
              <a:cs typeface="Times New Roman" pitchFamily="18" charset="0"/>
            </a:endParaRPr>
          </a:p>
          <a:p>
            <a:pPr lvl="2" algn="justLow" rtl="1">
              <a:spcAft>
                <a:spcPts val="600"/>
              </a:spcAft>
            </a:pPr>
            <a:r>
              <a:rPr lang="ar-SA" sz="3200" b="1" dirty="0" smtClean="0">
                <a:solidFill>
                  <a:srgbClr val="C00000"/>
                </a:solidFill>
                <a:latin typeface="Times New Roman" pitchFamily="18" charset="0"/>
                <a:cs typeface="Times New Roman" pitchFamily="18" charset="0"/>
              </a:rPr>
              <a:t>قرأتُ الشيء قرآنًا : جمعته، وضممت بعضه إلى بعض، ومنه قولهم: ما قرأت هذه الناقة جنينًا قط، أي لم ينضم رحمها على جنين (على أحد الأوجه). </a:t>
            </a:r>
            <a:endParaRPr lang="en-US" sz="3200" b="1" dirty="0" smtClean="0">
              <a:solidFill>
                <a:srgbClr val="C00000"/>
              </a:solidFill>
              <a:latin typeface="Times New Roman" pitchFamily="18" charset="0"/>
              <a:cs typeface="Times New Roman" pitchFamily="18" charset="0"/>
            </a:endParaRPr>
          </a:p>
          <a:p>
            <a:pPr lvl="2" algn="justLow" rtl="1">
              <a:spcAft>
                <a:spcPts val="600"/>
              </a:spcAft>
            </a:pPr>
            <a:r>
              <a:rPr lang="ar-SA" sz="3200" b="1" dirty="0" smtClean="0">
                <a:latin typeface="Times New Roman" pitchFamily="18" charset="0"/>
                <a:cs typeface="Times New Roman" pitchFamily="18" charset="0"/>
              </a:rPr>
              <a:t>قرأتُ القرآن : لفظتُ به مجموعًا أي ألقيتُه، وقيل لم تقرأ الناقة جنينًا أي لم تُلْقِه (على الوجه الآخر لاستخدام هذا التعبير).</a:t>
            </a:r>
            <a:endParaRPr lang="en-US" sz="3200" b="1" dirty="0" smtClean="0">
              <a:latin typeface="Times New Roman" pitchFamily="18" charset="0"/>
              <a:cs typeface="Times New Roman" pitchFamily="18" charset="0"/>
            </a:endParaRPr>
          </a:p>
          <a:p>
            <a:pPr lvl="2" algn="justLow" rtl="1">
              <a:spcAft>
                <a:spcPts val="600"/>
              </a:spcAft>
            </a:pPr>
            <a:r>
              <a:rPr lang="ar-SA" sz="3200" b="1" dirty="0" smtClean="0">
                <a:solidFill>
                  <a:srgbClr val="C00000"/>
                </a:solidFill>
                <a:latin typeface="Times New Roman" pitchFamily="18" charset="0"/>
                <a:cs typeface="Times New Roman" pitchFamily="18" charset="0"/>
              </a:rPr>
              <a:t>قرأت : تفقهتُ، وتَقَرَّأ : تفقه.</a:t>
            </a:r>
            <a:endParaRPr lang="en-US" sz="3200" b="1" dirty="0" smtClean="0">
              <a:solidFill>
                <a:srgbClr val="C00000"/>
              </a:solidFill>
              <a:latin typeface="Times New Roman" pitchFamily="18" charset="0"/>
              <a:cs typeface="Times New Roman" pitchFamily="18" charset="0"/>
            </a:endParaRPr>
          </a:p>
          <a:p>
            <a:pPr lvl="2" algn="justLow" rtl="1">
              <a:spcAft>
                <a:spcPts val="600"/>
              </a:spcAft>
            </a:pPr>
            <a:r>
              <a:rPr lang="ar-SA" sz="3200" b="1" dirty="0" smtClean="0">
                <a:latin typeface="Times New Roman" pitchFamily="18" charset="0"/>
                <a:cs typeface="Times New Roman" pitchFamily="18" charset="0"/>
              </a:rPr>
              <a:t>قرأ عليه السلام، يقرؤه عليه، وأقرأه إياه : أي أبلَغَه.</a:t>
            </a:r>
            <a:endParaRPr lang="en-US" sz="3200" b="1" dirty="0" smtClean="0">
              <a:latin typeface="Times New Roman" pitchFamily="18" charset="0"/>
              <a:cs typeface="Times New Roman" pitchFamily="18" charset="0"/>
            </a:endParaRPr>
          </a:p>
          <a:p>
            <a:pPr algn="r" rtl="1">
              <a:spcAft>
                <a:spcPts val="600"/>
              </a:spcAft>
            </a:pPr>
            <a:endParaRPr lang="ar-EG"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143000"/>
            <a:ext cx="9144000" cy="5715000"/>
          </a:xfrm>
        </p:spPr>
        <p:txBody>
          <a:bodyPr>
            <a:normAutofit/>
          </a:bodyPr>
          <a:lstStyle/>
          <a:p>
            <a:pPr lvl="1" algn="r" rtl="1">
              <a:spcAft>
                <a:spcPts val="1200"/>
              </a:spcAft>
              <a:buFont typeface="Wingdings" pitchFamily="2" charset="2"/>
              <a:buChar char="q"/>
            </a:pPr>
            <a:r>
              <a:rPr lang="ar-SA" sz="3200" dirty="0" smtClean="0">
                <a:solidFill>
                  <a:srgbClr val="0070C0"/>
                </a:solidFill>
                <a:cs typeface="PT Bold Heading" pitchFamily="2" charset="-78"/>
              </a:rPr>
              <a:t>يتضمن المعنى الاصطلاحي للقراءة ما يلي</a:t>
            </a:r>
          </a:p>
          <a:p>
            <a:pPr lvl="2" algn="r" rtl="1">
              <a:spcAft>
                <a:spcPts val="1200"/>
              </a:spcAft>
            </a:pPr>
            <a:r>
              <a:rPr lang="ar-SA" sz="3200" dirty="0" smtClean="0">
                <a:cs typeface="PT Bold Heading" pitchFamily="2" charset="-78"/>
              </a:rPr>
              <a:t>انفعال القارئ بما يقرأ وتذوقه والإحساس بما يتضمنه من جمال التعبير والصياغة.</a:t>
            </a:r>
            <a:endParaRPr lang="en-US" sz="3200" dirty="0" smtClean="0">
              <a:cs typeface="PT Bold Heading" pitchFamily="2" charset="-78"/>
            </a:endParaRPr>
          </a:p>
          <a:p>
            <a:pPr lvl="2" algn="r" rtl="1">
              <a:spcAft>
                <a:spcPts val="1200"/>
              </a:spcAft>
            </a:pPr>
            <a:r>
              <a:rPr lang="ar-SA" sz="3200" dirty="0" smtClean="0">
                <a:solidFill>
                  <a:srgbClr val="C00000"/>
                </a:solidFill>
                <a:cs typeface="PT Bold Heading" pitchFamily="2" charset="-78"/>
              </a:rPr>
              <a:t>القدرة على نقد المقروء من خلال تحليله وإصدار الحكم عليه. </a:t>
            </a:r>
          </a:p>
          <a:p>
            <a:pPr lvl="2" algn="r" rtl="1">
              <a:spcAft>
                <a:spcPts val="1200"/>
              </a:spcAft>
            </a:pPr>
            <a:r>
              <a:rPr lang="ar-SA" sz="3200" dirty="0" smtClean="0">
                <a:cs typeface="PT Bold Heading" pitchFamily="2" charset="-78"/>
              </a:rPr>
              <a:t>القدرة على تحقيق الفائدة من المقروء</a:t>
            </a:r>
          </a:p>
          <a:p>
            <a:pPr lvl="2" algn="r" rtl="1">
              <a:spcAft>
                <a:spcPts val="1200"/>
              </a:spcAft>
            </a:pPr>
            <a:r>
              <a:rPr lang="ar-SA" sz="3200" dirty="0" smtClean="0">
                <a:solidFill>
                  <a:srgbClr val="C00000"/>
                </a:solidFill>
                <a:cs typeface="PT Bold Heading" pitchFamily="2" charset="-78"/>
              </a:rPr>
              <a:t>القدرة على نقل مضمون الرسالة اللغوية بالصوت إلى المستمعين أي إبلاغهم بمحتوى الرسالة وذلك في حالة القراءة الجهرية.</a:t>
            </a:r>
            <a:endParaRPr lang="en-US" sz="3200" dirty="0" smtClean="0">
              <a:solidFill>
                <a:srgbClr val="C00000"/>
              </a:solidFill>
              <a:cs typeface="PT Bold Heading" pitchFamily="2" charset="-78"/>
            </a:endParaRPr>
          </a:p>
          <a:p>
            <a:pPr algn="r" rtl="1">
              <a:spcAft>
                <a:spcPts val="1200"/>
              </a:spcAft>
            </a:pPr>
            <a:endParaRPr lang="ar-EG" dirty="0">
              <a:cs typeface="PT Bold Heading" pitchFamily="2" charset="-78"/>
            </a:endParaRPr>
          </a:p>
        </p:txBody>
      </p:sp>
      <p:sp>
        <p:nvSpPr>
          <p:cNvPr id="7" name="Title 1"/>
          <p:cNvSpPr>
            <a:spLocks noGrp="1"/>
          </p:cNvSpPr>
          <p:nvPr>
            <p:ph type="title"/>
          </p:nvPr>
        </p:nvSpPr>
        <p:spPr>
          <a:xfrm>
            <a:off x="0" y="0"/>
            <a:ext cx="9144000" cy="1143000"/>
          </a:xfrm>
          <a:solidFill>
            <a:srgbClr val="FF0000"/>
          </a:solidFill>
        </p:spPr>
        <p:txBody>
          <a:bodyPr/>
          <a:lstStyle/>
          <a:p>
            <a:r>
              <a:rPr lang="ar-SA" dirty="0" smtClean="0">
                <a:solidFill>
                  <a:schemeClr val="bg1"/>
                </a:solidFill>
                <a:cs typeface="PT Bold Heading" pitchFamily="2" charset="-78"/>
              </a:rPr>
              <a:t>المعنى االاصطلاحي للقراءة</a:t>
            </a:r>
            <a:endParaRPr lang="ar-EG" dirty="0">
              <a:solidFill>
                <a:schemeClr val="bg1"/>
              </a:solidFill>
              <a:cs typeface="PT Bold Heading" pitchFamily="2" charset="-78"/>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143000"/>
            <a:ext cx="9144000" cy="5715000"/>
          </a:xfrm>
        </p:spPr>
        <p:txBody>
          <a:bodyPr>
            <a:normAutofit lnSpcReduction="10000"/>
          </a:bodyPr>
          <a:lstStyle/>
          <a:p>
            <a:pPr lvl="1" algn="r" rtl="1">
              <a:spcAft>
                <a:spcPts val="1200"/>
              </a:spcAft>
              <a:buFont typeface="Wingdings" pitchFamily="2" charset="2"/>
              <a:buChar char="q"/>
            </a:pPr>
            <a:r>
              <a:rPr lang="ar-SA" sz="3200" dirty="0" smtClean="0">
                <a:solidFill>
                  <a:srgbClr val="002060"/>
                </a:solidFill>
                <a:cs typeface="PT Bold Heading" pitchFamily="2" charset="-78"/>
              </a:rPr>
              <a:t>يتضمن المعنى الاصطلاحي للقراءة ما يلي</a:t>
            </a:r>
          </a:p>
          <a:p>
            <a:pPr lvl="2" algn="r" rtl="1">
              <a:spcAft>
                <a:spcPts val="1200"/>
              </a:spcAft>
            </a:pPr>
            <a:r>
              <a:rPr lang="ar-SA" sz="3200" dirty="0" smtClean="0">
                <a:cs typeface="PT Bold Heading" pitchFamily="2" charset="-78"/>
              </a:rPr>
              <a:t>التعرف على حروف الكتابة والتمييز البصري بينهما. </a:t>
            </a:r>
            <a:endParaRPr lang="en-US" sz="3200" dirty="0" smtClean="0">
              <a:cs typeface="PT Bold Heading" pitchFamily="2" charset="-78"/>
            </a:endParaRPr>
          </a:p>
          <a:p>
            <a:pPr lvl="2" algn="r" rtl="1">
              <a:spcAft>
                <a:spcPts val="1200"/>
              </a:spcAft>
            </a:pPr>
            <a:r>
              <a:rPr lang="ar-SA" sz="3200" dirty="0" smtClean="0">
                <a:solidFill>
                  <a:srgbClr val="C00000"/>
                </a:solidFill>
                <a:cs typeface="PT Bold Heading" pitchFamily="2" charset="-78"/>
              </a:rPr>
              <a:t>القدرة على الربط بين الحروف والأصوات اللغوية التي تعبر عنها والتلفظ بها، أي نطقها صامتًا، أو إلقائها جهرًا.</a:t>
            </a:r>
            <a:endParaRPr lang="en-US" sz="3200" dirty="0" smtClean="0">
              <a:solidFill>
                <a:srgbClr val="C00000"/>
              </a:solidFill>
              <a:cs typeface="PT Bold Heading" pitchFamily="2" charset="-78"/>
            </a:endParaRPr>
          </a:p>
          <a:p>
            <a:pPr lvl="2" algn="r" rtl="1">
              <a:spcAft>
                <a:spcPts val="1200"/>
              </a:spcAft>
            </a:pPr>
            <a:r>
              <a:rPr lang="ar-SA" sz="3200" dirty="0" smtClean="0">
                <a:cs typeface="PT Bold Heading" pitchFamily="2" charset="-78"/>
              </a:rPr>
              <a:t>نشاط عقلي يتمثل في تجميع الرموز المكتوبة لتكوين وحدات لغوية ذات معنى، وتفسيرها، والربط بينها وبين الخبرة الشخصية وفهمها.</a:t>
            </a:r>
            <a:endParaRPr lang="en-US" sz="3200" dirty="0" smtClean="0">
              <a:cs typeface="PT Bold Heading" pitchFamily="2" charset="-78"/>
            </a:endParaRPr>
          </a:p>
          <a:p>
            <a:pPr lvl="2" algn="r" rtl="1">
              <a:spcAft>
                <a:spcPts val="1200"/>
              </a:spcAft>
            </a:pPr>
            <a:r>
              <a:rPr lang="ar-SA" sz="3200" dirty="0" smtClean="0">
                <a:solidFill>
                  <a:srgbClr val="C00000"/>
                </a:solidFill>
                <a:cs typeface="PT Bold Heading" pitchFamily="2" charset="-78"/>
              </a:rPr>
              <a:t>ما يحدث بين القارئ والمقروء من تفاعل.</a:t>
            </a:r>
            <a:endParaRPr lang="en-US" sz="3200" dirty="0" smtClean="0">
              <a:solidFill>
                <a:srgbClr val="C00000"/>
              </a:solidFill>
              <a:cs typeface="PT Bold Heading" pitchFamily="2" charset="-78"/>
            </a:endParaRPr>
          </a:p>
          <a:p>
            <a:pPr algn="r" rtl="1">
              <a:spcAft>
                <a:spcPts val="1200"/>
              </a:spcAft>
            </a:pPr>
            <a:endParaRPr lang="en-US" dirty="0" smtClean="0">
              <a:cs typeface="PT Bold Heading" pitchFamily="2" charset="-78"/>
            </a:endParaRPr>
          </a:p>
          <a:p>
            <a:pPr algn="r" rtl="1">
              <a:spcAft>
                <a:spcPts val="1200"/>
              </a:spcAft>
            </a:pPr>
            <a:endParaRPr lang="ar-EG" dirty="0">
              <a:cs typeface="PT Bold Heading" pitchFamily="2" charset="-78"/>
            </a:endParaRPr>
          </a:p>
        </p:txBody>
      </p:sp>
      <p:sp>
        <p:nvSpPr>
          <p:cNvPr id="7" name="Title 1"/>
          <p:cNvSpPr>
            <a:spLocks noGrp="1"/>
          </p:cNvSpPr>
          <p:nvPr>
            <p:ph type="title"/>
          </p:nvPr>
        </p:nvSpPr>
        <p:spPr>
          <a:xfrm>
            <a:off x="0" y="0"/>
            <a:ext cx="9144000" cy="1143000"/>
          </a:xfrm>
          <a:solidFill>
            <a:srgbClr val="FF0000"/>
          </a:solidFill>
        </p:spPr>
        <p:txBody>
          <a:bodyPr/>
          <a:lstStyle/>
          <a:p>
            <a:r>
              <a:rPr lang="ar-SA" dirty="0" smtClean="0">
                <a:solidFill>
                  <a:schemeClr val="bg1"/>
                </a:solidFill>
                <a:cs typeface="PT Bold Heading" pitchFamily="2" charset="-78"/>
              </a:rPr>
              <a:t>المعنى االاصطلاحي للقراءة</a:t>
            </a:r>
            <a:endParaRPr lang="ar-EG" dirty="0">
              <a:solidFill>
                <a:schemeClr val="bg1"/>
              </a:solidFill>
              <a:cs typeface="PT Bold Heading" pitchFamily="2" charset="-78"/>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295400"/>
            <a:ext cx="8839200" cy="5562600"/>
          </a:xfrm>
        </p:spPr>
        <p:txBody>
          <a:bodyPr>
            <a:normAutofit/>
          </a:bodyPr>
          <a:lstStyle/>
          <a:p>
            <a:pPr algn="justLow" rtl="1"/>
            <a:r>
              <a:rPr lang="ar-SA" sz="4800" dirty="0" smtClean="0">
                <a:solidFill>
                  <a:srgbClr val="002060"/>
                </a:solidFill>
                <a:cs typeface="PT Bold Heading" pitchFamily="2" charset="-78"/>
              </a:rPr>
              <a:t>أولاً : العملية الفسيولوجية</a:t>
            </a:r>
            <a:r>
              <a:rPr lang="ar-SA" sz="4400" b="1" dirty="0" smtClean="0"/>
              <a:t>،  تحدث من خلال بعض العمليات الآلية والاستجابات الفسيولوجية، </a:t>
            </a:r>
            <a:r>
              <a:rPr lang="ar-SA" sz="4400" b="1" dirty="0" smtClean="0"/>
              <a:t>كما </a:t>
            </a:r>
            <a:r>
              <a:rPr lang="ar-SA" sz="4400" b="1" dirty="0" smtClean="0"/>
              <a:t>يلي :</a:t>
            </a:r>
            <a:endParaRPr lang="en-US" sz="4400" b="1" dirty="0" smtClean="0"/>
          </a:p>
          <a:p>
            <a:pPr lvl="0" algn="r" rtl="1"/>
            <a:r>
              <a:rPr lang="ar-SA" sz="4400" b="1" dirty="0" smtClean="0">
                <a:solidFill>
                  <a:srgbClr val="C00000"/>
                </a:solidFill>
              </a:rPr>
              <a:t>تسقط الأشعة الضوئية المنبعثة من الصفحة على عدسة العين. </a:t>
            </a:r>
            <a:endParaRPr lang="en-US" sz="4400" b="1" dirty="0" smtClean="0">
              <a:solidFill>
                <a:srgbClr val="C00000"/>
              </a:solidFill>
            </a:endParaRPr>
          </a:p>
          <a:p>
            <a:pPr lvl="0" algn="r" rtl="1"/>
            <a:r>
              <a:rPr lang="ar-SA" sz="4400" b="1" dirty="0" smtClean="0"/>
              <a:t>تجمع </a:t>
            </a:r>
            <a:r>
              <a:rPr lang="ar-SA" sz="4400" b="1" dirty="0" smtClean="0"/>
              <a:t>العدسة هذه الأشعة لتقع على شبكية العين مكونة صورة مصغرة ومقلوبة للكلمة.</a:t>
            </a:r>
            <a:endParaRPr lang="en-US" sz="4400" b="1" dirty="0" smtClean="0"/>
          </a:p>
          <a:p>
            <a:pPr algn="r" rtl="1"/>
            <a:endParaRPr lang="ar-EG" sz="4400" b="1" dirty="0"/>
          </a:p>
        </p:txBody>
      </p:sp>
      <p:sp>
        <p:nvSpPr>
          <p:cNvPr id="5" name="Title 1"/>
          <p:cNvSpPr>
            <a:spLocks noGrp="1"/>
          </p:cNvSpPr>
          <p:nvPr>
            <p:ph type="title"/>
          </p:nvPr>
        </p:nvSpPr>
        <p:spPr>
          <a:xfrm>
            <a:off x="0" y="0"/>
            <a:ext cx="9144000" cy="1143000"/>
          </a:xfrm>
          <a:solidFill>
            <a:srgbClr val="FF0000"/>
          </a:solidFill>
        </p:spPr>
        <p:txBody>
          <a:bodyPr/>
          <a:lstStyle/>
          <a:p>
            <a:r>
              <a:rPr lang="ar-SA" dirty="0" smtClean="0">
                <a:solidFill>
                  <a:schemeClr val="bg1"/>
                </a:solidFill>
                <a:cs typeface="PT Bold Heading" pitchFamily="2" charset="-78"/>
              </a:rPr>
              <a:t>كيف تحدث القراءة</a:t>
            </a:r>
            <a:endParaRPr lang="ar-EG" dirty="0">
              <a:solidFill>
                <a:schemeClr val="bg1"/>
              </a:solidFill>
              <a:cs typeface="PT Bold Heading" pitchFamily="2" charset="-78"/>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143000"/>
            <a:ext cx="9144000" cy="5486400"/>
          </a:xfrm>
        </p:spPr>
        <p:txBody>
          <a:bodyPr>
            <a:noAutofit/>
          </a:bodyPr>
          <a:lstStyle/>
          <a:p>
            <a:pPr lvl="0" algn="justLow" rtl="1"/>
            <a:r>
              <a:rPr lang="ar-SA" sz="4400" b="1" dirty="0" smtClean="0"/>
              <a:t>تنتقل </a:t>
            </a:r>
            <a:r>
              <a:rPr lang="ar-SA" sz="4400" b="1" dirty="0" smtClean="0"/>
              <a:t>هذه الصورة المقلوبة إلى المخ عن طريق العصب البصري حيث يتم تصحيح وضعها، وتمييز لونها وحجمها.</a:t>
            </a:r>
            <a:endParaRPr lang="en-US" sz="4400" b="1" dirty="0" smtClean="0"/>
          </a:p>
          <a:p>
            <a:pPr lvl="0" algn="justLow" rtl="1"/>
            <a:r>
              <a:rPr lang="ar-SA" sz="4400" b="1" dirty="0" smtClean="0">
                <a:solidFill>
                  <a:srgbClr val="C00000"/>
                </a:solidFill>
              </a:rPr>
              <a:t>تُحدث العين وقفات بين مجموعات من الكلمات للتعرف عليها ويتفاوت الأفراد فيما بينهم في عدد الكلمات التي تتعرف عليها العين، وفي الوقت الذي تستغرقه في الوقفة الواحدة</a:t>
            </a:r>
            <a:r>
              <a:rPr lang="ar-SA" sz="4400" b="1" dirty="0" smtClean="0"/>
              <a:t>.</a:t>
            </a:r>
            <a:endParaRPr lang="en-US" sz="4400" b="1" dirty="0" smtClean="0"/>
          </a:p>
          <a:p>
            <a:pPr lvl="0" algn="justLow" rtl="1"/>
            <a:endParaRPr lang="en-US" sz="4400" b="1" dirty="0" smtClean="0"/>
          </a:p>
          <a:p>
            <a:pPr algn="justLow" rtl="1"/>
            <a:endParaRPr lang="ar-EG" sz="4400" b="1" dirty="0"/>
          </a:p>
        </p:txBody>
      </p:sp>
      <p:sp>
        <p:nvSpPr>
          <p:cNvPr id="5" name="Title 1"/>
          <p:cNvSpPr>
            <a:spLocks noGrp="1"/>
          </p:cNvSpPr>
          <p:nvPr>
            <p:ph type="title"/>
          </p:nvPr>
        </p:nvSpPr>
        <p:spPr>
          <a:xfrm>
            <a:off x="0" y="0"/>
            <a:ext cx="9144000" cy="1143000"/>
          </a:xfrm>
          <a:solidFill>
            <a:srgbClr val="FF0000"/>
          </a:solidFill>
        </p:spPr>
        <p:txBody>
          <a:bodyPr/>
          <a:lstStyle/>
          <a:p>
            <a:r>
              <a:rPr lang="ar-SA" dirty="0" smtClean="0">
                <a:solidFill>
                  <a:schemeClr val="bg1"/>
                </a:solidFill>
                <a:cs typeface="PT Bold Heading" pitchFamily="2" charset="-78"/>
              </a:rPr>
              <a:t>كيف تحدث القراءة</a:t>
            </a:r>
            <a:endParaRPr lang="ar-EG" dirty="0">
              <a:solidFill>
                <a:schemeClr val="bg1"/>
              </a:solidFill>
              <a:cs typeface="PT Bold Heading" pitchFamily="2" charset="-78"/>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143000"/>
            <a:ext cx="9144000" cy="5715000"/>
          </a:xfrm>
        </p:spPr>
        <p:txBody>
          <a:bodyPr>
            <a:normAutofit/>
          </a:bodyPr>
          <a:lstStyle/>
          <a:p>
            <a:pPr lvl="0" algn="justLow" rtl="1"/>
            <a:r>
              <a:rPr lang="ar-SA" sz="4400" b="1" dirty="0" smtClean="0"/>
              <a:t>وبين هذه الوقفات تُحدث العين حركات رجعية كثيرة عند الانتقال من مجموعة كلمات إلى أخرى للتعرف عليها، وعند الارتداد من آخر السطر المقروء إلى أول السطر التالي.</a:t>
            </a:r>
          </a:p>
          <a:p>
            <a:pPr lvl="0" algn="justLow" rtl="1"/>
            <a:r>
              <a:rPr lang="ar-SA" sz="4400" b="1" dirty="0" smtClean="0">
                <a:solidFill>
                  <a:srgbClr val="C00000"/>
                </a:solidFill>
              </a:rPr>
              <a:t>وبذلك </a:t>
            </a:r>
            <a:r>
              <a:rPr lang="ar-SA" sz="4400" b="1" dirty="0" smtClean="0">
                <a:solidFill>
                  <a:srgbClr val="C00000"/>
                </a:solidFill>
              </a:rPr>
              <a:t>يبدأ العقل في وضع الترجمة المعنوية لهذه الرموز في ضوء الخبرة السابقة للقارئ وخلفياته الثقافية </a:t>
            </a:r>
            <a:r>
              <a:rPr lang="ar-SA" sz="4400" b="1" dirty="0" smtClean="0"/>
              <a:t>وتفصيل ذلك في الخطوة الثانية.</a:t>
            </a:r>
            <a:endParaRPr lang="en-US" sz="4400" b="1" dirty="0" smtClean="0"/>
          </a:p>
          <a:p>
            <a:pPr lvl="0" algn="justLow" rtl="1"/>
            <a:endParaRPr lang="en-US" sz="4400" b="1" dirty="0" smtClean="0"/>
          </a:p>
          <a:p>
            <a:pPr algn="justLow" rtl="1"/>
            <a:endParaRPr lang="ar-EG" sz="4000" b="1" dirty="0"/>
          </a:p>
        </p:txBody>
      </p:sp>
      <p:sp>
        <p:nvSpPr>
          <p:cNvPr id="5" name="Title 1"/>
          <p:cNvSpPr>
            <a:spLocks noGrp="1"/>
          </p:cNvSpPr>
          <p:nvPr>
            <p:ph type="title"/>
          </p:nvPr>
        </p:nvSpPr>
        <p:spPr>
          <a:xfrm>
            <a:off x="0" y="0"/>
            <a:ext cx="9144000" cy="1143000"/>
          </a:xfrm>
          <a:solidFill>
            <a:srgbClr val="FF0000"/>
          </a:solidFill>
        </p:spPr>
        <p:txBody>
          <a:bodyPr/>
          <a:lstStyle/>
          <a:p>
            <a:r>
              <a:rPr lang="ar-SA" dirty="0" smtClean="0">
                <a:solidFill>
                  <a:schemeClr val="bg1"/>
                </a:solidFill>
                <a:cs typeface="PT Bold Heading" pitchFamily="2" charset="-78"/>
              </a:rPr>
              <a:t>كيف تحدث القراءة</a:t>
            </a:r>
            <a:endParaRPr lang="ar-EG" dirty="0">
              <a:solidFill>
                <a:schemeClr val="bg1"/>
              </a:solidFill>
              <a:cs typeface="PT Bold Heading" pitchFamily="2" charset="-78"/>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143000"/>
            <a:ext cx="9144000" cy="5562600"/>
          </a:xfrm>
        </p:spPr>
        <p:txBody>
          <a:bodyPr>
            <a:noAutofit/>
          </a:bodyPr>
          <a:lstStyle/>
          <a:p>
            <a:pPr lvl="0" algn="justLow" rtl="1"/>
            <a:r>
              <a:rPr lang="ar-SA" sz="4400" b="1" dirty="0" smtClean="0"/>
              <a:t>وإذا </a:t>
            </a:r>
            <a:r>
              <a:rPr lang="ar-SA" sz="4400" b="1" dirty="0" smtClean="0"/>
              <a:t>أراد القارئ أن يقرأ جهرًا فإن مركز النطق المتصل بمركز الإبصار في المخ يرسل إشارة إلى أعضاء النطق كي تخرج الترجمة التي وضعها العقل للرموز التي استقبلتها العين في قوالب لفظية، وأصوات تعبر عن معناها.</a:t>
            </a:r>
            <a:endParaRPr lang="en-US" sz="4400" b="1" dirty="0" smtClean="0"/>
          </a:p>
          <a:p>
            <a:pPr lvl="0" algn="justLow" rtl="1"/>
            <a:r>
              <a:rPr lang="ar-SA" sz="4400" b="1" dirty="0" smtClean="0">
                <a:solidFill>
                  <a:srgbClr val="C00000"/>
                </a:solidFill>
              </a:rPr>
              <a:t>وفي هذه الحالة – القراءة الجهرية – تزداد عدد وقفات العين والحركات الرجعية، ويطول زمن الوقفة الواحدة.</a:t>
            </a:r>
            <a:endParaRPr lang="en-US" sz="4400" b="1" dirty="0" smtClean="0">
              <a:solidFill>
                <a:srgbClr val="C00000"/>
              </a:solidFill>
            </a:endParaRPr>
          </a:p>
          <a:p>
            <a:pPr algn="justLow" rtl="1"/>
            <a:endParaRPr lang="ar-EG" sz="4000" b="1" dirty="0"/>
          </a:p>
        </p:txBody>
      </p:sp>
      <p:sp>
        <p:nvSpPr>
          <p:cNvPr id="5" name="Title 1"/>
          <p:cNvSpPr>
            <a:spLocks noGrp="1"/>
          </p:cNvSpPr>
          <p:nvPr>
            <p:ph type="title"/>
          </p:nvPr>
        </p:nvSpPr>
        <p:spPr>
          <a:xfrm>
            <a:off x="0" y="0"/>
            <a:ext cx="9144000" cy="1143000"/>
          </a:xfrm>
          <a:solidFill>
            <a:srgbClr val="FF0000"/>
          </a:solidFill>
        </p:spPr>
        <p:txBody>
          <a:bodyPr/>
          <a:lstStyle/>
          <a:p>
            <a:r>
              <a:rPr lang="ar-SA" dirty="0" smtClean="0">
                <a:solidFill>
                  <a:schemeClr val="bg1"/>
                </a:solidFill>
                <a:cs typeface="PT Bold Heading" pitchFamily="2" charset="-78"/>
              </a:rPr>
              <a:t>كيف تحدث القراءة</a:t>
            </a:r>
            <a:endParaRPr lang="ar-EG" dirty="0">
              <a:solidFill>
                <a:schemeClr val="bg1"/>
              </a:solidFill>
              <a:cs typeface="PT Bold Heading" pitchFamily="2" charset="-78"/>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143000"/>
            <a:ext cx="9144000" cy="5715000"/>
          </a:xfrm>
        </p:spPr>
        <p:txBody>
          <a:bodyPr>
            <a:noAutofit/>
          </a:bodyPr>
          <a:lstStyle/>
          <a:p>
            <a:pPr algn="r" rtl="1"/>
            <a:r>
              <a:rPr lang="ar-SA" sz="3600" dirty="0" smtClean="0">
                <a:solidFill>
                  <a:srgbClr val="002060"/>
                </a:solidFill>
                <a:cs typeface="PT Bold Heading" pitchFamily="2" charset="-78"/>
              </a:rPr>
              <a:t>ثانيا: </a:t>
            </a:r>
            <a:r>
              <a:rPr lang="ar-SA" sz="3600" dirty="0" smtClean="0">
                <a:solidFill>
                  <a:srgbClr val="002060"/>
                </a:solidFill>
                <a:cs typeface="PT Bold Heading" pitchFamily="2" charset="-78"/>
              </a:rPr>
              <a:t>العملية </a:t>
            </a:r>
            <a:r>
              <a:rPr lang="ar-SA" sz="3600" dirty="0" smtClean="0">
                <a:solidFill>
                  <a:srgbClr val="002060"/>
                </a:solidFill>
                <a:cs typeface="PT Bold Heading" pitchFamily="2" charset="-78"/>
              </a:rPr>
              <a:t>العقلية</a:t>
            </a:r>
            <a:endParaRPr lang="ar-SA" sz="3600" dirty="0" smtClean="0"/>
          </a:p>
          <a:p>
            <a:pPr algn="r" rtl="1"/>
            <a:r>
              <a:rPr lang="ar-SA" sz="3600" b="1" dirty="0" smtClean="0"/>
              <a:t>التعرف  -  النطق    - الفهم    - </a:t>
            </a:r>
            <a:r>
              <a:rPr lang="ar-SA" sz="3600" b="1" dirty="0" smtClean="0">
                <a:solidFill>
                  <a:srgbClr val="C00000"/>
                </a:solidFill>
              </a:rPr>
              <a:t>تحليل المقروء</a:t>
            </a:r>
            <a:r>
              <a:rPr lang="ar-SA" sz="3600" dirty="0" smtClean="0"/>
              <a:t>: </a:t>
            </a:r>
          </a:p>
          <a:p>
            <a:pPr algn="justLow" rtl="1"/>
            <a:r>
              <a:rPr lang="ar-SA" sz="3600" dirty="0" smtClean="0"/>
              <a:t>يحدد </a:t>
            </a:r>
            <a:r>
              <a:rPr lang="ar-SA" sz="3600" dirty="0" smtClean="0"/>
              <a:t>هدف الكاتب </a:t>
            </a:r>
            <a:r>
              <a:rPr lang="ar-SA" sz="3600" dirty="0" smtClean="0"/>
              <a:t>، والأفكار، </a:t>
            </a:r>
            <a:r>
              <a:rPr lang="ar-SA" sz="3600" dirty="0" smtClean="0"/>
              <a:t>والتفاصيل المهمة فيه، </a:t>
            </a:r>
            <a:r>
              <a:rPr lang="ar-SA" sz="3600" dirty="0" smtClean="0"/>
              <a:t>و </a:t>
            </a:r>
            <a:r>
              <a:rPr lang="ar-SA" sz="3600" dirty="0" smtClean="0"/>
              <a:t>العلاقات بين أجزاء المادة </a:t>
            </a:r>
            <a:r>
              <a:rPr lang="ar-SA" sz="3600" dirty="0" smtClean="0"/>
              <a:t>المقروءة، </a:t>
            </a:r>
            <a:r>
              <a:rPr lang="ar-SA" sz="3600" dirty="0" smtClean="0"/>
              <a:t>ويتعرف </a:t>
            </a:r>
            <a:r>
              <a:rPr lang="ar-SA" sz="3600" dirty="0" smtClean="0"/>
              <a:t>وجهة </a:t>
            </a:r>
            <a:r>
              <a:rPr lang="ar-SA" sz="3600" dirty="0" smtClean="0"/>
              <a:t>نظر الكاتب، </a:t>
            </a:r>
            <a:r>
              <a:rPr lang="ar-SA" sz="3600" dirty="0" smtClean="0"/>
              <a:t>ويصنف المعلومات وينظمها، </a:t>
            </a:r>
            <a:r>
              <a:rPr lang="ar-SA" sz="3600" dirty="0" smtClean="0"/>
              <a:t>ويحدد </a:t>
            </a:r>
            <a:r>
              <a:rPr lang="ar-SA" sz="3600" dirty="0" smtClean="0"/>
              <a:t>الأدلة التي يسوقها </a:t>
            </a:r>
            <a:r>
              <a:rPr lang="ar-SA" sz="3600" dirty="0" smtClean="0"/>
              <a:t>الكاتب، </a:t>
            </a:r>
            <a:r>
              <a:rPr lang="ar-SA" sz="3600" dirty="0" smtClean="0"/>
              <a:t>ويفسر </a:t>
            </a:r>
            <a:r>
              <a:rPr lang="ar-SA" sz="3600" dirty="0" smtClean="0"/>
              <a:t>المعاني الضمنية، ويفسر تنظيم الكتابة من حيث تقديم الكاتب، وشروحه وتفسيراته، وتسلسل الكتابة، وترتيب الفقرات، ويميز بين وثيق الصلة بالموضوع وغير وثيق الصلة به.</a:t>
            </a:r>
            <a:endParaRPr lang="en-US" sz="3600" dirty="0" smtClean="0"/>
          </a:p>
          <a:p>
            <a:pPr algn="r" rtl="1"/>
            <a:endParaRPr lang="ar-EG" sz="3600" dirty="0"/>
          </a:p>
        </p:txBody>
      </p:sp>
      <p:sp>
        <p:nvSpPr>
          <p:cNvPr id="5" name="Title 1"/>
          <p:cNvSpPr>
            <a:spLocks noGrp="1"/>
          </p:cNvSpPr>
          <p:nvPr>
            <p:ph type="title"/>
          </p:nvPr>
        </p:nvSpPr>
        <p:spPr>
          <a:xfrm>
            <a:off x="0" y="0"/>
            <a:ext cx="9144000" cy="1143000"/>
          </a:xfrm>
          <a:solidFill>
            <a:srgbClr val="FF0000"/>
          </a:solidFill>
        </p:spPr>
        <p:txBody>
          <a:bodyPr/>
          <a:lstStyle/>
          <a:p>
            <a:r>
              <a:rPr lang="ar-SA" dirty="0" smtClean="0">
                <a:solidFill>
                  <a:schemeClr val="bg1"/>
                </a:solidFill>
                <a:cs typeface="PT Bold Heading" pitchFamily="2" charset="-78"/>
              </a:rPr>
              <a:t>كيف تحدث القراءة</a:t>
            </a:r>
            <a:endParaRPr lang="ar-EG" dirty="0">
              <a:solidFill>
                <a:schemeClr val="bg1"/>
              </a:solidFill>
              <a:cs typeface="PT Bold Heading" pitchFamily="2" charset="-78"/>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87</TotalTime>
  <Words>725</Words>
  <Application>Microsoft Office PowerPoint</Application>
  <PresentationFormat>On-screen Show (4:3)</PresentationFormat>
  <Paragraphs>53</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القــــــــــراءة</vt:lpstr>
      <vt:lpstr>المعنى اللغوي للقراءة</vt:lpstr>
      <vt:lpstr>المعنى االاصطلاحي للقراءة</vt:lpstr>
      <vt:lpstr>المعنى االاصطلاحي للقراءة</vt:lpstr>
      <vt:lpstr>كيف تحدث القراءة</vt:lpstr>
      <vt:lpstr>كيف تحدث القراءة</vt:lpstr>
      <vt:lpstr>كيف تحدث القراءة</vt:lpstr>
      <vt:lpstr>كيف تحدث القراءة</vt:lpstr>
      <vt:lpstr>كيف تحدث القراءة</vt:lpstr>
      <vt:lpstr>كيف تحدث القراءة</vt:lpstr>
      <vt:lpstr>طبيعة الخطأ في القراءة</vt:lpstr>
      <vt:lpstr>نوعا القراءة</vt:lpstr>
      <vt:lpstr>نوعا القراءة</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مفهوم القراءة</dc:title>
  <dc:creator>Dr. Ali Sallam</dc:creator>
  <cp:lastModifiedBy>toshiba</cp:lastModifiedBy>
  <cp:revision>11</cp:revision>
  <dcterms:created xsi:type="dcterms:W3CDTF">2006-08-16T00:00:00Z</dcterms:created>
  <dcterms:modified xsi:type="dcterms:W3CDTF">2011-04-12T03:56:34Z</dcterms:modified>
</cp:coreProperties>
</file>