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4"/>
  </p:notesMasterIdLst>
  <p:sldIdLst>
    <p:sldId id="256" r:id="rId2"/>
    <p:sldId id="258" r:id="rId3"/>
    <p:sldId id="277" r:id="rId4"/>
    <p:sldId id="280" r:id="rId5"/>
    <p:sldId id="278" r:id="rId6"/>
    <p:sldId id="281" r:id="rId7"/>
    <p:sldId id="282" r:id="rId8"/>
    <p:sldId id="283" r:id="rId9"/>
    <p:sldId id="284" r:id="rId10"/>
    <p:sldId id="285" r:id="rId11"/>
    <p:sldId id="279" r:id="rId12"/>
    <p:sldId id="286" r:id="rId1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568" autoAdjust="0"/>
    <p:restoredTop sz="94660"/>
  </p:normalViewPr>
  <p:slideViewPr>
    <p:cSldViewPr>
      <p:cViewPr varScale="1">
        <p:scale>
          <a:sx n="69" d="100"/>
          <a:sy n="69" d="100"/>
        </p:scale>
        <p:origin x="63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65CD9B0-A6F5-420E-BBA5-4EDEC7EEBF7F}" type="datetimeFigureOut">
              <a:rPr lang="ar-EG" smtClean="0"/>
              <a:pPr/>
              <a:t>29/05/1437</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C36B254-108A-49F8-A51B-CFD073E0CD34}" type="slidenum">
              <a:rPr lang="ar-EG" smtClean="0"/>
              <a:pPr/>
              <a:t>‹#›</a:t>
            </a:fld>
            <a:endParaRPr lang="ar-EG"/>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2" name="Footer Placeholder 1"/>
          <p:cNvSpPr>
            <a:spLocks noGrp="1"/>
          </p:cNvSpPr>
          <p:nvPr>
            <p:ph type="ftr" sz="quarter" idx="11"/>
          </p:nvPr>
        </p:nvSpPr>
        <p:spPr/>
        <p:txBody>
          <a:bodyPr/>
          <a:lstStyle/>
          <a:p>
            <a:endParaRPr lang="ar-EG"/>
          </a:p>
        </p:txBody>
      </p:sp>
      <p:sp>
        <p:nvSpPr>
          <p:cNvPr id="15" name="Slide Number Placeholder 14"/>
          <p:cNvSpPr>
            <a:spLocks noGrp="1"/>
          </p:cNvSpPr>
          <p:nvPr>
            <p:ph type="sldNum" sz="quarter" idx="12"/>
          </p:nvPr>
        </p:nvSpPr>
        <p:spPr>
          <a:xfrm>
            <a:off x="8229600" y="6473952"/>
            <a:ext cx="758952" cy="246888"/>
          </a:xfrm>
        </p:spPr>
        <p:txBody>
          <a:bodyPr/>
          <a:lstStyle/>
          <a:p>
            <a:fld id="{C569F0E1-6264-466E-B41D-B6800629DE11}"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C569F0E1-6264-466E-B41D-B6800629DE11}"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C569F0E1-6264-466E-B41D-B6800629DE11}"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19" name="Footer Placeholder 18"/>
          <p:cNvSpPr>
            <a:spLocks noGrp="1"/>
          </p:cNvSpPr>
          <p:nvPr>
            <p:ph type="ftr" sz="quarter" idx="11"/>
          </p:nvPr>
        </p:nvSpPr>
        <p:spPr>
          <a:xfrm>
            <a:off x="3581400" y="76200"/>
            <a:ext cx="2895600" cy="288925"/>
          </a:xfrm>
        </p:spPr>
        <p:txBody>
          <a:bodyPr/>
          <a:lstStyle/>
          <a:p>
            <a:endParaRPr lang="ar-EG"/>
          </a:p>
        </p:txBody>
      </p:sp>
      <p:sp>
        <p:nvSpPr>
          <p:cNvPr id="16" name="Slide Number Placeholder 15"/>
          <p:cNvSpPr>
            <a:spLocks noGrp="1"/>
          </p:cNvSpPr>
          <p:nvPr>
            <p:ph type="sldNum" sz="quarter" idx="12"/>
          </p:nvPr>
        </p:nvSpPr>
        <p:spPr>
          <a:xfrm>
            <a:off x="8229600" y="6473952"/>
            <a:ext cx="758952" cy="246888"/>
          </a:xfrm>
        </p:spPr>
        <p:txBody>
          <a:bodyPr/>
          <a:lstStyle/>
          <a:p>
            <a:fld id="{C569F0E1-6264-466E-B41D-B6800629DE11}"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11" name="Footer Placeholder 10"/>
          <p:cNvSpPr>
            <a:spLocks noGrp="1"/>
          </p:cNvSpPr>
          <p:nvPr>
            <p:ph type="ftr" sz="quarter" idx="11"/>
          </p:nvPr>
        </p:nvSpPr>
        <p:spPr/>
        <p:txBody>
          <a:bodyPr/>
          <a:lstStyle/>
          <a:p>
            <a:endParaRPr lang="ar-EG"/>
          </a:p>
        </p:txBody>
      </p:sp>
      <p:sp>
        <p:nvSpPr>
          <p:cNvPr id="16" name="Slide Number Placeholder 15"/>
          <p:cNvSpPr>
            <a:spLocks noGrp="1"/>
          </p:cNvSpPr>
          <p:nvPr>
            <p:ph type="sldNum" sz="quarter" idx="12"/>
          </p:nvPr>
        </p:nvSpPr>
        <p:spPr/>
        <p:txBody>
          <a:bodyPr/>
          <a:lstStyle/>
          <a:p>
            <a:fld id="{C569F0E1-6264-466E-B41D-B6800629DE11}" type="slidenum">
              <a:rPr lang="ar-EG" smtClean="0"/>
              <a:pPr/>
              <a:t>‹#›</a:t>
            </a:fld>
            <a:endParaRPr lang="ar-EG"/>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10" name="Footer Placeholder 9"/>
          <p:cNvSpPr>
            <a:spLocks noGrp="1"/>
          </p:cNvSpPr>
          <p:nvPr>
            <p:ph type="ftr" sz="quarter" idx="11"/>
          </p:nvPr>
        </p:nvSpPr>
        <p:spPr/>
        <p:txBody>
          <a:bodyPr/>
          <a:lstStyle/>
          <a:p>
            <a:endParaRPr lang="ar-EG"/>
          </a:p>
        </p:txBody>
      </p:sp>
      <p:sp>
        <p:nvSpPr>
          <p:cNvPr id="31" name="Slide Number Placeholder 30"/>
          <p:cNvSpPr>
            <a:spLocks noGrp="1"/>
          </p:cNvSpPr>
          <p:nvPr>
            <p:ph type="sldNum" sz="quarter" idx="12"/>
          </p:nvPr>
        </p:nvSpPr>
        <p:spPr/>
        <p:txBody>
          <a:bodyPr/>
          <a:lstStyle/>
          <a:p>
            <a:fld id="{C569F0E1-6264-466E-B41D-B6800629DE11}"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229600" y="6477000"/>
            <a:ext cx="762000" cy="246888"/>
          </a:xfrm>
        </p:spPr>
        <p:txBody>
          <a:bodyPr/>
          <a:lstStyle/>
          <a:p>
            <a:fld id="{C569F0E1-6264-466E-B41D-B6800629DE11}" type="slidenum">
              <a:rPr lang="ar-EG" smtClean="0"/>
              <a:pPr/>
              <a:t>‹#›</a:t>
            </a:fld>
            <a:endParaRPr lang="ar-EG"/>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21" name="Footer Placeholder 20"/>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C569F0E1-6264-466E-B41D-B6800629DE11}"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24" name="Footer Placeholder 23"/>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C569F0E1-6264-466E-B41D-B6800629DE11}"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29" name="Footer Placeholder 28"/>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C569F0E1-6264-466E-B41D-B6800629DE11}"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533FCBD8-A1A8-45FD-8DBA-2F14D32ADD2D}" type="datetimeFigureOut">
              <a:rPr lang="ar-EG" smtClean="0"/>
              <a:pPr/>
              <a:t>29/05/1437</a:t>
            </a:fld>
            <a:endParaRPr lang="ar-EG"/>
          </a:p>
        </p:txBody>
      </p:sp>
      <p:sp>
        <p:nvSpPr>
          <p:cNvPr id="5" name="Footer Placeholder 4"/>
          <p:cNvSpPr>
            <a:spLocks noGrp="1"/>
          </p:cNvSpPr>
          <p:nvPr>
            <p:ph type="ftr" sz="quarter" idx="11"/>
          </p:nvPr>
        </p:nvSpPr>
        <p:spPr/>
        <p:txBody>
          <a:bodyPr/>
          <a:lstStyle/>
          <a:p>
            <a:endParaRPr lang="ar-EG"/>
          </a:p>
        </p:txBody>
      </p:sp>
      <p:sp>
        <p:nvSpPr>
          <p:cNvPr id="31" name="Slide Number Placeholder 30"/>
          <p:cNvSpPr>
            <a:spLocks noGrp="1"/>
          </p:cNvSpPr>
          <p:nvPr>
            <p:ph type="sldNum" sz="quarter" idx="12"/>
          </p:nvPr>
        </p:nvSpPr>
        <p:spPr/>
        <p:txBody>
          <a:bodyPr/>
          <a:lstStyle/>
          <a:p>
            <a:fld id="{C569F0E1-6264-466E-B41D-B6800629DE11}" type="slidenum">
              <a:rPr lang="ar-EG" smtClean="0"/>
              <a:pPr/>
              <a:t>‹#›</a:t>
            </a:fld>
            <a:endParaRPr lang="ar-EG"/>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33FCBD8-A1A8-45FD-8DBA-2F14D32ADD2D}" type="datetimeFigureOut">
              <a:rPr lang="ar-EG" smtClean="0"/>
              <a:pPr/>
              <a:t>29/05/1437</a:t>
            </a:fld>
            <a:endParaRPr lang="ar-EG"/>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EG"/>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569F0E1-6264-466E-B41D-B6800629DE11}" type="slidenum">
              <a:rPr lang="ar-EG" smtClean="0"/>
              <a:pPr/>
              <a:t>‹#›</a:t>
            </a:fld>
            <a:endParaRPr lang="ar-EG"/>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2500306"/>
            <a:ext cx="8458200" cy="1222375"/>
          </a:xfrm>
        </p:spPr>
        <p:txBody>
          <a:bodyPr>
            <a:normAutofit/>
          </a:bodyPr>
          <a:lstStyle/>
          <a:p>
            <a:pPr algn="ctr"/>
            <a:r>
              <a:rPr lang="ar-EG" sz="4800" dirty="0" smtClean="0">
                <a:solidFill>
                  <a:srgbClr val="FF0000"/>
                </a:solidFill>
                <a:latin typeface="Andalus" pitchFamily="18" charset="-78"/>
                <a:cs typeface="Andalus" pitchFamily="18" charset="-78"/>
              </a:rPr>
              <a:t>بسم الله الرحمن الرحيم</a:t>
            </a:r>
            <a:endParaRPr lang="ar-EG" sz="4800" dirty="0">
              <a:solidFill>
                <a:srgbClr val="FF0000"/>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88640"/>
            <a:ext cx="8686800" cy="6336704"/>
          </a:xfrm>
        </p:spPr>
        <p:txBody>
          <a:bodyPr/>
          <a:lstStyle/>
          <a:p>
            <a:r>
              <a:rPr lang="ar-SA" dirty="0"/>
              <a:t>نقص أعضاء هيئة التدريس : ونقصد ذوي الكفاءات الخاصة في جميع المجالات الذين يتعذر توفيرهم بالأعداد اللازمة لسد احتياجات المعاهد والجامعات ومعاهد البحوث التي يتزايد عددها كل يوم في العلم العربي، وفي الوقت نفسه الذي تعمل المؤسسات التعليمية العربية على استقطاب الخبرات العربية من خارج العالم العربي فان الحاجة تدعو إلى زيادة الاستفادة من هذه الطاقات على أوسع نطاق عن طريق التلفزيون التربوي مثلا أو الأقمار الصناعية </a:t>
            </a:r>
            <a:endParaRPr lang="en-US" dirty="0"/>
          </a:p>
        </p:txBody>
      </p:sp>
    </p:spTree>
    <p:extLst>
      <p:ext uri="{BB962C8B-B14F-4D97-AF65-F5344CB8AC3E}">
        <p14:creationId xmlns:p14="http://schemas.microsoft.com/office/powerpoint/2010/main" val="2333863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2"/>
            <a:ext cx="8686800" cy="5303838"/>
          </a:xfrm>
        </p:spPr>
        <p:txBody>
          <a:bodyPr>
            <a:normAutofit fontScale="92500"/>
          </a:bodyPr>
          <a:lstStyle/>
          <a:p>
            <a:r>
              <a:rPr lang="ar-EG" b="1" dirty="0" smtClean="0"/>
              <a:t>2- </a:t>
            </a:r>
            <a:r>
              <a:rPr lang="ar-SA" b="1" dirty="0" smtClean="0"/>
              <a:t>تؤدي إلى استثارة اهتمام التلاميذ وإشباع حاجاتهم للتعلم</a:t>
            </a:r>
            <a:endParaRPr lang="ar-EG" b="1" dirty="0" smtClean="0"/>
          </a:p>
          <a:p>
            <a:r>
              <a:rPr lang="ar-EG" b="1" dirty="0" smtClean="0"/>
              <a:t>3- </a:t>
            </a:r>
            <a:r>
              <a:rPr lang="ar-SA" b="1" dirty="0" smtClean="0"/>
              <a:t>تؤدي إلى البعد عن الوقوع في اللفظية</a:t>
            </a:r>
            <a:endParaRPr lang="ar-EG" b="1" dirty="0" smtClean="0"/>
          </a:p>
          <a:p>
            <a:pPr lvl="0"/>
            <a:r>
              <a:rPr lang="ar-EG" b="1" dirty="0" smtClean="0"/>
              <a:t>4- </a:t>
            </a:r>
            <a:r>
              <a:rPr lang="ar-SA" b="1" dirty="0" smtClean="0"/>
              <a:t>تحقق تكنولوجيا التعليم زيادة المشاركة الايجابية للتلاميذ في العملية التربوية.</a:t>
            </a:r>
            <a:endParaRPr lang="en-US" dirty="0" smtClean="0"/>
          </a:p>
          <a:p>
            <a:pPr lvl="0"/>
            <a:r>
              <a:rPr lang="ar-EG" b="1" dirty="0" smtClean="0"/>
              <a:t>5- </a:t>
            </a:r>
            <a:r>
              <a:rPr lang="ar-SA" b="1" dirty="0" smtClean="0"/>
              <a:t>تؤدي إلى تنمية القدرة على التأمل والتفكير العلمي الخلاق</a:t>
            </a:r>
            <a:r>
              <a:rPr lang="ar-SA" dirty="0" smtClean="0"/>
              <a:t> في الوصول إلى حل المشكلات وترتيب الأفكار وتنظيمها وفق نسق مقبول.</a:t>
            </a:r>
            <a:endParaRPr lang="en-US" dirty="0" smtClean="0"/>
          </a:p>
          <a:p>
            <a:pPr lvl="0"/>
            <a:r>
              <a:rPr lang="ar-EG" b="1" smtClean="0"/>
              <a:t>6- </a:t>
            </a:r>
            <a:r>
              <a:rPr lang="ar-SA" b="1" smtClean="0"/>
              <a:t>تحقق </a:t>
            </a:r>
            <a:r>
              <a:rPr lang="ar-SA" b="1" dirty="0" smtClean="0"/>
              <a:t>هدف التربية</a:t>
            </a:r>
            <a:r>
              <a:rPr lang="ar-SA" dirty="0" smtClean="0"/>
              <a:t> اليوم والرامي إلى تنمية الاتجاهات الجديدة وتعديل السلوك.</a:t>
            </a:r>
            <a:endParaRPr lang="en-US" dirty="0" smtClean="0"/>
          </a:p>
          <a:p>
            <a:endParaRPr lang="ar-EG" dirty="0"/>
          </a:p>
        </p:txBody>
      </p:sp>
      <p:sp>
        <p:nvSpPr>
          <p:cNvPr id="4" name="Title 1"/>
          <p:cNvSpPr>
            <a:spLocks noGrp="1"/>
          </p:cNvSpPr>
          <p:nvPr>
            <p:ph type="title"/>
          </p:nvPr>
        </p:nvSpPr>
        <p:spPr/>
        <p:txBody>
          <a:bodyPr>
            <a:normAutofit fontScale="90000"/>
          </a:bodyPr>
          <a:lstStyle/>
          <a:p>
            <a:pPr algn="ctr"/>
            <a:r>
              <a:rPr lang="ar-SA" b="1" dirty="0" smtClean="0">
                <a:solidFill>
                  <a:srgbClr val="FF0000"/>
                </a:solidFill>
              </a:rPr>
              <a:t>ايجابيات تكنولوجيا التعليم وما تقدمه للعملية التربوية :</a:t>
            </a:r>
            <a:endParaRPr lang="ar-EG" b="1"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60648"/>
            <a:ext cx="8686800" cy="6480720"/>
          </a:xfrm>
        </p:spPr>
        <p:txBody>
          <a:bodyPr>
            <a:normAutofit fontScale="92500"/>
          </a:bodyPr>
          <a:lstStyle/>
          <a:p>
            <a:r>
              <a:rPr lang="ar-SA" dirty="0"/>
              <a:t>خامساً: </a:t>
            </a:r>
            <a:r>
              <a:rPr lang="ar-SA" b="1" u="sng" dirty="0"/>
              <a:t>الدور الجديد لكل من المعلم والمتعلم في ظل تكنولوجيا التعليم </a:t>
            </a:r>
            <a:r>
              <a:rPr lang="ar-SA" dirty="0"/>
              <a:t>:</a:t>
            </a:r>
            <a:endParaRPr lang="en-US" dirty="0"/>
          </a:p>
          <a:p>
            <a:r>
              <a:rPr lang="ar-SA" dirty="0"/>
              <a:t>إن المعلم في عهد التعليم التقليدي هو محور العملية التعليمية فهو الأساس وهو الضابط للنظام، هو المرسل للمعلومات وهو المتصرف الأول والآمر الناهي يحشو ذهن طلابه بالمعلومات عن طريق التلقين مستخدما الترهيب وسيلة للضغط.</a:t>
            </a:r>
            <a:endParaRPr lang="en-US" dirty="0"/>
          </a:p>
          <a:p>
            <a:r>
              <a:rPr lang="ar-SA" dirty="0"/>
              <a:t>أما المتعلم فما كان عليه سوى الاستماع وحفظ المعلومات لتسميعها كما حفظها. ومعنى ذلك أن الجانب المعرفي هو الذي كان يهتم به المعلم.</a:t>
            </a:r>
            <a:endParaRPr lang="en-US" dirty="0"/>
          </a:p>
          <a:p>
            <a:r>
              <a:rPr lang="ar-SA" dirty="0"/>
              <a:t>أما في ظل تكنولوجيا التعليم فالأمر مختلف حيث ينظر إلى المتعلم باعتباره فردا ناميا في مختلف </a:t>
            </a:r>
            <a:r>
              <a:rPr lang="ar-EG" dirty="0" smtClean="0"/>
              <a:t>الجوانب (المعرفية ،والمهارية ، والوجدانية )</a:t>
            </a:r>
            <a:endParaRPr lang="en-US" dirty="0"/>
          </a:p>
        </p:txBody>
      </p:sp>
    </p:spTree>
    <p:extLst>
      <p:ext uri="{BB962C8B-B14F-4D97-AF65-F5344CB8AC3E}">
        <p14:creationId xmlns:p14="http://schemas.microsoft.com/office/powerpoint/2010/main" val="3118042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EG" sz="4400" b="1" dirty="0" smtClean="0">
                <a:solidFill>
                  <a:srgbClr val="FF0000"/>
                </a:solidFill>
              </a:rPr>
              <a:t>تعريف تكنولوجيا التعليم</a:t>
            </a:r>
            <a:endParaRPr lang="ar-EG" sz="4400" b="1" dirty="0">
              <a:solidFill>
                <a:srgbClr val="FF0000"/>
              </a:solidFill>
            </a:endParaRPr>
          </a:p>
        </p:txBody>
      </p:sp>
      <p:sp>
        <p:nvSpPr>
          <p:cNvPr id="4" name="Title 1"/>
          <p:cNvSpPr>
            <a:spLocks noGrp="1"/>
          </p:cNvSpPr>
          <p:nvPr>
            <p:ph idx="1"/>
          </p:nvPr>
        </p:nvSpPr>
        <p:spPr>
          <a:xfrm>
            <a:off x="304800" y="1554163"/>
            <a:ext cx="8686800" cy="1231895"/>
          </a:xfrm>
        </p:spPr>
        <p:txBody>
          <a:bodyPr>
            <a:normAutofit fontScale="97500"/>
          </a:bodyPr>
          <a:lstStyle/>
          <a:p>
            <a:r>
              <a:rPr lang="ar-EG" b="1" dirty="0" smtClean="0">
                <a:solidFill>
                  <a:srgbClr val="002060"/>
                </a:solidFill>
              </a:rPr>
              <a:t>تعريف جمعية الاتصالات التربوية والتكنولوجيا</a:t>
            </a:r>
            <a:br>
              <a:rPr lang="ar-EG" b="1" dirty="0" smtClean="0">
                <a:solidFill>
                  <a:srgbClr val="002060"/>
                </a:solidFill>
              </a:rPr>
            </a:br>
            <a:r>
              <a:rPr lang="ar-EG" b="1" dirty="0" smtClean="0">
                <a:solidFill>
                  <a:srgbClr val="002060"/>
                </a:solidFill>
              </a:rPr>
              <a:t> عام (1994):</a:t>
            </a:r>
            <a:endParaRPr lang="ar-EG" b="1" dirty="0">
              <a:solidFill>
                <a:srgbClr val="002060"/>
              </a:solidFill>
            </a:endParaRPr>
          </a:p>
        </p:txBody>
      </p:sp>
      <p:sp>
        <p:nvSpPr>
          <p:cNvPr id="5" name="Content Placeholder 2"/>
          <p:cNvSpPr txBox="1">
            <a:spLocks/>
          </p:cNvSpPr>
          <p:nvPr/>
        </p:nvSpPr>
        <p:spPr>
          <a:xfrm>
            <a:off x="428596" y="3000372"/>
            <a:ext cx="8401048" cy="2446342"/>
          </a:xfrm>
          <a:prstGeom prst="rect">
            <a:avLst/>
          </a:prstGeom>
        </p:spPr>
        <p:txBody>
          <a:bodyPr vert="horz">
            <a:normAutofit/>
          </a:bodyPr>
          <a:lstStyle/>
          <a:p>
            <a:pPr marL="342900" marR="0" lvl="0" indent="-342900" algn="justLow"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ar-EG" sz="3200" b="0" i="0" u="none" strike="noStrike" kern="1200" cap="none" spc="0" normalizeH="0" baseline="0" noProof="0" dirty="0" smtClean="0">
                <a:ln>
                  <a:noFill/>
                </a:ln>
                <a:solidFill>
                  <a:schemeClr val="tx1"/>
                </a:solidFill>
                <a:effectLst/>
                <a:uLnTx/>
                <a:uFillTx/>
                <a:latin typeface="+mn-lt"/>
                <a:ea typeface="+mn-ea"/>
                <a:cs typeface="+mn-cs"/>
              </a:rPr>
              <a:t>هي العلم الذي يبحث في النظريات والممارسات المتعلقة بمصادر التعلم وعملياته من حيث تصميمها، وتطويرها، واستخدامها، وإدارتها، وتقويمها.</a:t>
            </a:r>
          </a:p>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ar-EG"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Box 5"/>
          <p:cNvSpPr txBox="1"/>
          <p:nvPr/>
        </p:nvSpPr>
        <p:spPr>
          <a:xfrm>
            <a:off x="785786" y="5500702"/>
            <a:ext cx="2000264" cy="369332"/>
          </a:xfrm>
          <a:prstGeom prst="rect">
            <a:avLst/>
          </a:prstGeom>
          <a:noFill/>
        </p:spPr>
        <p:txBody>
          <a:bodyPr wrap="square" rtlCol="1">
            <a:spAutoFit/>
          </a:bodyPr>
          <a:lstStyle/>
          <a:p>
            <a:r>
              <a:rPr lang="ar-EG" dirty="0" smtClean="0">
                <a:hlinkClick r:id="" action="ppaction://noaction"/>
              </a:rPr>
              <a:t>عودة</a:t>
            </a:r>
            <a:endParaRPr lang="ar-E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b="1" dirty="0" smtClean="0">
                <a:solidFill>
                  <a:srgbClr val="FF0000"/>
                </a:solidFill>
              </a:rPr>
              <a:t>دور تكنولوجيا التعليم في مواجهة المشكلات التربوية المعاصرة</a:t>
            </a:r>
            <a:endParaRPr lang="ar-EG" b="1" dirty="0">
              <a:solidFill>
                <a:srgbClr val="FF0000"/>
              </a:solidFill>
            </a:endParaRPr>
          </a:p>
        </p:txBody>
      </p:sp>
      <p:sp>
        <p:nvSpPr>
          <p:cNvPr id="3" name="Content Placeholder 2"/>
          <p:cNvSpPr>
            <a:spLocks noGrp="1"/>
          </p:cNvSpPr>
          <p:nvPr>
            <p:ph idx="1"/>
          </p:nvPr>
        </p:nvSpPr>
        <p:spPr/>
        <p:txBody>
          <a:bodyPr>
            <a:normAutofit/>
          </a:bodyPr>
          <a:lstStyle/>
          <a:p>
            <a:r>
              <a:rPr lang="ar-EG" dirty="0" smtClean="0"/>
              <a:t>1- </a:t>
            </a:r>
            <a:r>
              <a:rPr lang="ar-SA" dirty="0" smtClean="0"/>
              <a:t>الانفجار السكاني </a:t>
            </a:r>
            <a:r>
              <a:rPr lang="ar-EG" dirty="0" smtClean="0"/>
              <a:t>.</a:t>
            </a:r>
          </a:p>
          <a:p>
            <a:r>
              <a:rPr lang="ar-EG" dirty="0" smtClean="0"/>
              <a:t>2- </a:t>
            </a:r>
            <a:r>
              <a:rPr lang="ar-SA" dirty="0" smtClean="0"/>
              <a:t> الانفجار المعرفي </a:t>
            </a:r>
            <a:endParaRPr lang="ar-EG" dirty="0" smtClean="0"/>
          </a:p>
          <a:p>
            <a:r>
              <a:rPr lang="ar-EG" dirty="0" smtClean="0"/>
              <a:t>3- </a:t>
            </a:r>
            <a:r>
              <a:rPr lang="ar-SA" dirty="0" smtClean="0"/>
              <a:t>التطور التكنولوجي ووسائل الإعلام </a:t>
            </a:r>
            <a:endParaRPr lang="ar-EG" dirty="0" smtClean="0"/>
          </a:p>
          <a:p>
            <a:r>
              <a:rPr lang="ar-EG" dirty="0" smtClean="0"/>
              <a:t>4- </a:t>
            </a:r>
            <a:r>
              <a:rPr lang="ar-SA" dirty="0" smtClean="0"/>
              <a:t>تطور فلسفة التعليم وتغير دور المدرس</a:t>
            </a:r>
            <a:r>
              <a:rPr lang="ar-EG" dirty="0" smtClean="0"/>
              <a:t>.</a:t>
            </a:r>
          </a:p>
          <a:p>
            <a:r>
              <a:rPr lang="ar-EG" dirty="0" smtClean="0"/>
              <a:t>5- </a:t>
            </a:r>
            <a:r>
              <a:rPr lang="ar-SA" dirty="0" smtClean="0"/>
              <a:t>مشكلة الأمية: </a:t>
            </a:r>
            <a:endParaRPr lang="ar-EG" dirty="0" smtClean="0"/>
          </a:p>
          <a:p>
            <a:r>
              <a:rPr lang="ar-EG" dirty="0" smtClean="0"/>
              <a:t>6- </a:t>
            </a:r>
            <a:r>
              <a:rPr lang="ar-SA" dirty="0" smtClean="0"/>
              <a:t>انخفاض الكفاءة في العملية التربوية</a:t>
            </a:r>
            <a:endParaRPr lang="ar-EG" dirty="0" smtClean="0"/>
          </a:p>
          <a:p>
            <a:r>
              <a:rPr lang="ar-EG" dirty="0" smtClean="0"/>
              <a:t>7- </a:t>
            </a:r>
            <a:r>
              <a:rPr lang="ar-SA" dirty="0" smtClean="0"/>
              <a:t>نقص أعضاء هيئة التدريس </a:t>
            </a:r>
            <a:endParaRPr lang="ar-EG" dirty="0" smtClean="0"/>
          </a:p>
          <a:p>
            <a:pPr>
              <a:buNone/>
            </a:pPr>
            <a:endParaRPr lang="ar-E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60648"/>
            <a:ext cx="8686800" cy="6408712"/>
          </a:xfrm>
        </p:spPr>
        <p:txBody>
          <a:bodyPr>
            <a:normAutofit fontScale="92500" lnSpcReduction="10000"/>
          </a:bodyPr>
          <a:lstStyle/>
          <a:p>
            <a:pPr lvl="0"/>
            <a:r>
              <a:rPr lang="ar-SA" dirty="0"/>
              <a:t>الانفجار السكاني : حيث ازداد تعداد سكان العالم بسرعة </a:t>
            </a:r>
            <a:r>
              <a:rPr lang="ar-SA" dirty="0" smtClean="0"/>
              <a:t>هائلة، </a:t>
            </a:r>
            <a:r>
              <a:rPr lang="ar-SA" dirty="0"/>
              <a:t>هذه الزيادة انعكست بدورها على التعليم حيث ازدادت الفصول الدراسية والمدرجات ازدحاما وهذا بدور دفع إلى :</a:t>
            </a:r>
            <a:endParaRPr lang="en-US" dirty="0"/>
          </a:p>
          <a:p>
            <a:r>
              <a:rPr lang="ar-SA" dirty="0"/>
              <a:t>أ - الاستعانة بالوسائل الحديثة في العليم كالتلفزيون والحاسوب.</a:t>
            </a:r>
            <a:endParaRPr lang="en-US" dirty="0"/>
          </a:p>
          <a:p>
            <a:r>
              <a:rPr lang="ar-SA" dirty="0"/>
              <a:t>ب - ظهور أنظمة جديدة تحقق أكبر قدر من التفاعل والتعلم باستخدام الأجهزة</a:t>
            </a:r>
            <a:endParaRPr lang="en-US" dirty="0"/>
          </a:p>
          <a:p>
            <a:r>
              <a:rPr lang="ar-SA" dirty="0"/>
              <a:t>ج - تغير دور المدرس من ملقن للمادة إلى تهيئة مجالات الخبرة للطالب وتوجيه عمليات التعلم وإعداد الوسائل المؤدية لذلك</a:t>
            </a:r>
            <a:endParaRPr lang="en-US" dirty="0"/>
          </a:p>
          <a:p>
            <a:r>
              <a:rPr lang="ar-SA" dirty="0"/>
              <a:t>د - إعادة تصميم المباني المدرسية والفصول الدراسية حتى تحقق الهدف من استخدام الوسائل والطرق الحديثة لمواجهة هذه التغيرات.</a:t>
            </a:r>
            <a:endParaRPr lang="en-US" dirty="0"/>
          </a:p>
        </p:txBody>
      </p:sp>
    </p:spTree>
    <p:extLst>
      <p:ext uri="{BB962C8B-B14F-4D97-AF65-F5344CB8AC3E}">
        <p14:creationId xmlns:p14="http://schemas.microsoft.com/office/powerpoint/2010/main" val="459015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b="1" dirty="0" smtClean="0">
                <a:solidFill>
                  <a:srgbClr val="FF0000"/>
                </a:solidFill>
              </a:rPr>
              <a:t>ايجابيات تكنولوجيا التعليم وما تقدمه للعملية التربوية :</a:t>
            </a:r>
            <a:endParaRPr lang="ar-EG" b="1" dirty="0">
              <a:solidFill>
                <a:srgbClr val="FF0000"/>
              </a:solidFill>
            </a:endParaRPr>
          </a:p>
        </p:txBody>
      </p:sp>
      <p:sp>
        <p:nvSpPr>
          <p:cNvPr id="3" name="Content Placeholder 2"/>
          <p:cNvSpPr>
            <a:spLocks noGrp="1"/>
          </p:cNvSpPr>
          <p:nvPr>
            <p:ph idx="1"/>
          </p:nvPr>
        </p:nvSpPr>
        <p:spPr>
          <a:xfrm>
            <a:off x="304800" y="1554162"/>
            <a:ext cx="8686800" cy="5303838"/>
          </a:xfrm>
        </p:spPr>
        <p:txBody>
          <a:bodyPr>
            <a:normAutofit fontScale="92500" lnSpcReduction="20000"/>
          </a:bodyPr>
          <a:lstStyle/>
          <a:p>
            <a:pPr lvl="0"/>
            <a:r>
              <a:rPr lang="ar-SA" b="1" dirty="0" smtClean="0"/>
              <a:t>تحسين نوعية التعليم وزيادة فاعليته، وهذا التحسن ناتج عن طريق :</a:t>
            </a:r>
            <a:endParaRPr lang="en-US" dirty="0" smtClean="0"/>
          </a:p>
          <a:p>
            <a:pPr lvl="0"/>
            <a:r>
              <a:rPr lang="ar-EG" dirty="0" smtClean="0"/>
              <a:t>أ- </a:t>
            </a:r>
            <a:r>
              <a:rPr lang="ar-SA" dirty="0" smtClean="0"/>
              <a:t>حل مشكلات ازدحام الفصول وقاعات المحاضرات.</a:t>
            </a:r>
            <a:endParaRPr lang="en-US" dirty="0" smtClean="0"/>
          </a:p>
          <a:p>
            <a:pPr lvl="0"/>
            <a:r>
              <a:rPr lang="ar-EG" dirty="0" smtClean="0"/>
              <a:t>ب- </a:t>
            </a:r>
            <a:r>
              <a:rPr lang="ar-SA" dirty="0" smtClean="0"/>
              <a:t>مواجهة النقص في أعداد هيئة التدريس المؤهلين علميا وتربويا.</a:t>
            </a:r>
            <a:endParaRPr lang="en-US" dirty="0" smtClean="0"/>
          </a:p>
          <a:p>
            <a:pPr lvl="0"/>
            <a:r>
              <a:rPr lang="ar-EG" dirty="0" smtClean="0"/>
              <a:t>ج- </a:t>
            </a:r>
            <a:r>
              <a:rPr lang="ar-SA" dirty="0" smtClean="0"/>
              <a:t>مراعاة الفروق الفردية بين الطلاب.</a:t>
            </a:r>
            <a:endParaRPr lang="en-US" dirty="0" smtClean="0"/>
          </a:p>
          <a:p>
            <a:pPr lvl="0"/>
            <a:r>
              <a:rPr lang="ar-EG" dirty="0" smtClean="0"/>
              <a:t>د- </a:t>
            </a:r>
            <a:r>
              <a:rPr lang="ar-SA" dirty="0" smtClean="0"/>
              <a:t>مكافحة الأمية التي تقف عائقا في سبيل التنمية في مختلف مجالاتها.</a:t>
            </a:r>
            <a:endParaRPr lang="en-US" dirty="0" smtClean="0"/>
          </a:p>
          <a:p>
            <a:pPr lvl="0"/>
            <a:r>
              <a:rPr lang="ar-EG" dirty="0" smtClean="0"/>
              <a:t>ه- </a:t>
            </a:r>
            <a:r>
              <a:rPr lang="ar-SA" dirty="0" smtClean="0"/>
              <a:t>تدريب المعلمين في مجالات إعداد الأهداف والمواد التعليمية وطرق التعليم المناسبة.</a:t>
            </a:r>
            <a:endParaRPr lang="en-US" dirty="0" smtClean="0"/>
          </a:p>
          <a:p>
            <a:pPr lvl="0"/>
            <a:r>
              <a:rPr lang="ar-EG" dirty="0" smtClean="0"/>
              <a:t>و- </a:t>
            </a:r>
            <a:r>
              <a:rPr lang="ar-SA" dirty="0" smtClean="0"/>
              <a:t>التمشي مع النظرة التربوية الحديثة التي تعتبر المتعلم محور العملية التعليمية.</a:t>
            </a: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88640"/>
            <a:ext cx="8686800" cy="6480720"/>
          </a:xfrm>
        </p:spPr>
        <p:txBody>
          <a:bodyPr>
            <a:normAutofit lnSpcReduction="10000"/>
          </a:bodyPr>
          <a:lstStyle/>
          <a:p>
            <a:pPr lvl="0"/>
            <a:r>
              <a:rPr lang="ar-SA" dirty="0"/>
              <a:t>الانفجار المعرفي : حيث تزايدت العلوم في جميع نواحيها رأسيا وأفقيا نتيجة للتقدم العلمي </a:t>
            </a:r>
            <a:r>
              <a:rPr lang="ar-SA" dirty="0" smtClean="0"/>
              <a:t>.، </a:t>
            </a:r>
            <a:r>
              <a:rPr lang="ar-SA" dirty="0"/>
              <a:t>هذا الكم والنوع الهائل من المعارف أصبح مشكلة تربوية في حد ذاته . لأن الطفل في هذا العصر عليه أن يلم بمنجزات عصره العلمية ، ولكن </a:t>
            </a:r>
            <a:r>
              <a:rPr lang="ar-SA" dirty="0" smtClean="0"/>
              <a:t>هل </a:t>
            </a:r>
            <a:r>
              <a:rPr lang="ar-SA" dirty="0"/>
              <a:t>اليوم الدراسي كاف لتعليم </a:t>
            </a:r>
            <a:r>
              <a:rPr lang="ar-EG" dirty="0" smtClean="0"/>
              <a:t>كل </a:t>
            </a:r>
            <a:r>
              <a:rPr lang="ar-SA" dirty="0" smtClean="0"/>
              <a:t>هذه </a:t>
            </a:r>
            <a:r>
              <a:rPr lang="ar-SA" dirty="0"/>
              <a:t>المعلومات ؟من هنا يبرز دور التكنولوجيا التربوية في حل هذه المشكلة حيث يمكن لكثير من الوسائل التعليمية أن تقدم هذه المعلومات في وقت أقصر وبصورة أعم وأشمل بطريقة مشوقة تساعد على زيادة التعلم وفهم المادة والإحاطة بترابط الموضوعات المختلفة مما يؤدي إلى وحدة المعرفة ن ومن هذه الوسائل التلفزيون التعليمي، والحاسوب وغيرها.</a:t>
            </a:r>
            <a:endParaRPr lang="en-US" dirty="0"/>
          </a:p>
          <a:p>
            <a:endParaRPr lang="en-US" dirty="0"/>
          </a:p>
        </p:txBody>
      </p:sp>
    </p:spTree>
    <p:extLst>
      <p:ext uri="{BB962C8B-B14F-4D97-AF65-F5344CB8AC3E}">
        <p14:creationId xmlns:p14="http://schemas.microsoft.com/office/powerpoint/2010/main" val="1054207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6632"/>
            <a:ext cx="8686800" cy="6624736"/>
          </a:xfrm>
        </p:spPr>
        <p:txBody>
          <a:bodyPr>
            <a:normAutofit fontScale="92500" lnSpcReduction="20000"/>
          </a:bodyPr>
          <a:lstStyle/>
          <a:p>
            <a:r>
              <a:rPr lang="ar-SA" dirty="0"/>
              <a:t>التطور التكنولوجي ووسائل الإعلام : شهد عصرنا تطورا سريعا في وسائل الإعلام </a:t>
            </a:r>
            <a:r>
              <a:rPr lang="ar-SA" dirty="0" smtClean="0"/>
              <a:t>والاتصال</a:t>
            </a:r>
            <a:r>
              <a:rPr lang="ar-EG" dirty="0"/>
              <a:t> </a:t>
            </a:r>
            <a:r>
              <a:rPr lang="ar-SA" dirty="0" smtClean="0"/>
              <a:t>لكن </a:t>
            </a:r>
            <a:r>
              <a:rPr lang="ar-SA" dirty="0"/>
              <a:t>يمكن تجاوز هذه التحديات إذا تم العمل </a:t>
            </a:r>
            <a:r>
              <a:rPr lang="ar-SA" dirty="0" smtClean="0"/>
              <a:t>على</a:t>
            </a:r>
            <a:r>
              <a:rPr lang="ar-EG" dirty="0" smtClean="0"/>
              <a:t> </a:t>
            </a:r>
            <a:r>
              <a:rPr lang="ar-SA" dirty="0" smtClean="0"/>
              <a:t>ما </a:t>
            </a:r>
            <a:r>
              <a:rPr lang="ar-SA" dirty="0"/>
              <a:t>يلي:</a:t>
            </a:r>
            <a:endParaRPr lang="en-US" dirty="0"/>
          </a:p>
          <a:p>
            <a:r>
              <a:rPr lang="ar-SA" dirty="0"/>
              <a:t>أ – أن تأخذ المدرسة بوسائل الإعلام المتطورة في عملية التدريس كاستخدام التلفزيون التربوي وأشرطة الفيديو  </a:t>
            </a:r>
            <a:r>
              <a:rPr lang="ar-SA" dirty="0" smtClean="0"/>
              <a:t>والحاسوب </a:t>
            </a:r>
            <a:r>
              <a:rPr lang="ar-SA" dirty="0"/>
              <a:t>وغيرها.</a:t>
            </a:r>
            <a:endParaRPr lang="en-US" dirty="0"/>
          </a:p>
          <a:p>
            <a:r>
              <a:rPr lang="ar-SA" dirty="0"/>
              <a:t>ب – التعاون بين المدرسة ووسائل الإعلام المختلفة بحيث تقدم هذه الوسائل الإعلامية ما يخدم تحقيق أهداف التعليم.</a:t>
            </a:r>
            <a:endParaRPr lang="en-US" dirty="0"/>
          </a:p>
          <a:p>
            <a:r>
              <a:rPr lang="ar-SA" dirty="0"/>
              <a:t>ج – أن تساهم المعاهد التربوية في إجراء البحوث العلمية حول وسائل الإعلام وآثارها التعليمية والنفسية بهدف تحسين تطوير طرق الاستفادة منها.</a:t>
            </a:r>
            <a:endParaRPr lang="en-US" dirty="0"/>
          </a:p>
          <a:p>
            <a:r>
              <a:rPr lang="ar-SA" dirty="0"/>
              <a:t>د – تهيئة التلاميذ في مراحل التعليم المختلفة بالخبرات التي تمكنهم من التمييز بين ما تقدمه هذه المؤسسات واختيار أفضلها.</a:t>
            </a:r>
            <a:endParaRPr lang="en-US" dirty="0"/>
          </a:p>
          <a:p>
            <a:endParaRPr lang="en-US" dirty="0"/>
          </a:p>
        </p:txBody>
      </p:sp>
    </p:spTree>
    <p:extLst>
      <p:ext uri="{BB962C8B-B14F-4D97-AF65-F5344CB8AC3E}">
        <p14:creationId xmlns:p14="http://schemas.microsoft.com/office/powerpoint/2010/main" val="3449258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60648"/>
            <a:ext cx="8686800" cy="6336704"/>
          </a:xfrm>
        </p:spPr>
        <p:txBody>
          <a:bodyPr/>
          <a:lstStyle/>
          <a:p>
            <a:r>
              <a:rPr lang="ar-SA" dirty="0"/>
              <a:t>تطور فلسفة التعليم وتغير دور المدرس: هذا يقودنا إلى الحديث عن هدف التعلم ودور المدرس في النموذج التقليدي ثم في النموذج التكنولوجي </a:t>
            </a:r>
            <a:r>
              <a:rPr lang="ar-SA" dirty="0" smtClean="0"/>
              <a:t>الحديث</a:t>
            </a:r>
            <a:r>
              <a:rPr lang="ar-EG" dirty="0" smtClean="0"/>
              <a:t>.</a:t>
            </a:r>
          </a:p>
          <a:p>
            <a:pPr lvl="0"/>
            <a:r>
              <a:rPr lang="ar-EG" dirty="0" smtClean="0"/>
              <a:t>مشكلة الأمية :</a:t>
            </a:r>
            <a:r>
              <a:rPr lang="ar-SA" dirty="0"/>
              <a:t>وقد ثبت بالدليل القاطع أن الاقتصار على الطرق التقليدية في مكافحة الأمية لن يجدي، ولذا فإن استخدام جميع وسائل الاتصال التعليمي لهذا الغرض هو أنجح الطرق مع الاستعانة بالأساليب التقنية الحديثة كالأقمار الصناعية حتى يصل العليم إلى أعماق بعيدة.</a:t>
            </a:r>
            <a:endParaRPr lang="en-US" dirty="0"/>
          </a:p>
          <a:p>
            <a:endParaRPr lang="en-US" dirty="0"/>
          </a:p>
        </p:txBody>
      </p:sp>
    </p:spTree>
    <p:extLst>
      <p:ext uri="{BB962C8B-B14F-4D97-AF65-F5344CB8AC3E}">
        <p14:creationId xmlns:p14="http://schemas.microsoft.com/office/powerpoint/2010/main" val="2620479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60648"/>
            <a:ext cx="8686800" cy="6336704"/>
          </a:xfrm>
        </p:spPr>
        <p:txBody>
          <a:bodyPr/>
          <a:lstStyle/>
          <a:p>
            <a:r>
              <a:rPr lang="ar-SA" b="1" dirty="0"/>
              <a:t>انخفاض الكفاءة في العملية التربوية:</a:t>
            </a:r>
            <a:r>
              <a:rPr lang="ar-SA" dirty="0"/>
              <a:t> وذلك نتيجة لازدحام الصفوف والأخذ بنظام الفترتين أو الفترات الثلاث في اليوم الدراسي الواحد. لذلك أصبحت محاولة رفع مستوى التعليم وتحسين أداء التلميذ مع هذا الازدحام وتعدد المناهج التي ينبغي أن يدرسها التلميذ صعبة للغاية. لذا أصبحت الضرورة تقضي بالأخذ بوسائل التعليم والتكنولوجيا الحديثة على أوسع نطاق لتقديم الحلول المختلفة.</a:t>
            </a:r>
            <a:endParaRPr lang="en-US" dirty="0"/>
          </a:p>
          <a:p>
            <a:endParaRPr lang="en-US" dirty="0"/>
          </a:p>
        </p:txBody>
      </p:sp>
    </p:spTree>
    <p:extLst>
      <p:ext uri="{BB962C8B-B14F-4D97-AF65-F5344CB8AC3E}">
        <p14:creationId xmlns:p14="http://schemas.microsoft.com/office/powerpoint/2010/main" val="56912216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310</TotalTime>
  <Words>831</Words>
  <Application>Microsoft Office PowerPoint</Application>
  <PresentationFormat>On-screen Show (4:3)</PresentationFormat>
  <Paragraphs>46</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Andalus</vt:lpstr>
      <vt:lpstr>Arial</vt:lpstr>
      <vt:lpstr>Calibri</vt:lpstr>
      <vt:lpstr>Franklin Gothic Book</vt:lpstr>
      <vt:lpstr>Franklin Gothic Medium</vt:lpstr>
      <vt:lpstr>Tahoma</vt:lpstr>
      <vt:lpstr>Wingdings 2</vt:lpstr>
      <vt:lpstr>Trek</vt:lpstr>
      <vt:lpstr>بسم الله الرحمن الرحيم</vt:lpstr>
      <vt:lpstr>تعريف تكنولوجيا التعليم</vt:lpstr>
      <vt:lpstr>دور تكنولوجيا التعليم في مواجهة المشكلات التربوية المعاصرة</vt:lpstr>
      <vt:lpstr>PowerPoint Presentation</vt:lpstr>
      <vt:lpstr>ايجابيات تكنولوجيا التعليم وما تقدمه للعملية التربوية :</vt:lpstr>
      <vt:lpstr>PowerPoint Presentation</vt:lpstr>
      <vt:lpstr>PowerPoint Presentation</vt:lpstr>
      <vt:lpstr>PowerPoint Presentation</vt:lpstr>
      <vt:lpstr>PowerPoint Presentation</vt:lpstr>
      <vt:lpstr>PowerPoint Presentation</vt:lpstr>
      <vt:lpstr>ايجابيات تكنولوجيا التعليم وما تقدمه للعملية التربوية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U$ER</dc:creator>
  <cp:lastModifiedBy>Dr Hanaa</cp:lastModifiedBy>
  <cp:revision>43</cp:revision>
  <dcterms:created xsi:type="dcterms:W3CDTF">2013-10-07T12:05:33Z</dcterms:created>
  <dcterms:modified xsi:type="dcterms:W3CDTF">2016-03-08T11:46:09Z</dcterms:modified>
</cp:coreProperties>
</file>