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96" r:id="rId2"/>
    <p:sldId id="297" r:id="rId3"/>
    <p:sldId id="298" r:id="rId4"/>
    <p:sldId id="299" r:id="rId5"/>
    <p:sldId id="300" r:id="rId6"/>
    <p:sldId id="301" r:id="rId7"/>
    <p:sldId id="260" r:id="rId8"/>
    <p:sldId id="262" r:id="rId9"/>
    <p:sldId id="257" r:id="rId10"/>
    <p:sldId id="276" r:id="rId11"/>
    <p:sldId id="277" r:id="rId12"/>
    <p:sldId id="278" r:id="rId13"/>
    <p:sldId id="279" r:id="rId14"/>
    <p:sldId id="280" r:id="rId15"/>
    <p:sldId id="281" r:id="rId16"/>
    <p:sldId id="283" r:id="rId17"/>
    <p:sldId id="265" r:id="rId18"/>
    <p:sldId id="263" r:id="rId19"/>
    <p:sldId id="271" r:id="rId20"/>
    <p:sldId id="284" r:id="rId21"/>
    <p:sldId id="289" r:id="rId22"/>
    <p:sldId id="290" r:id="rId23"/>
    <p:sldId id="291" r:id="rId24"/>
    <p:sldId id="292" r:id="rId25"/>
    <p:sldId id="293" r:id="rId26"/>
    <p:sldId id="294" r:id="rId27"/>
    <p:sldId id="295" r:id="rId28"/>
    <p:sldId id="258" r:id="rId29"/>
    <p:sldId id="272" r:id="rId30"/>
    <p:sldId id="259" r:id="rId31"/>
    <p:sldId id="273" r:id="rId32"/>
    <p:sldId id="261" r:id="rId33"/>
    <p:sldId id="274" r:id="rId34"/>
    <p:sldId id="275" r:id="rId35"/>
    <p:sldId id="264" r:id="rId36"/>
    <p:sldId id="266" r:id="rId37"/>
    <p:sldId id="269" r:id="rId38"/>
    <p:sldId id="267" r:id="rId39"/>
    <p:sldId id="268" r:id="rId40"/>
    <p:sldId id="270" r:id="rId41"/>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1" d="100"/>
          <a:sy n="81" d="100"/>
        </p:scale>
        <p:origin x="108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_rels/data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slide" Target="../slides/slide3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47BC4D-91B1-4B15-B4E1-50C0718DA1B3}" type="doc">
      <dgm:prSet loTypeId="urn:microsoft.com/office/officeart/2005/8/layout/pyramid2" loCatId="pyramid" qsTypeId="urn:microsoft.com/office/officeart/2005/8/quickstyle/simple1" qsCatId="simple" csTypeId="urn:microsoft.com/office/officeart/2005/8/colors/accent1_2" csCatId="accent1" phldr="1"/>
      <dgm:spPr/>
    </dgm:pt>
    <dgm:pt modelId="{C97B1BEA-2AA7-4789-A804-990C65DFD81B}">
      <dgm:prSet phldrT="[Text]"/>
      <dgm:spPr/>
      <dgm:t>
        <a:bodyPr/>
        <a:lstStyle/>
        <a:p>
          <a:pPr rtl="1"/>
          <a:r>
            <a:rPr lang="ar-EG" dirty="0" smtClean="0">
              <a:hlinkClick xmlns:r="http://schemas.openxmlformats.org/officeDocument/2006/relationships" r:id="rId1" action="ppaction://hlinksldjump"/>
            </a:rPr>
            <a:t>الكمبيوتر في التعليم والتعلم</a:t>
          </a:r>
          <a:endParaRPr lang="ar-EG" dirty="0"/>
        </a:p>
      </dgm:t>
    </dgm:pt>
    <dgm:pt modelId="{072DE117-B1F8-420A-9195-6C0AE14B058D}" type="parTrans" cxnId="{53193FCF-1A94-44E2-9E6C-66DE591C185F}">
      <dgm:prSet/>
      <dgm:spPr/>
      <dgm:t>
        <a:bodyPr/>
        <a:lstStyle/>
        <a:p>
          <a:pPr rtl="1"/>
          <a:endParaRPr lang="ar-EG"/>
        </a:p>
      </dgm:t>
    </dgm:pt>
    <dgm:pt modelId="{B66EB3E7-41E8-46CE-94A1-855C55771CAB}" type="sibTrans" cxnId="{53193FCF-1A94-44E2-9E6C-66DE591C185F}">
      <dgm:prSet/>
      <dgm:spPr/>
      <dgm:t>
        <a:bodyPr/>
        <a:lstStyle/>
        <a:p>
          <a:pPr rtl="1"/>
          <a:endParaRPr lang="ar-EG"/>
        </a:p>
      </dgm:t>
    </dgm:pt>
    <dgm:pt modelId="{85A1AD92-617E-4C55-950E-1234F9C8E1F5}">
      <dgm:prSet phldrT="[Text]"/>
      <dgm:spPr/>
      <dgm:t>
        <a:bodyPr/>
        <a:lstStyle/>
        <a:p>
          <a:pPr rtl="1"/>
          <a:r>
            <a:rPr lang="ar-EG" dirty="0" smtClean="0">
              <a:hlinkClick xmlns:r="http://schemas.openxmlformats.org/officeDocument/2006/relationships" r:id="rId2" action="ppaction://hlinksldjump"/>
            </a:rPr>
            <a:t>إدارة عملية التعليم والتعلم</a:t>
          </a:r>
          <a:endParaRPr lang="ar-EG" dirty="0"/>
        </a:p>
      </dgm:t>
    </dgm:pt>
    <dgm:pt modelId="{5150FEBB-5162-4400-B871-8823AC70C355}" type="parTrans" cxnId="{2E6D8FB4-F92F-42C0-AEA8-268673A4CC71}">
      <dgm:prSet/>
      <dgm:spPr/>
      <dgm:t>
        <a:bodyPr/>
        <a:lstStyle/>
        <a:p>
          <a:pPr rtl="1"/>
          <a:endParaRPr lang="ar-EG"/>
        </a:p>
      </dgm:t>
    </dgm:pt>
    <dgm:pt modelId="{50B1C1D8-7DD5-4C08-B352-A4E1F84039CD}" type="sibTrans" cxnId="{2E6D8FB4-F92F-42C0-AEA8-268673A4CC71}">
      <dgm:prSet/>
      <dgm:spPr/>
      <dgm:t>
        <a:bodyPr/>
        <a:lstStyle/>
        <a:p>
          <a:pPr rtl="1"/>
          <a:endParaRPr lang="ar-EG"/>
        </a:p>
      </dgm:t>
    </dgm:pt>
    <dgm:pt modelId="{46C4B631-5882-48AF-AA65-238FC4FA1E1E}" type="pres">
      <dgm:prSet presAssocID="{FD47BC4D-91B1-4B15-B4E1-50C0718DA1B3}" presName="compositeShape" presStyleCnt="0">
        <dgm:presLayoutVars>
          <dgm:dir/>
          <dgm:resizeHandles/>
        </dgm:presLayoutVars>
      </dgm:prSet>
      <dgm:spPr/>
    </dgm:pt>
    <dgm:pt modelId="{0C643332-B1DC-4CCE-86EF-70DD944C93BA}" type="pres">
      <dgm:prSet presAssocID="{FD47BC4D-91B1-4B15-B4E1-50C0718DA1B3}" presName="pyramid" presStyleLbl="node1" presStyleIdx="0" presStyleCnt="1"/>
      <dgm:spPr/>
    </dgm:pt>
    <dgm:pt modelId="{36B1EB5B-F8D7-4EEE-AE6F-4BE1722976D7}" type="pres">
      <dgm:prSet presAssocID="{FD47BC4D-91B1-4B15-B4E1-50C0718DA1B3}" presName="theList" presStyleCnt="0"/>
      <dgm:spPr/>
    </dgm:pt>
    <dgm:pt modelId="{77BE0DC8-3A7C-4369-9B6B-FB4E3C53EC73}" type="pres">
      <dgm:prSet presAssocID="{C97B1BEA-2AA7-4789-A804-990C65DFD81B}" presName="aNode" presStyleLbl="fgAcc1" presStyleIdx="0" presStyleCnt="2" custScaleX="199735">
        <dgm:presLayoutVars>
          <dgm:bulletEnabled val="1"/>
        </dgm:presLayoutVars>
      </dgm:prSet>
      <dgm:spPr/>
      <dgm:t>
        <a:bodyPr/>
        <a:lstStyle/>
        <a:p>
          <a:pPr rtl="1"/>
          <a:endParaRPr lang="ar-EG"/>
        </a:p>
      </dgm:t>
    </dgm:pt>
    <dgm:pt modelId="{409DBA6B-7488-45F8-9D16-3530948A8D47}" type="pres">
      <dgm:prSet presAssocID="{C97B1BEA-2AA7-4789-A804-990C65DFD81B}" presName="aSpace" presStyleCnt="0"/>
      <dgm:spPr/>
    </dgm:pt>
    <dgm:pt modelId="{D9743436-A010-4E03-A957-E987BA7B1092}" type="pres">
      <dgm:prSet presAssocID="{85A1AD92-617E-4C55-950E-1234F9C8E1F5}" presName="aNode" presStyleLbl="fgAcc1" presStyleIdx="1" presStyleCnt="2" custScaleX="197535" custLinFactNeighborX="0" custLinFactNeighborY="13885">
        <dgm:presLayoutVars>
          <dgm:bulletEnabled val="1"/>
        </dgm:presLayoutVars>
      </dgm:prSet>
      <dgm:spPr/>
      <dgm:t>
        <a:bodyPr/>
        <a:lstStyle/>
        <a:p>
          <a:pPr rtl="1"/>
          <a:endParaRPr lang="ar-EG"/>
        </a:p>
      </dgm:t>
    </dgm:pt>
    <dgm:pt modelId="{30AFCAD1-8340-45D3-B5A1-0051855D8678}" type="pres">
      <dgm:prSet presAssocID="{85A1AD92-617E-4C55-950E-1234F9C8E1F5}" presName="aSpace" presStyleCnt="0"/>
      <dgm:spPr/>
    </dgm:pt>
  </dgm:ptLst>
  <dgm:cxnLst>
    <dgm:cxn modelId="{53193FCF-1A94-44E2-9E6C-66DE591C185F}" srcId="{FD47BC4D-91B1-4B15-B4E1-50C0718DA1B3}" destId="{C97B1BEA-2AA7-4789-A804-990C65DFD81B}" srcOrd="0" destOrd="0" parTransId="{072DE117-B1F8-420A-9195-6C0AE14B058D}" sibTransId="{B66EB3E7-41E8-46CE-94A1-855C55771CAB}"/>
    <dgm:cxn modelId="{3E7D00DC-A7D8-4506-A1AA-E21C48317E62}" type="presOf" srcId="{FD47BC4D-91B1-4B15-B4E1-50C0718DA1B3}" destId="{46C4B631-5882-48AF-AA65-238FC4FA1E1E}" srcOrd="0" destOrd="0" presId="urn:microsoft.com/office/officeart/2005/8/layout/pyramid2"/>
    <dgm:cxn modelId="{2E6D8FB4-F92F-42C0-AEA8-268673A4CC71}" srcId="{FD47BC4D-91B1-4B15-B4E1-50C0718DA1B3}" destId="{85A1AD92-617E-4C55-950E-1234F9C8E1F5}" srcOrd="1" destOrd="0" parTransId="{5150FEBB-5162-4400-B871-8823AC70C355}" sibTransId="{50B1C1D8-7DD5-4C08-B352-A4E1F84039CD}"/>
    <dgm:cxn modelId="{47955D1B-D27E-4111-9E1E-276BE0A29C66}" type="presOf" srcId="{85A1AD92-617E-4C55-950E-1234F9C8E1F5}" destId="{D9743436-A010-4E03-A957-E987BA7B1092}" srcOrd="0" destOrd="0" presId="urn:microsoft.com/office/officeart/2005/8/layout/pyramid2"/>
    <dgm:cxn modelId="{863B4A73-03B5-4B5B-B1ED-F6F5FBD602B4}" type="presOf" srcId="{C97B1BEA-2AA7-4789-A804-990C65DFD81B}" destId="{77BE0DC8-3A7C-4369-9B6B-FB4E3C53EC73}" srcOrd="0" destOrd="0" presId="urn:microsoft.com/office/officeart/2005/8/layout/pyramid2"/>
    <dgm:cxn modelId="{686916E1-6D60-408E-8464-5AAFD32DA159}" type="presParOf" srcId="{46C4B631-5882-48AF-AA65-238FC4FA1E1E}" destId="{0C643332-B1DC-4CCE-86EF-70DD944C93BA}" srcOrd="0" destOrd="0" presId="urn:microsoft.com/office/officeart/2005/8/layout/pyramid2"/>
    <dgm:cxn modelId="{A7539FAD-B5D8-41CE-996A-3358CDD3E25D}" type="presParOf" srcId="{46C4B631-5882-48AF-AA65-238FC4FA1E1E}" destId="{36B1EB5B-F8D7-4EEE-AE6F-4BE1722976D7}" srcOrd="1" destOrd="0" presId="urn:microsoft.com/office/officeart/2005/8/layout/pyramid2"/>
    <dgm:cxn modelId="{947CDAF1-8BA4-4CD3-8145-13F8E6314671}" type="presParOf" srcId="{36B1EB5B-F8D7-4EEE-AE6F-4BE1722976D7}" destId="{77BE0DC8-3A7C-4369-9B6B-FB4E3C53EC73}" srcOrd="0" destOrd="0" presId="urn:microsoft.com/office/officeart/2005/8/layout/pyramid2"/>
    <dgm:cxn modelId="{C4679443-FEB0-4E74-B5C0-DB01A4BD00BC}" type="presParOf" srcId="{36B1EB5B-F8D7-4EEE-AE6F-4BE1722976D7}" destId="{409DBA6B-7488-45F8-9D16-3530948A8D47}" srcOrd="1" destOrd="0" presId="urn:microsoft.com/office/officeart/2005/8/layout/pyramid2"/>
    <dgm:cxn modelId="{465ACE89-2C57-4B02-B8FA-285635E45AE7}" type="presParOf" srcId="{36B1EB5B-F8D7-4EEE-AE6F-4BE1722976D7}" destId="{D9743436-A010-4E03-A957-E987BA7B1092}" srcOrd="2" destOrd="0" presId="urn:microsoft.com/office/officeart/2005/8/layout/pyramid2"/>
    <dgm:cxn modelId="{DDE0E79C-834E-4C4E-9826-F88B7A5A1193}" type="presParOf" srcId="{36B1EB5B-F8D7-4EEE-AE6F-4BE1722976D7}" destId="{30AFCAD1-8340-45D3-B5A1-0051855D8678}"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643332-B1DC-4CCE-86EF-70DD944C93BA}">
      <dsp:nvSpPr>
        <dsp:cNvPr id="0" name=""/>
        <dsp:cNvSpPr/>
      </dsp:nvSpPr>
      <dsp:spPr>
        <a:xfrm>
          <a:off x="1056684" y="0"/>
          <a:ext cx="4375169" cy="4375169"/>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BE0DC8-3A7C-4369-9B6B-FB4E3C53EC73}">
      <dsp:nvSpPr>
        <dsp:cNvPr id="0" name=""/>
        <dsp:cNvSpPr/>
      </dsp:nvSpPr>
      <dsp:spPr>
        <a:xfrm>
          <a:off x="1826107" y="437944"/>
          <a:ext cx="5680183" cy="15552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ctr" defTabSz="1689100" rtl="1">
            <a:lnSpc>
              <a:spcPct val="90000"/>
            </a:lnSpc>
            <a:spcBef>
              <a:spcPct val="0"/>
            </a:spcBef>
            <a:spcAft>
              <a:spcPct val="35000"/>
            </a:spcAft>
          </a:pPr>
          <a:r>
            <a:rPr lang="ar-EG" sz="3800" kern="1200" dirty="0" smtClean="0">
              <a:hlinkClick xmlns:r="http://schemas.openxmlformats.org/officeDocument/2006/relationships" r:id="" action="ppaction://hlinksldjump"/>
            </a:rPr>
            <a:t>الكمبيوتر في التعليم والتعلم</a:t>
          </a:r>
          <a:endParaRPr lang="ar-EG" sz="3800" kern="1200" dirty="0"/>
        </a:p>
      </dsp:txBody>
      <dsp:txXfrm>
        <a:off x="1902027" y="513864"/>
        <a:ext cx="5528343" cy="1403395"/>
      </dsp:txXfrm>
    </dsp:sp>
    <dsp:sp modelId="{D9743436-A010-4E03-A957-E987BA7B1092}">
      <dsp:nvSpPr>
        <dsp:cNvPr id="0" name=""/>
        <dsp:cNvSpPr/>
      </dsp:nvSpPr>
      <dsp:spPr>
        <a:xfrm>
          <a:off x="1857389" y="2214577"/>
          <a:ext cx="5617618" cy="15552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ctr" defTabSz="1689100" rtl="1">
            <a:lnSpc>
              <a:spcPct val="90000"/>
            </a:lnSpc>
            <a:spcBef>
              <a:spcPct val="0"/>
            </a:spcBef>
            <a:spcAft>
              <a:spcPct val="35000"/>
            </a:spcAft>
          </a:pPr>
          <a:r>
            <a:rPr lang="ar-EG" sz="3800" kern="1200" dirty="0" smtClean="0">
              <a:hlinkClick xmlns:r="http://schemas.openxmlformats.org/officeDocument/2006/relationships" r:id="" action="ppaction://hlinksldjump"/>
            </a:rPr>
            <a:t>إدارة عملية التعليم والتعلم</a:t>
          </a:r>
          <a:endParaRPr lang="ar-EG" sz="3800" kern="1200" dirty="0"/>
        </a:p>
      </dsp:txBody>
      <dsp:txXfrm>
        <a:off x="1933309" y="2290497"/>
        <a:ext cx="5465778" cy="1403395"/>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2" name="Footer Placeholder 1"/>
          <p:cNvSpPr>
            <a:spLocks noGrp="1"/>
          </p:cNvSpPr>
          <p:nvPr>
            <p:ph type="ftr" sz="quarter" idx="11"/>
          </p:nvPr>
        </p:nvSpPr>
        <p:spPr/>
        <p:txBody>
          <a:bodyPr/>
          <a:lstStyle/>
          <a:p>
            <a:endParaRPr lang="ar-EG"/>
          </a:p>
        </p:txBody>
      </p:sp>
      <p:sp>
        <p:nvSpPr>
          <p:cNvPr id="15" name="Slide Number Placeholder 14"/>
          <p:cNvSpPr>
            <a:spLocks noGrp="1"/>
          </p:cNvSpPr>
          <p:nvPr>
            <p:ph type="sldNum" sz="quarter" idx="12"/>
          </p:nvPr>
        </p:nvSpPr>
        <p:spPr>
          <a:xfrm>
            <a:off x="8229600" y="6473952"/>
            <a:ext cx="758952" cy="246888"/>
          </a:xfrm>
        </p:spPr>
        <p:txBody>
          <a:bodyPr/>
          <a:lstStyle/>
          <a:p>
            <a:fld id="{1B031BFB-09B4-440D-B910-B6C0C0C24B4F}"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1B031BFB-09B4-440D-B910-B6C0C0C24B4F}"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1B031BFB-09B4-440D-B910-B6C0C0C24B4F}"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19" name="Footer Placeholder 18"/>
          <p:cNvSpPr>
            <a:spLocks noGrp="1"/>
          </p:cNvSpPr>
          <p:nvPr>
            <p:ph type="ftr" sz="quarter" idx="11"/>
          </p:nvPr>
        </p:nvSpPr>
        <p:spPr>
          <a:xfrm>
            <a:off x="3581400" y="76200"/>
            <a:ext cx="2895600" cy="288925"/>
          </a:xfrm>
        </p:spPr>
        <p:txBody>
          <a:bodyPr/>
          <a:lstStyle/>
          <a:p>
            <a:endParaRPr lang="ar-EG"/>
          </a:p>
        </p:txBody>
      </p:sp>
      <p:sp>
        <p:nvSpPr>
          <p:cNvPr id="16" name="Slide Number Placeholder 15"/>
          <p:cNvSpPr>
            <a:spLocks noGrp="1"/>
          </p:cNvSpPr>
          <p:nvPr>
            <p:ph type="sldNum" sz="quarter" idx="12"/>
          </p:nvPr>
        </p:nvSpPr>
        <p:spPr>
          <a:xfrm>
            <a:off x="8229600" y="6473952"/>
            <a:ext cx="758952" cy="246888"/>
          </a:xfrm>
        </p:spPr>
        <p:txBody>
          <a:bodyPr/>
          <a:lstStyle/>
          <a:p>
            <a:fld id="{1B031BFB-09B4-440D-B910-B6C0C0C24B4F}"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11" name="Footer Placeholder 10"/>
          <p:cNvSpPr>
            <a:spLocks noGrp="1"/>
          </p:cNvSpPr>
          <p:nvPr>
            <p:ph type="ftr" sz="quarter" idx="11"/>
          </p:nvPr>
        </p:nvSpPr>
        <p:spPr/>
        <p:txBody>
          <a:bodyPr/>
          <a:lstStyle/>
          <a:p>
            <a:endParaRPr lang="ar-EG"/>
          </a:p>
        </p:txBody>
      </p:sp>
      <p:sp>
        <p:nvSpPr>
          <p:cNvPr id="16" name="Slide Number Placeholder 15"/>
          <p:cNvSpPr>
            <a:spLocks noGrp="1"/>
          </p:cNvSpPr>
          <p:nvPr>
            <p:ph type="sldNum" sz="quarter" idx="12"/>
          </p:nvPr>
        </p:nvSpPr>
        <p:spPr/>
        <p:txBody>
          <a:bodyPr/>
          <a:lstStyle/>
          <a:p>
            <a:fld id="{1B031BFB-09B4-440D-B910-B6C0C0C24B4F}" type="slidenum">
              <a:rPr lang="ar-EG" smtClean="0"/>
              <a:pPr/>
              <a:t>‹#›</a:t>
            </a:fld>
            <a:endParaRPr lang="ar-EG"/>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10" name="Footer Placeholder 9"/>
          <p:cNvSpPr>
            <a:spLocks noGrp="1"/>
          </p:cNvSpPr>
          <p:nvPr>
            <p:ph type="ftr" sz="quarter" idx="11"/>
          </p:nvPr>
        </p:nvSpPr>
        <p:spPr/>
        <p:txBody>
          <a:bodyPr/>
          <a:lstStyle/>
          <a:p>
            <a:endParaRPr lang="ar-EG"/>
          </a:p>
        </p:txBody>
      </p:sp>
      <p:sp>
        <p:nvSpPr>
          <p:cNvPr id="31" name="Slide Number Placeholder 30"/>
          <p:cNvSpPr>
            <a:spLocks noGrp="1"/>
          </p:cNvSpPr>
          <p:nvPr>
            <p:ph type="sldNum" sz="quarter" idx="12"/>
          </p:nvPr>
        </p:nvSpPr>
        <p:spPr/>
        <p:txBody>
          <a:bodyPr/>
          <a:lstStyle/>
          <a:p>
            <a:fld id="{1B031BFB-09B4-440D-B910-B6C0C0C24B4F}"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229600" y="6477000"/>
            <a:ext cx="762000" cy="246888"/>
          </a:xfrm>
        </p:spPr>
        <p:txBody>
          <a:bodyPr/>
          <a:lstStyle/>
          <a:p>
            <a:fld id="{1B031BFB-09B4-440D-B910-B6C0C0C24B4F}" type="slidenum">
              <a:rPr lang="ar-EG" smtClean="0"/>
              <a:pPr/>
              <a:t>‹#›</a:t>
            </a:fld>
            <a:endParaRPr lang="ar-EG"/>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21" name="Footer Placeholder 20"/>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1B031BFB-09B4-440D-B910-B6C0C0C24B4F}"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24" name="Footer Placeholder 23"/>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1B031BFB-09B4-440D-B910-B6C0C0C24B4F}"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29" name="Footer Placeholder 28"/>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1B031BFB-09B4-440D-B910-B6C0C0C24B4F}"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48B2E27A-AF8F-4D69-81C0-932071F9EEBA}" type="datetimeFigureOut">
              <a:rPr lang="ar-EG" smtClean="0"/>
              <a:pPr/>
              <a:t>29/05/1437</a:t>
            </a:fld>
            <a:endParaRPr lang="ar-EG"/>
          </a:p>
        </p:txBody>
      </p:sp>
      <p:sp>
        <p:nvSpPr>
          <p:cNvPr id="5" name="Footer Placeholder 4"/>
          <p:cNvSpPr>
            <a:spLocks noGrp="1"/>
          </p:cNvSpPr>
          <p:nvPr>
            <p:ph type="ftr" sz="quarter" idx="11"/>
          </p:nvPr>
        </p:nvSpPr>
        <p:spPr/>
        <p:txBody>
          <a:bodyPr/>
          <a:lstStyle/>
          <a:p>
            <a:endParaRPr lang="ar-EG"/>
          </a:p>
        </p:txBody>
      </p:sp>
      <p:sp>
        <p:nvSpPr>
          <p:cNvPr id="31" name="Slide Number Placeholder 30"/>
          <p:cNvSpPr>
            <a:spLocks noGrp="1"/>
          </p:cNvSpPr>
          <p:nvPr>
            <p:ph type="sldNum" sz="quarter" idx="12"/>
          </p:nvPr>
        </p:nvSpPr>
        <p:spPr/>
        <p:txBody>
          <a:bodyPr/>
          <a:lstStyle/>
          <a:p>
            <a:fld id="{1B031BFB-09B4-440D-B910-B6C0C0C24B4F}" type="slidenum">
              <a:rPr lang="ar-EG" smtClean="0"/>
              <a:pPr/>
              <a:t>‹#›</a:t>
            </a:fld>
            <a:endParaRPr lang="ar-EG"/>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8B2E27A-AF8F-4D69-81C0-932071F9EEBA}" type="datetimeFigureOut">
              <a:rPr lang="ar-EG" smtClean="0"/>
              <a:pPr/>
              <a:t>29/05/1437</a:t>
            </a:fld>
            <a:endParaRPr lang="ar-EG"/>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EG"/>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B031BFB-09B4-440D-B910-B6C0C0C24B4F}" type="slidenum">
              <a:rPr lang="ar-EG" smtClean="0"/>
              <a:pPr/>
              <a:t>‹#›</a:t>
            </a:fld>
            <a:endParaRPr lang="ar-EG"/>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en.wikipedia.org/wiki/Macromedia" TargetMode="External"/><Relationship Id="rId2" Type="http://schemas.openxmlformats.org/officeDocument/2006/relationships/hyperlink" Target="http://en.wikipedia.org/wiki/Adobe_Flash_Professiona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slide" Target="slide3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diagramLayout" Target="../diagrams/layout1.xml"/><Relationship Id="rId7" Type="http://schemas.openxmlformats.org/officeDocument/2006/relationships/image" Target="../media/image4.wm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b="1" dirty="0">
                <a:effectLst/>
              </a:rPr>
              <a:t>استخدام الحاسب الآلي في التعليم</a:t>
            </a:r>
            <a:r>
              <a:rPr lang="en-US" dirty="0">
                <a:effectLst/>
              </a:rPr>
              <a:t/>
            </a:r>
            <a:br>
              <a:rPr lang="en-US" dirty="0">
                <a:effectLst/>
              </a:rPr>
            </a:br>
            <a:endParaRPr lang="en-US" dirty="0"/>
          </a:p>
        </p:txBody>
      </p:sp>
      <p:sp>
        <p:nvSpPr>
          <p:cNvPr id="3" name="Content Placeholder 2"/>
          <p:cNvSpPr>
            <a:spLocks noGrp="1"/>
          </p:cNvSpPr>
          <p:nvPr>
            <p:ph idx="1"/>
          </p:nvPr>
        </p:nvSpPr>
        <p:spPr>
          <a:xfrm>
            <a:off x="304800" y="1554162"/>
            <a:ext cx="8686800" cy="5187206"/>
          </a:xfrm>
        </p:spPr>
        <p:txBody>
          <a:bodyPr>
            <a:normAutofit fontScale="92500" lnSpcReduction="20000"/>
          </a:bodyPr>
          <a:lstStyle/>
          <a:p>
            <a:r>
              <a:rPr lang="ar-SA" dirty="0"/>
              <a:t>أصبحت التكنولوجيا بأشكالها المختلفة مطلب أساسي من مطالب العصر الحديث، وأصبح التقدم التكنولوجي يدخل في كل المجالات، فكان للتعليم النصيب الوفير منها. ويعد الحاسب الآلي ناتجاً من نواتج التقدم العلمي والتقني المعاصر، كما يعد </a:t>
            </a:r>
            <a:r>
              <a:rPr lang="ar-SA" dirty="0" smtClean="0"/>
              <a:t>في </a:t>
            </a:r>
            <a:r>
              <a:rPr lang="ar-SA" dirty="0"/>
              <a:t>الوقت ذاته أحد الدعائم التي تقود هذا التقدم</a:t>
            </a:r>
            <a:r>
              <a:rPr lang="ar-SA" dirty="0" smtClean="0"/>
              <a:t>،</a:t>
            </a:r>
            <a:endParaRPr lang="en-US" dirty="0" smtClean="0"/>
          </a:p>
          <a:p>
            <a:r>
              <a:rPr lang="ar-SA" dirty="0" smtClean="0"/>
              <a:t> </a:t>
            </a:r>
            <a:r>
              <a:rPr lang="ar-SA" dirty="0"/>
              <a:t>لقد تطورت أساليب استخدام الحاسب في التعليم وأصبح الاهتمام الآن منصباً على تطوير الأساليب المتبعة في التدريس باستخدام الحاسب، أو استحداث أساليب جديدة يمكن أن يسهم من خلالها الحاسب في تحقيق ودعم بعض أهداف المقررات الدراسية ولا سيما في الرياضيات والعلوم وغيرها من المواد </a:t>
            </a:r>
            <a:r>
              <a:rPr lang="ar-SA" dirty="0" smtClean="0"/>
              <a:t>الدراسية</a:t>
            </a:r>
            <a:r>
              <a:rPr lang="en-US" dirty="0"/>
              <a:t> .</a:t>
            </a:r>
          </a:p>
        </p:txBody>
      </p:sp>
    </p:spTree>
    <p:extLst>
      <p:ext uri="{BB962C8B-B14F-4D97-AF65-F5344CB8AC3E}">
        <p14:creationId xmlns:p14="http://schemas.microsoft.com/office/powerpoint/2010/main" val="2064256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b="1" dirty="0" smtClean="0">
                <a:solidFill>
                  <a:srgbClr val="FF0000"/>
                </a:solidFill>
              </a:rPr>
              <a:t>ثلاثة أساليب أساسية لاستخدام الكمبيوتر فى مواقف التعليم والتعلم</a:t>
            </a: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ar-SA" b="1" dirty="0" smtClean="0">
                <a:solidFill>
                  <a:srgbClr val="0070C0"/>
                </a:solidFill>
              </a:rPr>
              <a:t>- أسلوب التدريب والمران (</a:t>
            </a:r>
            <a:r>
              <a:rPr lang="en-US" b="1" dirty="0" smtClean="0">
                <a:solidFill>
                  <a:srgbClr val="0070C0"/>
                </a:solidFill>
              </a:rPr>
              <a:t>D.P) Drill and Practice</a:t>
            </a:r>
            <a:r>
              <a:rPr lang="ar-SA" b="1" dirty="0" smtClean="0">
                <a:solidFill>
                  <a:srgbClr val="0070C0"/>
                </a:solidFill>
              </a:rPr>
              <a:t>):</a:t>
            </a:r>
            <a:endParaRPr lang="en-US" b="1" dirty="0" smtClean="0">
              <a:solidFill>
                <a:srgbClr val="0070C0"/>
              </a:solidFill>
            </a:endParaRPr>
          </a:p>
          <a:p>
            <a:r>
              <a:rPr lang="ar-SA" dirty="0" smtClean="0"/>
              <a:t>يعرف أحياناً بأسلوب التمرين والممارسة أو صقل المهارات وهو يقوم على افتراض مؤداه أن المتعلم تعلم مسبقاً المفاهيم والمبادئ والقوانين فى علم ما ، وبالتالي فالبرنامج لا يُقدم مادة جديدة وإنما مجموعة متتابعة من الأسئلة والتدريبات لرفع مستوى أداء المتعلم لمستوى الإتقان ولتحقيق أهداف تعليمية عليا لم تتحقق بالتدريس التقليدي الجمعي، إنها تشبه الواجبات المنزلية، ولكنها تمارس بعيداً عن الورقة والقلم وهى موجهة فى كل لحظة بالتغذية الراجعة</a:t>
            </a:r>
            <a:r>
              <a:rPr lang="en-US" dirty="0" smtClean="0"/>
              <a:t>(Feed Back) </a:t>
            </a:r>
            <a:r>
              <a:rPr lang="ar-SA" dirty="0" smtClean="0"/>
              <a:t> الصحيحة مختلفة الصور والمستويات وتزود المتعلم بالإرشادات للمتابعة ويستطيع المتعلم أن يمارس التكرار أو التوقف متى شاء إذا اقتنع أنه أتقن المعلومات والمهارات المطلوبة .</a:t>
            </a:r>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buNone/>
            </a:pPr>
            <a:r>
              <a:rPr lang="en-US" b="1" dirty="0" smtClean="0"/>
              <a:t>2</a:t>
            </a:r>
            <a:r>
              <a:rPr lang="ar-SA" b="1" dirty="0" smtClean="0"/>
              <a:t>- </a:t>
            </a:r>
            <a:r>
              <a:rPr lang="ar-SA" b="1" dirty="0" smtClean="0">
                <a:solidFill>
                  <a:srgbClr val="0070C0"/>
                </a:solidFill>
              </a:rPr>
              <a:t>أسلوب التدريس الخصوصي </a:t>
            </a:r>
            <a:r>
              <a:rPr lang="en-US" b="1" dirty="0" smtClean="0">
                <a:solidFill>
                  <a:srgbClr val="0070C0"/>
                </a:solidFill>
              </a:rPr>
              <a:t>(Tutorial Instruction)</a:t>
            </a:r>
            <a:endParaRPr lang="en-US" dirty="0" smtClean="0">
              <a:solidFill>
                <a:srgbClr val="0070C0"/>
              </a:solidFill>
            </a:endParaRPr>
          </a:p>
          <a:p>
            <a:r>
              <a:rPr lang="ar-SA" dirty="0" smtClean="0"/>
              <a:t>يشار إليه عادة بالتدريس بمساعدة الكمبيوتر وفيه يُفترض أن التلميذ يدرس المادة التعليمية التى يتضمنها البرنامج لأول مرة  ولذا يُقدم المحتوى بما يتضمنه من مفاهيم و معلومات ومبادئ ومهارات للمتعلم فى صورة مباشرة متبوعة بما يلى :</a:t>
            </a:r>
            <a:endParaRPr lang="en-US" dirty="0" smtClean="0"/>
          </a:p>
          <a:p>
            <a:pPr lvl="0"/>
            <a:r>
              <a:rPr lang="ar-SA" dirty="0" smtClean="0"/>
              <a:t>سؤال يطرحه برنامج الكمبيوتر يجيب عنه التلميذ ـ </a:t>
            </a:r>
            <a:endParaRPr lang="en-US" dirty="0" smtClean="0"/>
          </a:p>
          <a:p>
            <a:pPr lvl="0"/>
            <a:r>
              <a:rPr lang="ar-SA" dirty="0" smtClean="0"/>
              <a:t>ثم تحليل للإجابة خلال برنامج الكمبيوتر</a:t>
            </a:r>
            <a:endParaRPr lang="en-US" dirty="0" smtClean="0"/>
          </a:p>
          <a:p>
            <a:pPr lvl="0"/>
            <a:r>
              <a:rPr lang="ar-SA" dirty="0" smtClean="0"/>
              <a:t>فتغذية راجعة يقدمها الكمبيوتر</a:t>
            </a:r>
            <a:endParaRPr lang="en-US" dirty="0" smtClean="0"/>
          </a:p>
          <a:p>
            <a:pPr lvl="0"/>
            <a:r>
              <a:rPr lang="ar-SA" dirty="0" smtClean="0"/>
              <a:t>ثم تقديم مادة جديدة تقابل حاجة المتعلم إذا كان فى حاجة إلى ذلك</a:t>
            </a:r>
            <a:endParaRPr lang="en-US" dirty="0" smtClean="0"/>
          </a:p>
          <a:p>
            <a:endParaRPr lang="en-US" dirty="0"/>
          </a:p>
        </p:txBody>
      </p:sp>
      <p:sp>
        <p:nvSpPr>
          <p:cNvPr id="4" name="Title 1"/>
          <p:cNvSpPr>
            <a:spLocks noGrp="1"/>
          </p:cNvSpPr>
          <p:nvPr>
            <p:ph type="title"/>
          </p:nvPr>
        </p:nvSpPr>
        <p:spPr/>
        <p:txBody>
          <a:bodyPr>
            <a:normAutofit fontScale="90000"/>
          </a:bodyPr>
          <a:lstStyle/>
          <a:p>
            <a:pPr algn="ctr"/>
            <a:r>
              <a:rPr lang="ar-SA" b="1" dirty="0" smtClean="0">
                <a:solidFill>
                  <a:srgbClr val="FF0000"/>
                </a:solidFill>
              </a:rPr>
              <a:t>ثلاثة أساليب أساسية لاستخدام الكمبيوتر فى مواقف التعليم والتعلم</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SA" b="1" dirty="0" smtClean="0">
                <a:solidFill>
                  <a:srgbClr val="0070C0"/>
                </a:solidFill>
              </a:rPr>
              <a:t> أسلوب المحاكاة أو تمثيل المواقف:</a:t>
            </a:r>
            <a:r>
              <a:rPr lang="en-US" b="1" dirty="0" smtClean="0">
                <a:solidFill>
                  <a:srgbClr val="0070C0"/>
                </a:solidFill>
              </a:rPr>
              <a:t> (Simulation)</a:t>
            </a:r>
            <a:endParaRPr lang="en-US" dirty="0" smtClean="0">
              <a:solidFill>
                <a:srgbClr val="0070C0"/>
              </a:solidFill>
            </a:endParaRPr>
          </a:p>
          <a:p>
            <a:r>
              <a:rPr lang="ar-SA" dirty="0" smtClean="0"/>
              <a:t>	هى تقليد محكم لظواهر أو أوضاع حقيقية كما هى فى الواقع حيث توظف إمكانات الحاسوب الهائلة فى برامج تقدم للمتعلم بدائل حقيقية لخبرات لا يمكن استخدامها لخطورتها أو لحاجتها لكثير من الوقت والجهد</a:t>
            </a:r>
            <a:endParaRPr lang="en-US" dirty="0"/>
          </a:p>
        </p:txBody>
      </p:sp>
      <p:sp>
        <p:nvSpPr>
          <p:cNvPr id="4" name="Title 1"/>
          <p:cNvSpPr>
            <a:spLocks noGrp="1"/>
          </p:cNvSpPr>
          <p:nvPr>
            <p:ph type="title"/>
          </p:nvPr>
        </p:nvSpPr>
        <p:spPr/>
        <p:txBody>
          <a:bodyPr>
            <a:normAutofit fontScale="90000"/>
          </a:bodyPr>
          <a:lstStyle/>
          <a:p>
            <a:pPr algn="ctr"/>
            <a:r>
              <a:rPr lang="ar-SA" b="1" dirty="0" smtClean="0">
                <a:solidFill>
                  <a:srgbClr val="FF0000"/>
                </a:solidFill>
              </a:rPr>
              <a:t>ثلاثة أساليب أساسية لاستخدام الكمبيوتر فى مواقف التعليم والتعلم</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rPr>
              <a:t> </a:t>
            </a:r>
            <a:r>
              <a:rPr lang="ar-SA" b="1" dirty="0" smtClean="0">
                <a:solidFill>
                  <a:srgbClr val="FF0000"/>
                </a:solidFill>
              </a:rPr>
              <a:t>أساليب إضافية </a:t>
            </a:r>
            <a:r>
              <a:rPr lang="en-US" b="1" dirty="0" smtClean="0">
                <a:solidFill>
                  <a:srgbClr val="FF0000"/>
                </a:solidFill>
              </a:rPr>
              <a:t>:</a:t>
            </a:r>
            <a:r>
              <a:rPr lang="ar-SA" b="1" dirty="0" smtClean="0">
                <a:solidFill>
                  <a:srgbClr val="FF0000"/>
                </a:solidFill>
              </a:rPr>
              <a:t> إلى جانب الأساليب الثلاثة السابقة </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ar-SA" b="1" dirty="0" smtClean="0">
                <a:solidFill>
                  <a:srgbClr val="00B0F0"/>
                </a:solidFill>
              </a:rPr>
              <a:t>أسلوب التشخيص والعلاج:</a:t>
            </a:r>
            <a:endParaRPr lang="en-US" dirty="0" smtClean="0">
              <a:solidFill>
                <a:srgbClr val="00B0F0"/>
              </a:solidFill>
            </a:endParaRPr>
          </a:p>
          <a:p>
            <a:r>
              <a:rPr lang="ar-SA" dirty="0" smtClean="0"/>
              <a:t>	يتم من خلال اختبارات تشخيصية فى محتوى محدد تم دراسته، وتشخيص أداء التلميذ وتوجيهه إلى موضوعات علاجية بطريقة جديدة مشوقة يسير فيها وفقاً لسرعته الذاتية .</a:t>
            </a:r>
            <a:endParaRPr lang="en-US" dirty="0" smtClean="0"/>
          </a:p>
          <a:p>
            <a:r>
              <a:rPr lang="ar-SA" b="1" dirty="0" smtClean="0"/>
              <a:t> </a:t>
            </a:r>
            <a:r>
              <a:rPr lang="ar-SA" b="1" dirty="0" smtClean="0">
                <a:solidFill>
                  <a:srgbClr val="00B0F0"/>
                </a:solidFill>
              </a:rPr>
              <a:t>أسلوب الألعاب التعليمية:</a:t>
            </a:r>
            <a:endParaRPr lang="en-US" dirty="0" smtClean="0">
              <a:solidFill>
                <a:srgbClr val="00B0F0"/>
              </a:solidFill>
            </a:endParaRPr>
          </a:p>
          <a:p>
            <a:r>
              <a:rPr lang="ar-SA" dirty="0" smtClean="0"/>
              <a:t>	حيث تتاح للتلميذ فرصة التعلم باللعب وهى من أكثر البرمجيات شيوعاً ، فاللعبة مسلية تتضمن فى سياقها مفهوماً محدداً أو مهارة معينة وتعد بذلك خبرات تعليمية توفر التسلية والإنتاجية والمتعة للمتعلمين فى جميع الأعمار .</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smtClean="0">
                <a:solidFill>
                  <a:srgbClr val="FF0000"/>
                </a:solidFill>
              </a:rPr>
              <a:t>أساليب إضافية</a:t>
            </a:r>
            <a:endParaRPr lang="en-US" b="1" dirty="0">
              <a:solidFill>
                <a:srgbClr val="FF0000"/>
              </a:solidFill>
            </a:endParaRPr>
          </a:p>
        </p:txBody>
      </p:sp>
      <p:sp>
        <p:nvSpPr>
          <p:cNvPr id="3" name="Content Placeholder 2"/>
          <p:cNvSpPr>
            <a:spLocks noGrp="1"/>
          </p:cNvSpPr>
          <p:nvPr>
            <p:ph idx="1"/>
          </p:nvPr>
        </p:nvSpPr>
        <p:spPr>
          <a:xfrm>
            <a:off x="0" y="1554162"/>
            <a:ext cx="9034130" cy="5589614"/>
          </a:xfrm>
        </p:spPr>
        <p:txBody>
          <a:bodyPr>
            <a:normAutofit fontScale="62500" lnSpcReduction="20000"/>
          </a:bodyPr>
          <a:lstStyle/>
          <a:p>
            <a:r>
              <a:rPr lang="ar-SA" b="1" dirty="0" smtClean="0">
                <a:solidFill>
                  <a:srgbClr val="0070C0"/>
                </a:solidFill>
              </a:rPr>
              <a:t>أسلوب حل المسألة ( المشكلة ) :</a:t>
            </a:r>
            <a:endParaRPr lang="en-US" dirty="0" smtClean="0">
              <a:solidFill>
                <a:srgbClr val="0070C0"/>
              </a:solidFill>
            </a:endParaRPr>
          </a:p>
          <a:p>
            <a:r>
              <a:rPr lang="ar-SA" dirty="0" smtClean="0"/>
              <a:t>	اشتقت هذه الطريقة من نظرية بياجيه وأبحاث الذكاء الاصطناعي وقدمها " بابرت " سنة 1973 ، وتعتمد على اعتبار الكمبيوتر وسيطاً لعرض البرنامج الذي يشارك فيه التلميذ متطلبا درجة عالية من المهارة، وغالبا ما يقدم بلغة اللوجو، والكمبيوتر يقدم للتلميذ مثالاً يحتذي به ليتجنب الخطأ ويشترك التلميذ بمحاولات في كتابة البرنامج ويمكن استخدام هذه الطريقة ابتداء من عمر12عاماً، وهو أسلوب يهدف إلى تنمية التفكير والقدرة على التحليل فى حل المسائل، كما يركز على العمليات العقلية العليا كالتفكير المنطقي والناقد والاستدلال الرياضي والقدرة على الابتكار .</a:t>
            </a:r>
            <a:endParaRPr lang="en-US" dirty="0" smtClean="0"/>
          </a:p>
          <a:p>
            <a:r>
              <a:rPr lang="ar-SA" b="1" dirty="0" smtClean="0">
                <a:solidFill>
                  <a:srgbClr val="0070C0"/>
                </a:solidFill>
              </a:rPr>
              <a:t>7 - أسلوب  نظم الحوار:</a:t>
            </a:r>
            <a:endParaRPr lang="en-US" dirty="0" smtClean="0">
              <a:solidFill>
                <a:srgbClr val="0070C0"/>
              </a:solidFill>
            </a:endParaRPr>
          </a:p>
          <a:p>
            <a:r>
              <a:rPr lang="ar-SA" dirty="0" smtClean="0"/>
              <a:t>	وهي نظم قائمة على إستراتيجية إرشادية كالمعلم الخصوصي، تعتمد على تقديم المعلومات عن طريق تبادل الحوار بين التلميذ والكمبيوتر فالبرنامج يطرح السؤال والتلميذ يجيب والكمبيوتر يصحح الاستجابات الصحيحة وقد قدم هذه الطريقة " كاربونيل " عام 1970 بالغة الإنجليزية واعتبرها من إستراتيجيات التدريس.</a:t>
            </a:r>
            <a:endParaRPr lang="en-US" dirty="0" smtClean="0"/>
          </a:p>
          <a:p>
            <a:r>
              <a:rPr lang="ar-SA" b="1" dirty="0" smtClean="0">
                <a:solidFill>
                  <a:srgbClr val="0070C0"/>
                </a:solidFill>
              </a:rPr>
              <a:t>8- أسلوب النماذج الرياضية :</a:t>
            </a:r>
            <a:endParaRPr lang="en-US" dirty="0" smtClean="0">
              <a:solidFill>
                <a:srgbClr val="0070C0"/>
              </a:solidFill>
            </a:endParaRPr>
          </a:p>
          <a:p>
            <a:r>
              <a:rPr lang="ar-SA" dirty="0" smtClean="0"/>
              <a:t>	هذه الطريقة محاولة لاستخدام أسلوب المعالجة الإحصائية والنظريات الرياضية في عملية التعلم ولا يشترط أن يكون التعلم هنا في مادة الرياضيات، فمن الممكن أن يكون تعلم مفردات اللغة بطريقة رياضية.</a:t>
            </a:r>
            <a:endParaRPr lang="en-US" dirty="0" smtClean="0"/>
          </a:p>
          <a:p>
            <a:r>
              <a:rPr lang="ar-SA" dirty="0" smtClean="0"/>
              <a:t>	إن تطبيق هذه الطريقة يعتمد على إظهار المثير والاستجابة مقترنين على طريقة تداعي الاستجابات المرتب</a:t>
            </a:r>
            <a:r>
              <a:rPr lang="ar-EG" dirty="0" smtClean="0"/>
              <a:t>طة</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dirty="0" smtClean="0">
                <a:solidFill>
                  <a:srgbClr val="FF0000"/>
                </a:solidFill>
              </a:rPr>
              <a:t>الدواعي التربوية للكمبيوتر:</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 </a:t>
            </a:r>
            <a:r>
              <a:rPr lang="ar-EG" dirty="0" smtClean="0"/>
              <a:t>1</a:t>
            </a:r>
            <a:r>
              <a:rPr lang="ar-SA" dirty="0" smtClean="0"/>
              <a:t>- تضخم المواد التعليمية .</a:t>
            </a:r>
            <a:endParaRPr lang="en-US" dirty="0" smtClean="0"/>
          </a:p>
          <a:p>
            <a:r>
              <a:rPr lang="ar-SA" b="1" dirty="0" smtClean="0"/>
              <a:t>2</a:t>
            </a:r>
            <a:r>
              <a:rPr lang="ar-SA" dirty="0" smtClean="0"/>
              <a:t>- عجز الوسائل التقليدية .</a:t>
            </a:r>
            <a:endParaRPr lang="en-US" dirty="0" smtClean="0"/>
          </a:p>
          <a:p>
            <a:r>
              <a:rPr lang="ar-SA" b="1" dirty="0" smtClean="0"/>
              <a:t>3</a:t>
            </a:r>
            <a:r>
              <a:rPr lang="ar-SA" dirty="0" smtClean="0"/>
              <a:t>- المحاكاة.    </a:t>
            </a:r>
            <a:endParaRPr lang="en-US" dirty="0" smtClean="0"/>
          </a:p>
          <a:p>
            <a:r>
              <a:rPr lang="ar-SA" b="1" dirty="0" smtClean="0"/>
              <a:t>4</a:t>
            </a:r>
            <a:r>
              <a:rPr lang="ar-SA" dirty="0" smtClean="0"/>
              <a:t>- التعليم التفاعلي</a:t>
            </a:r>
            <a:endParaRPr lang="en-US" dirty="0" smtClean="0"/>
          </a:p>
          <a:p>
            <a:r>
              <a:rPr lang="ar-SA" b="1" dirty="0" smtClean="0"/>
              <a:t>5</a:t>
            </a:r>
            <a:r>
              <a:rPr lang="ar-SA" dirty="0" smtClean="0"/>
              <a:t>- مساعد في تعليم المعوقين.</a:t>
            </a:r>
            <a:endParaRPr lang="en-US" dirty="0" smtClean="0"/>
          </a:p>
          <a:p>
            <a:r>
              <a:rPr lang="ar-SA" b="1" dirty="0" smtClean="0"/>
              <a:t>6</a:t>
            </a:r>
            <a:r>
              <a:rPr lang="ar-SA" dirty="0" smtClean="0"/>
              <a:t>- مصدر من مصادر المعلومات . </a:t>
            </a:r>
            <a:endParaRPr lang="en-US" dirty="0" smtClean="0"/>
          </a:p>
          <a:p>
            <a:r>
              <a:rPr lang="ar-SA" dirty="0" smtClean="0"/>
              <a:t>7- التدريب لاكتساب المهارة و التعليم الفردي والتعاوني.</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b="1" dirty="0" smtClean="0">
                <a:solidFill>
                  <a:srgbClr val="FF0000"/>
                </a:solidFill>
              </a:rPr>
              <a:t>الوظائف الأساسية للكمبيوتر التعليمي</a:t>
            </a:r>
            <a:endParaRPr lang="en-US" dirty="0">
              <a:solidFill>
                <a:srgbClr val="FF0000"/>
              </a:solidFill>
            </a:endParaRPr>
          </a:p>
        </p:txBody>
      </p:sp>
      <p:sp>
        <p:nvSpPr>
          <p:cNvPr id="3" name="Content Placeholder 2"/>
          <p:cNvSpPr>
            <a:spLocks noGrp="1"/>
          </p:cNvSpPr>
          <p:nvPr>
            <p:ph idx="1"/>
          </p:nvPr>
        </p:nvSpPr>
        <p:spPr>
          <a:xfrm>
            <a:off x="0" y="1554162"/>
            <a:ext cx="8991600" cy="5661052"/>
          </a:xfrm>
        </p:spPr>
        <p:txBody>
          <a:bodyPr>
            <a:normAutofit fontScale="85000" lnSpcReduction="20000"/>
          </a:bodyPr>
          <a:lstStyle/>
          <a:p>
            <a:r>
              <a:rPr lang="ar-SA" dirty="0" smtClean="0"/>
              <a:t> </a:t>
            </a:r>
            <a:r>
              <a:rPr lang="ar-EG" dirty="0" smtClean="0"/>
              <a:t>1-</a:t>
            </a:r>
            <a:r>
              <a:rPr lang="ar-SA" dirty="0" smtClean="0"/>
              <a:t>تصميم برامج تعليمية متطورة لتحقيق أهداف تعليمية وسلوكية.</a:t>
            </a:r>
            <a:endParaRPr lang="en-US" dirty="0" smtClean="0"/>
          </a:p>
          <a:p>
            <a:r>
              <a:rPr lang="ar-SA" b="1" dirty="0" smtClean="0"/>
              <a:t>2</a:t>
            </a:r>
            <a:r>
              <a:rPr lang="ar-SA" dirty="0" smtClean="0"/>
              <a:t>- اختصار الزمن وتقليل الجهد على المعلم والمتعلم </a:t>
            </a:r>
            <a:r>
              <a:rPr lang="en-US" dirty="0" smtClean="0"/>
              <a:t>. </a:t>
            </a:r>
          </a:p>
          <a:p>
            <a:r>
              <a:rPr lang="ar-SA" b="1" dirty="0" smtClean="0"/>
              <a:t>3</a:t>
            </a:r>
            <a:r>
              <a:rPr lang="ar-SA" dirty="0" smtClean="0"/>
              <a:t>- تعدد المصادر المعرفية لتعدد البرامج التي يمكن أن يقدمها الجهاز لطالب واحد أو لعدة طلاب للتعليم بطريقة الاستنتاج.</a:t>
            </a:r>
            <a:r>
              <a:rPr lang="en-US" dirty="0" smtClean="0"/>
              <a:t> </a:t>
            </a:r>
          </a:p>
          <a:p>
            <a:r>
              <a:rPr lang="ar-SA" b="1" dirty="0" smtClean="0"/>
              <a:t>4</a:t>
            </a:r>
            <a:r>
              <a:rPr lang="ar-SA" dirty="0" smtClean="0"/>
              <a:t>- القدرة على خزن المعارف بكميات غير محددة وسرعة استعادتها مع ضمان الدقة في المادة المطروحة </a:t>
            </a:r>
            <a:r>
              <a:rPr lang="en-US" dirty="0" smtClean="0"/>
              <a:t>. </a:t>
            </a:r>
          </a:p>
          <a:p>
            <a:r>
              <a:rPr lang="ar-SA" b="1" dirty="0" smtClean="0"/>
              <a:t>5</a:t>
            </a:r>
            <a:r>
              <a:rPr lang="ar-SA" dirty="0" smtClean="0"/>
              <a:t>- عملية التعلم ووجود عنصري الصح والخطأ التعزيز  أمام المتعلم أسلوب جيد للتقويم الذاتي </a:t>
            </a:r>
            <a:r>
              <a:rPr lang="en-US" dirty="0" smtClean="0"/>
              <a:t>. </a:t>
            </a:r>
          </a:p>
          <a:p>
            <a:r>
              <a:rPr lang="ar-SA" b="1" dirty="0" smtClean="0"/>
              <a:t>6</a:t>
            </a:r>
            <a:r>
              <a:rPr lang="ar-SA" dirty="0" smtClean="0"/>
              <a:t>-  تنوع الأساليب في تقديم المعلومات وتقويمها . </a:t>
            </a:r>
            <a:endParaRPr lang="en-US" dirty="0" smtClean="0"/>
          </a:p>
          <a:p>
            <a:r>
              <a:rPr lang="ar-SA" b="1" dirty="0" smtClean="0"/>
              <a:t>7</a:t>
            </a:r>
            <a:r>
              <a:rPr lang="ar-SA" dirty="0" smtClean="0"/>
              <a:t>- ملائمة كل برنامج لمجموعة من الطلبة ولمادة تعليمية معينة.</a:t>
            </a:r>
            <a:endParaRPr lang="en-US" dirty="0" smtClean="0"/>
          </a:p>
          <a:p>
            <a:r>
              <a:rPr lang="ar-SA" b="1" dirty="0" smtClean="0"/>
              <a:t>8</a:t>
            </a:r>
            <a:r>
              <a:rPr lang="ar-SA" dirty="0" smtClean="0"/>
              <a:t>- تنظيم عملية التفكير المنظم الإبداعي لدى المتعلم (عن طريق التعلم الذاتي - تفريد عملية التعليم) .</a:t>
            </a: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ar-EG" dirty="0" smtClean="0"/>
              <a:t>فوائد الكمبيوتر كوسيلة مساعدة في التدريس</a:t>
            </a:r>
            <a:endParaRPr lang="ar-EG" dirty="0"/>
          </a:p>
        </p:txBody>
      </p:sp>
      <p:sp>
        <p:nvSpPr>
          <p:cNvPr id="3" name="Content Placeholder 2"/>
          <p:cNvSpPr>
            <a:spLocks noGrp="1"/>
          </p:cNvSpPr>
          <p:nvPr>
            <p:ph idx="1"/>
          </p:nvPr>
        </p:nvSpPr>
        <p:spPr/>
        <p:txBody>
          <a:bodyPr/>
          <a:lstStyle/>
          <a:p>
            <a:pPr marL="514350" indent="-514350">
              <a:buNone/>
            </a:pPr>
            <a:r>
              <a:rPr lang="ar-EG" dirty="0" smtClean="0"/>
              <a:t>1- تقديم تعليم قائم على </a:t>
            </a:r>
            <a:r>
              <a:rPr lang="ar-EG" dirty="0" smtClean="0">
                <a:solidFill>
                  <a:srgbClr val="0070C0"/>
                </a:solidFill>
              </a:rPr>
              <a:t>التفاعل</a:t>
            </a:r>
            <a:r>
              <a:rPr lang="ar-EG" dirty="0" smtClean="0"/>
              <a:t> بين المتعلم والكمبيوتر . وبذلك يقوم المتعلم بدور فعال ونشط في التعلم.</a:t>
            </a:r>
          </a:p>
          <a:p>
            <a:pPr marL="514350" indent="-514350">
              <a:buNone/>
            </a:pPr>
            <a:r>
              <a:rPr lang="ar-EG" dirty="0" smtClean="0"/>
              <a:t>2- وسيلة فعالة في علاج الكثير من </a:t>
            </a:r>
            <a:r>
              <a:rPr lang="ar-EG" dirty="0" smtClean="0">
                <a:solidFill>
                  <a:srgbClr val="0070C0"/>
                </a:solidFill>
              </a:rPr>
              <a:t>مواطن ضعف </a:t>
            </a:r>
            <a:r>
              <a:rPr lang="ar-EG" dirty="0" smtClean="0"/>
              <a:t>المتعلمين في المواد الدراسية المختلفة.</a:t>
            </a:r>
          </a:p>
          <a:p>
            <a:pPr marL="514350" indent="-514350">
              <a:buNone/>
            </a:pPr>
            <a:r>
              <a:rPr lang="ar-EG" dirty="0" smtClean="0"/>
              <a:t>3- يحقق هدف ا</a:t>
            </a:r>
            <a:r>
              <a:rPr lang="ar-EG" dirty="0" smtClean="0">
                <a:solidFill>
                  <a:srgbClr val="0070C0"/>
                </a:solidFill>
              </a:rPr>
              <a:t>لتعلم الذاتي </a:t>
            </a:r>
            <a:r>
              <a:rPr lang="ar-EG" dirty="0" smtClean="0"/>
              <a:t>لمواجهة الانفجار المعرفي.</a:t>
            </a:r>
          </a:p>
          <a:p>
            <a:pPr marL="514350" indent="-514350">
              <a:buFont typeface="+mj-lt"/>
              <a:buAutoNum type="arabicParenR"/>
            </a:pPr>
            <a:endParaRPr lang="ar-EG"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ar-EG" dirty="0" smtClean="0"/>
              <a:t>4- تحقيق هدف </a:t>
            </a:r>
            <a:r>
              <a:rPr lang="ar-EG" dirty="0" smtClean="0">
                <a:solidFill>
                  <a:srgbClr val="0070C0"/>
                </a:solidFill>
              </a:rPr>
              <a:t>التعلم حتى التمكن</a:t>
            </a:r>
            <a:r>
              <a:rPr lang="ar-EG" dirty="0" smtClean="0"/>
              <a:t>.</a:t>
            </a:r>
          </a:p>
          <a:p>
            <a:r>
              <a:rPr lang="ar-EG" dirty="0" smtClean="0"/>
              <a:t>5- يحقق أهداف تعليمية معرفية ووجدانية ونفس حركية.</a:t>
            </a:r>
          </a:p>
          <a:p>
            <a:r>
              <a:rPr lang="ar-EG" dirty="0" smtClean="0"/>
              <a:t>6- يمكن المتعلم من </a:t>
            </a:r>
            <a:r>
              <a:rPr lang="ar-EG" dirty="0" smtClean="0">
                <a:solidFill>
                  <a:srgbClr val="0070C0"/>
                </a:solidFill>
              </a:rPr>
              <a:t>تصحيح خطئه ذاتيًا </a:t>
            </a:r>
            <a:r>
              <a:rPr lang="ar-EG" dirty="0" smtClean="0"/>
              <a:t>دون الحرج أمام  زملائه.</a:t>
            </a:r>
          </a:p>
          <a:p>
            <a:r>
              <a:rPr lang="ar-EG" dirty="0" smtClean="0"/>
              <a:t>7- يزيد من </a:t>
            </a:r>
            <a:r>
              <a:rPr lang="ar-EG" dirty="0" smtClean="0">
                <a:solidFill>
                  <a:srgbClr val="0070C0"/>
                </a:solidFill>
              </a:rPr>
              <a:t>متعة التعلم </a:t>
            </a:r>
            <a:r>
              <a:rPr lang="ar-EG" dirty="0" smtClean="0"/>
              <a:t>من خلال الألوان والموسيقى.</a:t>
            </a:r>
          </a:p>
        </p:txBody>
      </p:sp>
      <p:sp>
        <p:nvSpPr>
          <p:cNvPr id="5" name="Title 4"/>
          <p:cNvSpPr>
            <a:spLocks noGrp="1"/>
          </p:cNvSpPr>
          <p:nvPr>
            <p:ph type="title"/>
          </p:nvPr>
        </p:nvSpPr>
        <p:spPr/>
        <p:txBody>
          <a:bodyPr/>
          <a:lstStyle/>
          <a:p>
            <a:endParaRPr lang="ar-EG"/>
          </a:p>
        </p:txBody>
      </p:sp>
      <p:sp>
        <p:nvSpPr>
          <p:cNvPr id="6" name="Title 1"/>
          <p:cNvSpPr txBox="1">
            <a:spLocks/>
          </p:cNvSpPr>
          <p:nvPr/>
        </p:nvSpPr>
        <p:spPr>
          <a:xfrm>
            <a:off x="457200" y="609600"/>
            <a:ext cx="8686800" cy="838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EG" sz="3600" b="0" i="0" u="none" strike="noStrike" kern="1200" cap="all" spc="0" normalizeH="0" baseline="0" noProof="0" smtClean="0">
                <a:ln>
                  <a:noFill/>
                </a:ln>
                <a:solidFill>
                  <a:schemeClr val="lt1"/>
                </a:solidFill>
                <a:effectLst>
                  <a:reflection blurRad="12700" stA="48000" endA="300" endPos="55000" dir="5400000" sy="-90000" algn="bl" rotWithShape="0"/>
                </a:effectLst>
                <a:uLnTx/>
                <a:uFillTx/>
                <a:latin typeface="+mn-lt"/>
                <a:ea typeface="+mn-ea"/>
                <a:cs typeface="+mn-cs"/>
              </a:rPr>
              <a:t>فوائد الكمبيوتر كوسيلة مساعدة في التدريس</a:t>
            </a:r>
            <a:endParaRPr kumimoji="0" lang="ar-EG" sz="3600" b="0" i="0" u="none" strike="noStrike" kern="1200" cap="all" spc="0" normalizeH="0" baseline="0" noProof="0" dirty="0">
              <a:ln>
                <a:noFill/>
              </a:ln>
              <a:solidFill>
                <a:schemeClr val="lt1"/>
              </a:solidFill>
              <a:effectLst>
                <a:reflection blurRad="12700" stA="48000" endA="300" endPos="55000" dir="5400000" sy="-90000" algn="bl" rotWithShape="0"/>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EG" dirty="0" smtClean="0"/>
              <a:t>8- يستطيع المتعلم أن يعيد الشرح أكثر من مرة.</a:t>
            </a:r>
          </a:p>
          <a:p>
            <a:r>
              <a:rPr lang="ar-EG" dirty="0" smtClean="0"/>
              <a:t>9- يساعد على </a:t>
            </a:r>
            <a:r>
              <a:rPr lang="ar-EG" dirty="0" smtClean="0">
                <a:solidFill>
                  <a:srgbClr val="0070C0"/>
                </a:solidFill>
              </a:rPr>
              <a:t>الإقلال من زمن التعلم </a:t>
            </a:r>
            <a:r>
              <a:rPr lang="ar-EG" dirty="0" smtClean="0"/>
              <a:t>من يزيد من الفرصة للممارسة الأنشطة الإثرائية.</a:t>
            </a:r>
          </a:p>
          <a:p>
            <a:r>
              <a:rPr lang="ar-EG" dirty="0" smtClean="0"/>
              <a:t>10- يعتبر أداة من الأدوات المساعدة في تنمية </a:t>
            </a:r>
            <a:r>
              <a:rPr lang="ar-EG" dirty="0" smtClean="0">
                <a:solidFill>
                  <a:srgbClr val="0070C0"/>
                </a:solidFill>
              </a:rPr>
              <a:t>التفكير ومهاراته </a:t>
            </a:r>
            <a:r>
              <a:rPr lang="ar-EG" dirty="0" smtClean="0"/>
              <a:t>لأنه يساعد المتعلم على ممارسة النشاط التخيلي.</a:t>
            </a:r>
          </a:p>
          <a:p>
            <a:endParaRPr lang="ar-EG" dirty="0"/>
          </a:p>
        </p:txBody>
      </p:sp>
      <p:sp>
        <p:nvSpPr>
          <p:cNvPr id="4" name="Title 1"/>
          <p:cNvSpPr txBox="1">
            <a:spLocks noGrp="1"/>
          </p:cNvSpPr>
          <p:nvPr>
            <p:ph type="title"/>
          </p:nvPr>
        </p:nvSpPr>
        <p:spPr>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EG" sz="3600" b="0" i="0" u="none" strike="noStrike" kern="1200" cap="all" spc="0" normalizeH="0" baseline="0" noProof="0" smtClean="0">
                <a:ln>
                  <a:noFill/>
                </a:ln>
                <a:solidFill>
                  <a:schemeClr val="lt1"/>
                </a:solidFill>
                <a:effectLst>
                  <a:reflection blurRad="12700" stA="48000" endA="300" endPos="55000" dir="5400000" sy="-90000" algn="bl" rotWithShape="0"/>
                </a:effectLst>
                <a:uLnTx/>
                <a:uFillTx/>
                <a:latin typeface="+mn-lt"/>
                <a:ea typeface="+mn-ea"/>
                <a:cs typeface="+mn-cs"/>
              </a:rPr>
              <a:t>فوائد الكمبيوتر كوسيلة مساعدة في التدريس</a:t>
            </a:r>
            <a:endParaRPr kumimoji="0" lang="ar-EG" sz="3600" b="0" i="0" u="none" strike="noStrike" kern="1200" cap="all" spc="0" normalizeH="0" baseline="0" noProof="0" dirty="0">
              <a:ln>
                <a:noFill/>
              </a:ln>
              <a:solidFill>
                <a:schemeClr val="lt1"/>
              </a:solidFill>
              <a:effectLst>
                <a:reflection blurRad="12700" stA="48000" endA="300" endPos="55000" dir="5400000" sy="-90000" algn="bl" rotWithShape="0"/>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88640"/>
            <a:ext cx="8686800" cy="6552728"/>
          </a:xfrm>
        </p:spPr>
        <p:txBody>
          <a:bodyPr>
            <a:normAutofit fontScale="85000" lnSpcReduction="20000"/>
          </a:bodyPr>
          <a:lstStyle/>
          <a:p>
            <a:r>
              <a:rPr lang="ar-SA" dirty="0"/>
              <a:t> </a:t>
            </a:r>
            <a:r>
              <a:rPr lang="ar-EG" dirty="0" smtClean="0"/>
              <a:t>و</a:t>
            </a:r>
            <a:r>
              <a:rPr lang="ar-SA" dirty="0" smtClean="0"/>
              <a:t>للكمبيوتر </a:t>
            </a:r>
            <a:r>
              <a:rPr lang="ar-SA" dirty="0"/>
              <a:t>الكثير من المزايا والخصائص التي تجعل منه </a:t>
            </a:r>
            <a:r>
              <a:rPr lang="ar-SA" b="1" dirty="0"/>
              <a:t>أداة </a:t>
            </a:r>
            <a:r>
              <a:rPr lang="ar-SA" dirty="0"/>
              <a:t>ووسيلة تعليمية فريدة ذات فاعلية كبيرة ، من هذه المزايا ما يلي:-</a:t>
            </a:r>
            <a:endParaRPr lang="en-US" dirty="0"/>
          </a:p>
          <a:p>
            <a:r>
              <a:rPr lang="ar-SA" dirty="0"/>
              <a:t>1 التفاعل الإيجابي بين الكمبيوتر والمتعلم الذي يستخدمه وهو بذلك يختلف عن مشاهد التلفزيون حيث يكون موقف المتعلم موقفاً سلبياً </a:t>
            </a:r>
            <a:endParaRPr lang="en-US" dirty="0"/>
          </a:p>
          <a:p>
            <a:r>
              <a:rPr lang="ar-SA" dirty="0"/>
              <a:t>2) يقدم الكمبيوتر العناية الفردية لكل من يستخدمه من خلال التفاعل المتبادل ، وهو بهذا يحقق ركناً أساسياً من أركان التربية لا يستطيع الكثير من المعلمين تطبيقه في فصولهم التي يتزايد عدد الطلاب فيها.</a:t>
            </a:r>
            <a:endParaRPr lang="en-US" dirty="0"/>
          </a:p>
          <a:p>
            <a:r>
              <a:rPr lang="ar-SA" dirty="0"/>
              <a:t>3) يوفر الكمبيوتر للطلاب الفرص المتنوعة للتجريب والمغامرة دون خوف أو رهبة، حيث يتحرر الطلاب من خشية ارتكاب الأخطاء والتعرض للتوبيخ وهذا أمر لا وجود له في التعامل مع الكمبيوتر في مجال التعلم والتعليم .</a:t>
            </a:r>
            <a:endParaRPr lang="en-US" dirty="0"/>
          </a:p>
          <a:p>
            <a:r>
              <a:rPr lang="ar-SA" dirty="0"/>
              <a:t>4) يتيح الكمبيوتر للمدرس فسحة من الوقت ليتجه إلى بذل المزيد من العناية الفردية المبدعة لمن يحتاج ذلك من طلابه.</a:t>
            </a:r>
            <a:endParaRPr lang="en-US" dirty="0"/>
          </a:p>
          <a:p>
            <a:endParaRPr lang="en-US" dirty="0"/>
          </a:p>
        </p:txBody>
      </p:sp>
    </p:spTree>
    <p:extLst>
      <p:ext uri="{BB962C8B-B14F-4D97-AF65-F5344CB8AC3E}">
        <p14:creationId xmlns:p14="http://schemas.microsoft.com/office/powerpoint/2010/main" val="3142894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b="1" dirty="0" smtClean="0">
                <a:solidFill>
                  <a:srgbClr val="FF0000"/>
                </a:solidFill>
              </a:rPr>
              <a:t>عيوب الكمبيوتر التعليمي ومساوئه </a:t>
            </a:r>
            <a:endParaRPr lang="en-US" dirty="0">
              <a:solidFill>
                <a:srgbClr val="FF0000"/>
              </a:solidFill>
            </a:endParaRPr>
          </a:p>
        </p:txBody>
      </p:sp>
      <p:sp>
        <p:nvSpPr>
          <p:cNvPr id="3" name="Content Placeholder 2"/>
          <p:cNvSpPr>
            <a:spLocks noGrp="1"/>
          </p:cNvSpPr>
          <p:nvPr>
            <p:ph idx="1"/>
          </p:nvPr>
        </p:nvSpPr>
        <p:spPr>
          <a:xfrm>
            <a:off x="0" y="1554162"/>
            <a:ext cx="8991600" cy="5661052"/>
          </a:xfrm>
        </p:spPr>
        <p:txBody>
          <a:bodyPr>
            <a:normAutofit fontScale="85000" lnSpcReduction="20000"/>
          </a:bodyPr>
          <a:lstStyle/>
          <a:p>
            <a:r>
              <a:rPr lang="ar-SA" dirty="0" smtClean="0"/>
              <a:t>1- التعليم بالكمبيوتر ما يزال عملية مكلفة ولابد من الأخذ بعين الاعتبار تكاليف التعليم عن طريق الكمبيوتر موازنة بالفوائد التي يمكن أن نجنيها منه وذلك من ناحية التعليم والتدريب فقد تصبح عملية صيانة أجهزة الحاسوب مشكلة،  وبخاصة إذا ما تعرضت هذه الأجهزة للاستعمال الدائم.</a:t>
            </a:r>
            <a:endParaRPr lang="en-US" dirty="0" smtClean="0"/>
          </a:p>
          <a:p>
            <a:r>
              <a:rPr lang="ar-SA" dirty="0" smtClean="0"/>
              <a:t>2- يوجد نقص كبير بالنسبة لتوافر البرامج التعليمية ذات المستوى الرفيع والتي يمكن عمل نسخ منها دون أخذ الموافقة المسبقة من أصحابها الشرعيين بالإضافة إلى النقص فى البرامج الملائمة للمناهج العربية.</a:t>
            </a:r>
            <a:endParaRPr lang="en-US" dirty="0" smtClean="0"/>
          </a:p>
          <a:p>
            <a:r>
              <a:rPr lang="ar-SA" dirty="0" smtClean="0"/>
              <a:t>3- إن البرامج التعليمية التي تم تصميمها لكي تستعمل مع نوع ما من الأجهزة الحاسوبية لا يمكن استعمالها مع أجهزة حاسوبية أخرى.</a:t>
            </a:r>
            <a:endParaRPr lang="en-US" dirty="0" smtClean="0"/>
          </a:p>
          <a:p>
            <a:r>
              <a:rPr lang="ar-SA" dirty="0" smtClean="0"/>
              <a:t>4- إن عملية تصميم البرامج التعليمية ليست بالعملية السهلة، فمثلاً درس تعليمي مدته نصف ساعة يحتاج إلى أكثر من خمسين ساعة عمل.</a:t>
            </a: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b="1" dirty="0" smtClean="0">
                <a:solidFill>
                  <a:srgbClr val="FF0000"/>
                </a:solidFill>
              </a:rPr>
              <a:t>البرمجيات المستخدمة في إنتاج وتطوير البرامج والتطبيقات التعليمية</a:t>
            </a:r>
            <a:r>
              <a:rPr lang="ar-EG" b="1" dirty="0" smtClean="0">
                <a:solidFill>
                  <a:srgbClr val="FF0000"/>
                </a:solidFill>
              </a:rPr>
              <a:t>.</a:t>
            </a:r>
            <a:endParaRPr lang="ar-EG" dirty="0">
              <a:solidFill>
                <a:srgbClr val="FF0000"/>
              </a:solidFill>
            </a:endParaRPr>
          </a:p>
        </p:txBody>
      </p:sp>
      <p:sp>
        <p:nvSpPr>
          <p:cNvPr id="3" name="Content Placeholder 2"/>
          <p:cNvSpPr>
            <a:spLocks noGrp="1"/>
          </p:cNvSpPr>
          <p:nvPr>
            <p:ph idx="1"/>
          </p:nvPr>
        </p:nvSpPr>
        <p:spPr/>
        <p:txBody>
          <a:bodyPr/>
          <a:lstStyle/>
          <a:p>
            <a:r>
              <a:rPr lang="ar-SA" dirty="0" smtClean="0"/>
              <a:t>برنامج</a:t>
            </a:r>
            <a:r>
              <a:rPr lang="en-US" dirty="0" smtClean="0"/>
              <a:t> </a:t>
            </a:r>
            <a:r>
              <a:rPr lang="en-US" b="1" dirty="0" smtClean="0">
                <a:solidFill>
                  <a:srgbClr val="0070C0"/>
                </a:solidFill>
              </a:rPr>
              <a:t>"MS-WIN- WORD": </a:t>
            </a:r>
            <a:r>
              <a:rPr lang="ar-SA" dirty="0" smtClean="0"/>
              <a:t>يعد هذا البرنامج من أكثر البرامج استخدامًا لمعالجة النصوص في المؤسَّسات التعليمية، ويمكنُ للمعلِّم استخدام هذا البرنامج في جميع التخصُّصات التعليمية، وأهميَّة البرنامج في كونِه يعمل على إكساب المهارات التالية</a:t>
            </a:r>
            <a:r>
              <a:rPr lang="en-US" dirty="0" smtClean="0"/>
              <a:t>: "</a:t>
            </a:r>
            <a:r>
              <a:rPr lang="ar-SA" dirty="0" smtClean="0"/>
              <a:t>الطباعة - تنسيق النصوص - تنمية القدرة على التَّفكير الإبداعي في الكتابة"، وغيرها من المهارات التي تُفيدهم في الحياة العملية</a:t>
            </a:r>
            <a:endParaRPr lang="ar-EG"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SA" dirty="0" smtClean="0"/>
              <a:t>برنامج</a:t>
            </a:r>
            <a:r>
              <a:rPr lang="en-US" dirty="0" smtClean="0"/>
              <a:t> </a:t>
            </a:r>
            <a:r>
              <a:rPr lang="en-US" b="1" dirty="0" smtClean="0">
                <a:solidFill>
                  <a:srgbClr val="0070C0"/>
                </a:solidFill>
              </a:rPr>
              <a:t>"MS-EXCEL </a:t>
            </a:r>
            <a:r>
              <a:rPr lang="en-US" dirty="0" smtClean="0"/>
              <a:t>": </a:t>
            </a:r>
            <a:r>
              <a:rPr lang="ar-SA" dirty="0" smtClean="0"/>
              <a:t>يستخدم في البيانات المُجدولة، ويستخدم في تعليم دورات التِّقنية الإحصائية، والحروف الميكانيكية، والمواد التجارية، ويمكِن عن طريقِه أن يتمَّ عمل الرُّسومات البيانية</a:t>
            </a:r>
            <a:r>
              <a:rPr lang="en-US" dirty="0" smtClean="0"/>
              <a:t>.</a:t>
            </a:r>
          </a:p>
          <a:p>
            <a:r>
              <a:rPr lang="ar-SA" b="1" dirty="0" smtClean="0">
                <a:solidFill>
                  <a:srgbClr val="0070C0"/>
                </a:solidFill>
              </a:rPr>
              <a:t>برنامج</a:t>
            </a:r>
            <a:r>
              <a:rPr lang="en-US" b="1" dirty="0" smtClean="0">
                <a:solidFill>
                  <a:srgbClr val="0070C0"/>
                </a:solidFill>
              </a:rPr>
              <a:t> "MS-ACCESS": </a:t>
            </a:r>
            <a:r>
              <a:rPr lang="ar-SA" dirty="0" smtClean="0"/>
              <a:t>يستخدم لقواعد البيانات، وإعداد الملفَّات، وتنظيم المعلومات فيها، واسترجاعها واستخراجها</a:t>
            </a:r>
            <a:r>
              <a:rPr lang="en-US" dirty="0" smtClean="0"/>
              <a:t>.</a:t>
            </a:r>
          </a:p>
          <a:p>
            <a:endParaRPr lang="ar-EG" dirty="0"/>
          </a:p>
        </p:txBody>
      </p:sp>
      <p:sp>
        <p:nvSpPr>
          <p:cNvPr id="4" name="Title 1"/>
          <p:cNvSpPr>
            <a:spLocks noGrp="1"/>
          </p:cNvSpPr>
          <p:nvPr>
            <p:ph type="title"/>
          </p:nvPr>
        </p:nvSpPr>
        <p:spPr/>
        <p:txBody>
          <a:bodyPr>
            <a:normAutofit fontScale="90000"/>
          </a:bodyPr>
          <a:lstStyle/>
          <a:p>
            <a:pPr algn="ctr"/>
            <a:r>
              <a:rPr lang="ar-SA" b="1" dirty="0" smtClean="0">
                <a:solidFill>
                  <a:srgbClr val="FF0000"/>
                </a:solidFill>
              </a:rPr>
              <a:t>البرمجيات المستخدمة في إنتاج وتطوير البرامج والتطبيقات التعليمية</a:t>
            </a:r>
            <a:r>
              <a:rPr lang="ar-EG" b="1" dirty="0" smtClean="0">
                <a:solidFill>
                  <a:srgbClr val="FF0000"/>
                </a:solidFill>
              </a:rPr>
              <a:t>.</a:t>
            </a:r>
            <a:endParaRPr lang="ar-EG"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 </a:t>
            </a:r>
            <a:r>
              <a:rPr lang="ar-SA" dirty="0" smtClean="0"/>
              <a:t>برنامج</a:t>
            </a:r>
            <a:r>
              <a:rPr lang="en-US" dirty="0" smtClean="0"/>
              <a:t> </a:t>
            </a:r>
            <a:r>
              <a:rPr lang="en-US" b="1" dirty="0" smtClean="0">
                <a:solidFill>
                  <a:srgbClr val="0070C0"/>
                </a:solidFill>
              </a:rPr>
              <a:t>"AUTO CAD": </a:t>
            </a:r>
            <a:r>
              <a:rPr lang="ar-SA" dirty="0" smtClean="0"/>
              <a:t>يستخدم في عمل الرَّسم الهندسي والخرائط، وهذا البرنامج يسهِّل إنتاج رسومات معقَّدة ذات أبعادٍ مختلفة، ويُكسب المتعلِّمَ مهارةَ الإسقاط والرُّسومات الهندسية بشكل مجسّم من الداخل</a:t>
            </a:r>
            <a:r>
              <a:rPr lang="en-US" dirty="0" smtClean="0"/>
              <a:t>.</a:t>
            </a:r>
          </a:p>
          <a:p>
            <a:endParaRPr lang="ar-EG" dirty="0"/>
          </a:p>
        </p:txBody>
      </p:sp>
      <p:sp>
        <p:nvSpPr>
          <p:cNvPr id="4" name="Title 1"/>
          <p:cNvSpPr>
            <a:spLocks noGrp="1"/>
          </p:cNvSpPr>
          <p:nvPr>
            <p:ph type="title"/>
          </p:nvPr>
        </p:nvSpPr>
        <p:spPr/>
        <p:txBody>
          <a:bodyPr>
            <a:normAutofit fontScale="90000"/>
          </a:bodyPr>
          <a:lstStyle/>
          <a:p>
            <a:pPr algn="ctr"/>
            <a:r>
              <a:rPr lang="ar-SA" b="1" dirty="0" smtClean="0">
                <a:solidFill>
                  <a:srgbClr val="FF0000"/>
                </a:solidFill>
              </a:rPr>
              <a:t>البرمجيات المستخدمة في إنتاج وتطوير البرامج والتطبيقات التعليمية</a:t>
            </a:r>
            <a:r>
              <a:rPr lang="ar-EG" b="1" dirty="0" smtClean="0">
                <a:solidFill>
                  <a:srgbClr val="FF0000"/>
                </a:solidFill>
              </a:rPr>
              <a:t>.</a:t>
            </a:r>
            <a:endParaRPr lang="ar-EG"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r>
              <a:rPr lang="ar-SA" dirty="0" smtClean="0"/>
              <a:t>برنامج</a:t>
            </a:r>
            <a:r>
              <a:rPr lang="en-US" dirty="0" smtClean="0"/>
              <a:t> </a:t>
            </a:r>
            <a:r>
              <a:rPr lang="en-US" b="1" dirty="0" smtClean="0">
                <a:solidFill>
                  <a:srgbClr val="0070C0"/>
                </a:solidFill>
              </a:rPr>
              <a:t>"3D-STUDIO</a:t>
            </a:r>
            <a:r>
              <a:rPr lang="en-US" dirty="0" smtClean="0"/>
              <a:t>": </a:t>
            </a:r>
            <a:r>
              <a:rPr lang="ar-SA" dirty="0" smtClean="0"/>
              <a:t>يستخدم لعمل الرُّسومات المتحرِّكة في حال الرسم الهندسي المعماري، ولعمل تصاميمَ إبداعيَّةٍ متعددة وعرضها</a:t>
            </a:r>
            <a:r>
              <a:rPr lang="en-US" dirty="0" smtClean="0"/>
              <a:t>.</a:t>
            </a:r>
          </a:p>
          <a:p>
            <a:r>
              <a:rPr lang="ar-SA" b="1" dirty="0" smtClean="0">
                <a:solidFill>
                  <a:srgbClr val="0070C0"/>
                </a:solidFill>
              </a:rPr>
              <a:t>برنامج</a:t>
            </a:r>
            <a:r>
              <a:rPr lang="en-US" b="1" dirty="0" smtClean="0">
                <a:solidFill>
                  <a:srgbClr val="0070C0"/>
                </a:solidFill>
              </a:rPr>
              <a:t> "CORAL DRAW": </a:t>
            </a:r>
            <a:r>
              <a:rPr lang="ar-SA" dirty="0" smtClean="0"/>
              <a:t>يُستخدم لأغراض الرَّسم اليدوي؛ حيث يُتيح للمعلم في تغيير الشَّكل والأبعاد والحجم والألوان ويستخدم لخدمة الأعمال الفنية من ديكور وغيره</a:t>
            </a:r>
            <a:r>
              <a:rPr lang="ar-EG" dirty="0" smtClean="0"/>
              <a:t> داخل البرمجية التعليمية</a:t>
            </a:r>
            <a:r>
              <a:rPr lang="ar-SA" dirty="0" smtClean="0"/>
              <a:t>.</a:t>
            </a:r>
            <a:endParaRPr lang="en-US" dirty="0" smtClean="0"/>
          </a:p>
          <a:p>
            <a:endParaRPr lang="ar-EG" dirty="0"/>
          </a:p>
        </p:txBody>
      </p:sp>
      <p:sp>
        <p:nvSpPr>
          <p:cNvPr id="4" name="Title 1"/>
          <p:cNvSpPr txBox="1">
            <a:spLocks/>
          </p:cNvSpPr>
          <p:nvPr/>
        </p:nvSpPr>
        <p:spPr>
          <a:xfrm>
            <a:off x="457200" y="609600"/>
            <a:ext cx="8686800" cy="838200"/>
          </a:xfrm>
          <a:prstGeom prst="rect">
            <a:avLst/>
          </a:prstGeom>
        </p:spPr>
        <p:txBody>
          <a:bodyPr vert="horz" anchor="ct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600" b="1" i="0" u="none" strike="noStrike" kern="1200" cap="all" spc="0" normalizeH="0" baseline="0" noProof="0" smtClean="0">
                <a:ln>
                  <a:noFill/>
                </a:ln>
                <a:solidFill>
                  <a:srgbClr val="FF0000"/>
                </a:solidFill>
                <a:effectLst>
                  <a:reflection blurRad="12700" stA="48000" endA="300" endPos="55000" dir="5400000" sy="-90000" algn="bl" rotWithShape="0"/>
                </a:effectLst>
                <a:uLnTx/>
                <a:uFillTx/>
                <a:latin typeface="+mj-lt"/>
                <a:ea typeface="+mj-ea"/>
                <a:cs typeface="+mj-cs"/>
              </a:rPr>
              <a:t>البرمجيات المستخدمة في إنتاج وتطوير البرامج والتطبيقات التعليمية</a:t>
            </a:r>
            <a:r>
              <a:rPr kumimoji="0" lang="ar-EG" sz="3600" b="1" i="0" u="none" strike="noStrike" kern="1200" cap="all" spc="0" normalizeH="0" baseline="0" noProof="0" smtClean="0">
                <a:ln>
                  <a:noFill/>
                </a:ln>
                <a:solidFill>
                  <a:srgbClr val="FF0000"/>
                </a:solidFill>
                <a:effectLst>
                  <a:reflection blurRad="12700" stA="48000" endA="300" endPos="55000" dir="5400000" sy="-90000" algn="bl" rotWithShape="0"/>
                </a:effectLst>
                <a:uLnTx/>
                <a:uFillTx/>
                <a:latin typeface="+mj-lt"/>
                <a:ea typeface="+mj-ea"/>
                <a:cs typeface="+mj-cs"/>
              </a:rPr>
              <a:t>.</a:t>
            </a:r>
            <a:endParaRPr kumimoji="0" lang="ar-EG" sz="3600" b="0" i="0" u="none" strike="noStrike" kern="1200" cap="all" spc="0" normalizeH="0" baseline="0" noProof="0" dirty="0">
              <a:ln>
                <a:noFill/>
              </a:ln>
              <a:solidFill>
                <a:srgbClr val="FF0000"/>
              </a:solidFill>
              <a:effectLst>
                <a:reflection blurRad="12700" stA="48000" endA="300" endPos="55000" dir="5400000" sy="-90000" algn="bl" rotWithShape="0"/>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ar-SA" dirty="0" smtClean="0"/>
              <a:t>برنامج  : " </a:t>
            </a:r>
            <a:r>
              <a:rPr lang="en-US" b="1" dirty="0" smtClean="0">
                <a:solidFill>
                  <a:srgbClr val="0070C0"/>
                </a:solidFill>
                <a:hlinkClick r:id="rId2" tooltip="Adobe Flash Professional"/>
              </a:rPr>
              <a:t>Adobe Flash Professional</a:t>
            </a:r>
            <a:r>
              <a:rPr lang="en-US" b="1" dirty="0" smtClean="0">
                <a:solidFill>
                  <a:srgbClr val="0070C0"/>
                </a:solidFill>
              </a:rPr>
              <a:t>  (formerly called "</a:t>
            </a:r>
            <a:r>
              <a:rPr lang="en-US" b="1" dirty="0" smtClean="0">
                <a:solidFill>
                  <a:srgbClr val="0070C0"/>
                </a:solidFill>
                <a:hlinkClick r:id="rId3" tooltip="Macromedia"/>
              </a:rPr>
              <a:t>Macromedia</a:t>
            </a:r>
            <a:r>
              <a:rPr lang="en-US" b="1" dirty="0" smtClean="0">
                <a:solidFill>
                  <a:srgbClr val="0070C0"/>
                </a:solidFill>
              </a:rPr>
              <a:t> Flash</a:t>
            </a:r>
            <a:r>
              <a:rPr lang="en-US" dirty="0" smtClean="0"/>
              <a:t>")</a:t>
            </a:r>
            <a:r>
              <a:rPr lang="ar-SA" dirty="0" smtClean="0"/>
              <a:t> ويستخدم لاغراض الرسوم الثابتة والمتحركة والألعاب، حيث يتيح للمعلم تصميم مواقف مختلفة والألعاب التعليمية التي تعبر عن الأهداف المرجو تحقيقها.</a:t>
            </a:r>
            <a:endParaRPr lang="en-US" dirty="0" smtClean="0"/>
          </a:p>
          <a:p>
            <a:r>
              <a:rPr lang="ar-SA" dirty="0" smtClean="0"/>
              <a:t>برنامج :</a:t>
            </a:r>
            <a:r>
              <a:rPr lang="en-US" dirty="0" smtClean="0"/>
              <a:t> </a:t>
            </a:r>
            <a:r>
              <a:rPr lang="en-US" b="1" dirty="0" smtClean="0">
                <a:solidFill>
                  <a:srgbClr val="0070C0"/>
                </a:solidFill>
              </a:rPr>
              <a:t>Windows Movie Maker " </a:t>
            </a:r>
            <a:r>
              <a:rPr lang="ar-SA" dirty="0" smtClean="0"/>
              <a:t>" وهو من منظومة </a:t>
            </a:r>
            <a:r>
              <a:rPr lang="en-US" dirty="0" smtClean="0"/>
              <a:t>MS</a:t>
            </a:r>
            <a:r>
              <a:rPr lang="ar-SA" dirty="0" smtClean="0"/>
              <a:t> ويستخدم في لاغراض تشغيل وتصميم أفلام فيديو ، حيث يتيح للمعلم تشغيل وإبداع أفلام فيديو متنوعة وكذلك عرضها من خلال الأنترنت.</a:t>
            </a:r>
            <a:endParaRPr lang="en-US" dirty="0" smtClean="0"/>
          </a:p>
          <a:p>
            <a:endParaRPr lang="ar-EG" dirty="0"/>
          </a:p>
        </p:txBody>
      </p:sp>
      <p:sp>
        <p:nvSpPr>
          <p:cNvPr id="5" name="Title 1"/>
          <p:cNvSpPr>
            <a:spLocks noGrp="1"/>
          </p:cNvSpPr>
          <p:nvPr>
            <p:ph type="title"/>
          </p:nvPr>
        </p:nvSpPr>
        <p:spPr/>
        <p:txBody>
          <a:bodyPr>
            <a:normAutofit fontScale="90000"/>
          </a:bodyPr>
          <a:lstStyle/>
          <a:p>
            <a:pPr algn="ctr"/>
            <a:r>
              <a:rPr lang="ar-SA" b="1" dirty="0" smtClean="0">
                <a:solidFill>
                  <a:srgbClr val="FF0000"/>
                </a:solidFill>
              </a:rPr>
              <a:t>البرمجيات المستخدمة في إنتاج وتطوير البرامج والتطبيقات التعليمية</a:t>
            </a:r>
            <a:r>
              <a:rPr lang="ar-EG" b="1" dirty="0" smtClean="0">
                <a:solidFill>
                  <a:srgbClr val="FF0000"/>
                </a:solidFill>
              </a:rPr>
              <a:t>.</a:t>
            </a:r>
            <a:endParaRPr lang="ar-EG" dirty="0">
              <a:solidFill>
                <a:srgbClr val="FF00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a:bodyPr>
          <a:lstStyle/>
          <a:p>
            <a:r>
              <a:rPr lang="ar-SA" dirty="0" smtClean="0"/>
              <a:t>برنامج : </a:t>
            </a:r>
            <a:r>
              <a:rPr lang="en-US" dirty="0" smtClean="0"/>
              <a:t> </a:t>
            </a:r>
            <a:r>
              <a:rPr lang="en-US" b="1" dirty="0" smtClean="0">
                <a:solidFill>
                  <a:srgbClr val="0070C0"/>
                </a:solidFill>
              </a:rPr>
              <a:t>Sound Recorder </a:t>
            </a:r>
            <a:r>
              <a:rPr lang="ar-SA" dirty="0" smtClean="0"/>
              <a:t>ويستخدم المعلم في أغراض إنشاء تأثيرات صوتية ويسجل من الميكرفون ويعتبر من أقوى برامج الإخراج الصوتي يحرر الأصوات ويدمجها ودبلجها ويخرج فني كما يستخرج الاصوات من ملفات الصوت والفيديو التالية </a:t>
            </a:r>
            <a:r>
              <a:rPr lang="en-US" dirty="0" smtClean="0"/>
              <a:t>WAV and MP3</a:t>
            </a:r>
            <a:r>
              <a:rPr lang="ar-SA" dirty="0" smtClean="0"/>
              <a:t> .</a:t>
            </a:r>
            <a:endParaRPr lang="en-US" dirty="0" smtClean="0"/>
          </a:p>
          <a:p>
            <a:r>
              <a:rPr lang="ar-SA" dirty="0" smtClean="0"/>
              <a:t>برنامج :  </a:t>
            </a:r>
            <a:r>
              <a:rPr lang="en-US" b="1" dirty="0" smtClean="0">
                <a:solidFill>
                  <a:srgbClr val="0070C0"/>
                </a:solidFill>
              </a:rPr>
              <a:t>Paint </a:t>
            </a:r>
            <a:r>
              <a:rPr lang="ar-SA" dirty="0" smtClean="0"/>
              <a:t>ويستخدم في لأغراض الرسم ويستخدمه المعلم بغرض تصميم مواقف مختلفة وتغير الخلفيات والالوان داخل البرمجية التعليمية، كما يستطيع الأطفال استخدام برنامج الرسم </a:t>
            </a:r>
            <a:endParaRPr lang="ar-EG" dirty="0"/>
          </a:p>
        </p:txBody>
      </p:sp>
      <p:sp>
        <p:nvSpPr>
          <p:cNvPr id="4" name="Title 1"/>
          <p:cNvSpPr txBox="1">
            <a:spLocks/>
          </p:cNvSpPr>
          <p:nvPr/>
        </p:nvSpPr>
        <p:spPr>
          <a:xfrm>
            <a:off x="457200" y="609600"/>
            <a:ext cx="8686800" cy="838200"/>
          </a:xfrm>
          <a:prstGeom prst="rect">
            <a:avLst/>
          </a:prstGeom>
        </p:spPr>
        <p:txBody>
          <a:bodyPr vert="horz" anchor="ct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600" b="1" i="0" u="none" strike="noStrike" kern="1200" cap="all" spc="0" normalizeH="0" baseline="0" noProof="0" smtClean="0">
                <a:ln>
                  <a:noFill/>
                </a:ln>
                <a:solidFill>
                  <a:srgbClr val="FF0000"/>
                </a:solidFill>
                <a:effectLst>
                  <a:reflection blurRad="12700" stA="48000" endA="300" endPos="55000" dir="5400000" sy="-90000" algn="bl" rotWithShape="0"/>
                </a:effectLst>
                <a:uLnTx/>
                <a:uFillTx/>
                <a:latin typeface="+mj-lt"/>
                <a:ea typeface="+mj-ea"/>
                <a:cs typeface="+mj-cs"/>
              </a:rPr>
              <a:t>البرمجيات المستخدمة في إنتاج وتطوير البرامج والتطبيقات التعليمية</a:t>
            </a:r>
            <a:r>
              <a:rPr kumimoji="0" lang="ar-EG" sz="3600" b="1" i="0" u="none" strike="noStrike" kern="1200" cap="all" spc="0" normalizeH="0" baseline="0" noProof="0" smtClean="0">
                <a:ln>
                  <a:noFill/>
                </a:ln>
                <a:solidFill>
                  <a:srgbClr val="FF0000"/>
                </a:solidFill>
                <a:effectLst>
                  <a:reflection blurRad="12700" stA="48000" endA="300" endPos="55000" dir="5400000" sy="-90000" algn="bl" rotWithShape="0"/>
                </a:effectLst>
                <a:uLnTx/>
                <a:uFillTx/>
                <a:latin typeface="+mj-lt"/>
                <a:ea typeface="+mj-ea"/>
                <a:cs typeface="+mj-cs"/>
              </a:rPr>
              <a:t>.</a:t>
            </a:r>
            <a:endParaRPr kumimoji="0" lang="ar-EG" sz="3600" b="0" i="0" u="none" strike="noStrike" kern="1200" cap="all" spc="0" normalizeH="0" baseline="0" noProof="0" dirty="0">
              <a:ln>
                <a:noFill/>
              </a:ln>
              <a:solidFill>
                <a:srgbClr val="FF0000"/>
              </a:solidFill>
              <a:effectLst>
                <a:reflection blurRad="12700" stA="48000" endA="300" endPos="55000" dir="5400000" sy="-90000" algn="bl" rotWithShape="0"/>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t>نهاية المحاضرة</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14744" y="1554163"/>
            <a:ext cx="5276856" cy="874705"/>
          </a:xfrm>
        </p:spPr>
        <p:txBody>
          <a:bodyPr/>
          <a:lstStyle/>
          <a:p>
            <a:r>
              <a:rPr lang="ar-EG" dirty="0" smtClean="0">
                <a:solidFill>
                  <a:srgbClr val="0070C0"/>
                </a:solidFill>
              </a:rPr>
              <a:t>أهداف استخدام الكمبيوتر:</a:t>
            </a:r>
            <a:endParaRPr lang="ar-EG" dirty="0">
              <a:solidFill>
                <a:srgbClr val="0070C0"/>
              </a:solidFill>
            </a:endParaRPr>
          </a:p>
        </p:txBody>
      </p:sp>
      <p:sp>
        <p:nvSpPr>
          <p:cNvPr id="4"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ar-EG" b="1" dirty="0" smtClean="0">
                <a:solidFill>
                  <a:schemeClr val="tx1"/>
                </a:solidFill>
              </a:rPr>
              <a:t>الكمبيوتر التعليمي</a:t>
            </a:r>
            <a:endParaRPr lang="ar-EG" dirty="0">
              <a:solidFill>
                <a:schemeClr val="tx1"/>
              </a:solidFill>
            </a:endParaRPr>
          </a:p>
        </p:txBody>
      </p:sp>
      <p:sp>
        <p:nvSpPr>
          <p:cNvPr id="5" name="TextBox 4"/>
          <p:cNvSpPr txBox="1"/>
          <p:nvPr/>
        </p:nvSpPr>
        <p:spPr>
          <a:xfrm>
            <a:off x="642910" y="2285992"/>
            <a:ext cx="8143932" cy="4031873"/>
          </a:xfrm>
          <a:prstGeom prst="rect">
            <a:avLst/>
          </a:prstGeom>
          <a:noFill/>
        </p:spPr>
        <p:txBody>
          <a:bodyPr wrap="square" rtlCol="1">
            <a:spAutoFit/>
          </a:bodyPr>
          <a:lstStyle/>
          <a:p>
            <a:r>
              <a:rPr lang="ar-EG" sz="3200" dirty="0" smtClean="0"/>
              <a:t>1</a:t>
            </a:r>
            <a:r>
              <a:rPr lang="ar-EG" sz="3200" dirty="0" smtClean="0">
                <a:latin typeface="Arial" pitchFamily="34" charset="0"/>
                <a:cs typeface="Arial" pitchFamily="34" charset="0"/>
              </a:rPr>
              <a:t>- القدرة على استيعاب أكبرقدر ممكن من المعلومات  المقدمة من خلال مواد تكنولوجيا التعليم ( الرسوم ، الصوت، والصورة، والأفلام المتحركة) </a:t>
            </a:r>
            <a:r>
              <a:rPr lang="ar-EG" sz="3200" dirty="0" smtClean="0">
                <a:solidFill>
                  <a:srgbClr val="0070C0"/>
                </a:solidFill>
                <a:latin typeface="Arial" pitchFamily="34" charset="0"/>
                <a:cs typeface="Arial" pitchFamily="34" charset="0"/>
              </a:rPr>
              <a:t>في أقل وقت ممكن</a:t>
            </a:r>
            <a:r>
              <a:rPr lang="ar-EG" sz="3200" dirty="0" smtClean="0">
                <a:latin typeface="Arial" pitchFamily="34" charset="0"/>
                <a:cs typeface="Arial" pitchFamily="34" charset="0"/>
              </a:rPr>
              <a:t>.</a:t>
            </a:r>
          </a:p>
          <a:p>
            <a:endParaRPr lang="ar-EG" sz="3200" dirty="0" smtClean="0">
              <a:latin typeface="Arial" pitchFamily="34" charset="0"/>
              <a:cs typeface="Arial" pitchFamily="34" charset="0"/>
            </a:endParaRPr>
          </a:p>
          <a:p>
            <a:r>
              <a:rPr lang="ar-EG" sz="3200" dirty="0" smtClean="0">
                <a:latin typeface="Arial" pitchFamily="34" charset="0"/>
                <a:cs typeface="Arial" pitchFamily="34" charset="0"/>
              </a:rPr>
              <a:t>2- القدرة على تعلم مواد تكنولوجيا التعليم </a:t>
            </a:r>
            <a:r>
              <a:rPr lang="ar-EG" sz="3200" dirty="0" smtClean="0">
                <a:solidFill>
                  <a:srgbClr val="0070C0"/>
                </a:solidFill>
                <a:latin typeface="Arial" pitchFamily="34" charset="0"/>
                <a:cs typeface="Arial" pitchFamily="34" charset="0"/>
              </a:rPr>
              <a:t>تعليمًا مفردًا.</a:t>
            </a:r>
          </a:p>
          <a:p>
            <a:endParaRPr lang="ar-EG" sz="3200" dirty="0" smtClean="0">
              <a:solidFill>
                <a:srgbClr val="0070C0"/>
              </a:solidFill>
              <a:latin typeface="Arial" pitchFamily="34" charset="0"/>
              <a:cs typeface="Arial" pitchFamily="34" charset="0"/>
            </a:endParaRPr>
          </a:p>
          <a:p>
            <a:r>
              <a:rPr lang="ar-EG" sz="3200" dirty="0" smtClean="0">
                <a:latin typeface="Arial" pitchFamily="34" charset="0"/>
                <a:cs typeface="Arial" pitchFamily="34" charset="0"/>
              </a:rPr>
              <a:t>3- تنمية الاتجاهات الإيجابية نحو المواد لدى مستخدم مواد تكنولوجيا التعليم.</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14744" y="1554163"/>
            <a:ext cx="5276856" cy="874705"/>
          </a:xfrm>
        </p:spPr>
        <p:txBody>
          <a:bodyPr/>
          <a:lstStyle/>
          <a:p>
            <a:r>
              <a:rPr lang="ar-EG" dirty="0" smtClean="0">
                <a:solidFill>
                  <a:srgbClr val="0070C0"/>
                </a:solidFill>
              </a:rPr>
              <a:t>أهداف استخدام الكمبيوتر:</a:t>
            </a:r>
            <a:endParaRPr lang="ar-EG" dirty="0">
              <a:solidFill>
                <a:srgbClr val="0070C0"/>
              </a:solidFill>
            </a:endParaRPr>
          </a:p>
        </p:txBody>
      </p:sp>
      <p:sp>
        <p:nvSpPr>
          <p:cNvPr id="4"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ar-EG" b="1" dirty="0" smtClean="0">
                <a:solidFill>
                  <a:schemeClr val="tx1"/>
                </a:solidFill>
              </a:rPr>
              <a:t>الكمبيوتر التعليمي</a:t>
            </a:r>
            <a:endParaRPr lang="ar-EG" dirty="0">
              <a:solidFill>
                <a:schemeClr val="tx1"/>
              </a:solidFill>
            </a:endParaRPr>
          </a:p>
        </p:txBody>
      </p:sp>
      <p:sp>
        <p:nvSpPr>
          <p:cNvPr id="5" name="TextBox 4"/>
          <p:cNvSpPr txBox="1"/>
          <p:nvPr/>
        </p:nvSpPr>
        <p:spPr>
          <a:xfrm>
            <a:off x="642910" y="2571744"/>
            <a:ext cx="8143932" cy="3539430"/>
          </a:xfrm>
          <a:prstGeom prst="rect">
            <a:avLst/>
          </a:prstGeom>
          <a:noFill/>
        </p:spPr>
        <p:txBody>
          <a:bodyPr wrap="square" rtlCol="1">
            <a:spAutoFit/>
          </a:bodyPr>
          <a:lstStyle/>
          <a:p>
            <a:r>
              <a:rPr lang="ar-EG" sz="3200" dirty="0" smtClean="0">
                <a:latin typeface="Arial" pitchFamily="34" charset="0"/>
                <a:cs typeface="Arial" pitchFamily="34" charset="0"/>
              </a:rPr>
              <a:t>4- القدرة على تنمية </a:t>
            </a:r>
            <a:r>
              <a:rPr lang="ar-EG" sz="3200" dirty="0" smtClean="0">
                <a:solidFill>
                  <a:srgbClr val="0070C0"/>
                </a:solidFill>
                <a:latin typeface="Arial" pitchFamily="34" charset="0"/>
                <a:cs typeface="Arial" pitchFamily="34" charset="0"/>
              </a:rPr>
              <a:t>التفكير الابتكاري </a:t>
            </a:r>
            <a:r>
              <a:rPr lang="ar-EG" sz="3200" dirty="0" smtClean="0">
                <a:latin typeface="Arial" pitchFamily="34" charset="0"/>
                <a:cs typeface="Arial" pitchFamily="34" charset="0"/>
              </a:rPr>
              <a:t>لدى المتعلمين و المعلمين ( طلاب كلية التربية)</a:t>
            </a:r>
            <a:r>
              <a:rPr lang="ar-EG" sz="3200" dirty="0" smtClean="0">
                <a:solidFill>
                  <a:srgbClr val="0070C0"/>
                </a:solidFill>
                <a:latin typeface="Arial" pitchFamily="34" charset="0"/>
                <a:cs typeface="Arial" pitchFamily="34" charset="0"/>
              </a:rPr>
              <a:t>.</a:t>
            </a:r>
          </a:p>
          <a:p>
            <a:endParaRPr lang="ar-EG" sz="3200" dirty="0" smtClean="0">
              <a:solidFill>
                <a:srgbClr val="0070C0"/>
              </a:solidFill>
              <a:latin typeface="Arial" pitchFamily="34" charset="0"/>
              <a:cs typeface="Arial" pitchFamily="34" charset="0"/>
            </a:endParaRPr>
          </a:p>
          <a:p>
            <a:r>
              <a:rPr lang="ar-EG" sz="3200" dirty="0" smtClean="0">
                <a:latin typeface="Arial" pitchFamily="34" charset="0"/>
                <a:cs typeface="Arial" pitchFamily="34" charset="0"/>
              </a:rPr>
              <a:t>5- الرغبة في استمرار تحصيل المعلومات .</a:t>
            </a:r>
          </a:p>
          <a:p>
            <a:endParaRPr lang="ar-EG" sz="3200" dirty="0" smtClean="0">
              <a:latin typeface="Arial" pitchFamily="34" charset="0"/>
              <a:cs typeface="Arial" pitchFamily="34" charset="0"/>
            </a:endParaRPr>
          </a:p>
          <a:p>
            <a:r>
              <a:rPr lang="ar-EG" sz="3200" dirty="0" smtClean="0">
                <a:latin typeface="Arial" pitchFamily="34" charset="0"/>
                <a:cs typeface="Arial" pitchFamily="34" charset="0"/>
              </a:rPr>
              <a:t>6- القدرة على تعليم الطلاب بعض المهارات المرتبطة بالمواد ذات </a:t>
            </a:r>
            <a:r>
              <a:rPr lang="ar-EG" sz="3200" dirty="0" smtClean="0">
                <a:solidFill>
                  <a:srgbClr val="0070C0"/>
                </a:solidFill>
                <a:latin typeface="Arial" pitchFamily="34" charset="0"/>
                <a:cs typeface="Arial" pitchFamily="34" charset="0"/>
              </a:rPr>
              <a:t>الطبيعة العلمية.</a:t>
            </a:r>
            <a:endParaRPr lang="ar-EG" sz="3200" dirty="0">
              <a:solidFill>
                <a:srgbClr val="0070C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88640"/>
            <a:ext cx="8686800" cy="6480720"/>
          </a:xfrm>
        </p:spPr>
        <p:txBody>
          <a:bodyPr>
            <a:normAutofit fontScale="85000" lnSpcReduction="20000"/>
          </a:bodyPr>
          <a:lstStyle/>
          <a:p>
            <a:r>
              <a:rPr lang="ar-SA" dirty="0"/>
              <a:t>أثبتت التجارب أن الكمبيوتر يعتبر قوة حفز هائلة للدارسة ويساعد المعلمون على استثمار هذه الخاصية إلى أقصى حد ، وخاصة في مجال بعض المواد التي كانت تعتبر في الماضي مواد صعبة أو مملة مثل الرياضيات بفروعها ومستوياتها المختلفة.</a:t>
            </a:r>
            <a:endParaRPr lang="en-US" dirty="0"/>
          </a:p>
          <a:p>
            <a:r>
              <a:rPr lang="ar-SA" dirty="0"/>
              <a:t>6) يحقق الكمبيوتر الكثير من الاتجاهات التربوية البناءة مثل التعليم عن طريق الاستكشاف، فالتعلم من خلال المشاهدة والاستكشاف من الأمور التي تدعمها فلسفة التعليم في عصرنا الحالي ، ولا شك أن الفضول والرغبة في الاستكشاف تحفز القدرة للتعلم المستمر.</a:t>
            </a:r>
            <a:endParaRPr lang="en-US" dirty="0"/>
          </a:p>
          <a:p>
            <a:r>
              <a:rPr lang="ar-SA" dirty="0"/>
              <a:t>7) يلعب الكمبيوتر دوراً هاماً في مراعاة الفروق الفردية من حيث القدرات والمهارات والمستويات المختلفة للدارسين ، إذ يستطيع كل طالب أن يسير في دراسته بمصاحبة الكمبيوتر بالسرعة التي تتيحها له إمكاناته الذهنية والتحصيلية، فالكمبيوتر يعطي القيادة في عملية التعلم للطالب نفسه مما يساعد على دعم الثقة بالنفس ، وفتح المجال أمام التحصيل والنمو.</a:t>
            </a:r>
            <a:endParaRPr lang="en-US" dirty="0"/>
          </a:p>
          <a:p>
            <a:endParaRPr lang="en-US" dirty="0"/>
          </a:p>
        </p:txBody>
      </p:sp>
    </p:spTree>
    <p:extLst>
      <p:ext uri="{BB962C8B-B14F-4D97-AF65-F5344CB8AC3E}">
        <p14:creationId xmlns:p14="http://schemas.microsoft.com/office/powerpoint/2010/main" val="5020199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ar-EG" b="1" dirty="0" smtClean="0">
                <a:solidFill>
                  <a:srgbClr val="FF0000"/>
                </a:solidFill>
              </a:rPr>
              <a:t>مميزات استخدام الكمبيوتر التعليمي</a:t>
            </a:r>
            <a:endParaRPr lang="ar-EG" dirty="0">
              <a:solidFill>
                <a:srgbClr val="FF0000"/>
              </a:solidFill>
            </a:endParaRPr>
          </a:p>
        </p:txBody>
      </p:sp>
      <p:sp>
        <p:nvSpPr>
          <p:cNvPr id="5" name="TextBox 4"/>
          <p:cNvSpPr txBox="1"/>
          <p:nvPr/>
        </p:nvSpPr>
        <p:spPr>
          <a:xfrm>
            <a:off x="642910" y="2000240"/>
            <a:ext cx="8215370" cy="4031873"/>
          </a:xfrm>
          <a:prstGeom prst="rect">
            <a:avLst/>
          </a:prstGeom>
          <a:noFill/>
        </p:spPr>
        <p:txBody>
          <a:bodyPr wrap="square" rtlCol="1">
            <a:spAutoFit/>
          </a:bodyPr>
          <a:lstStyle/>
          <a:p>
            <a:r>
              <a:rPr lang="ar-EG" sz="3200" dirty="0" smtClean="0">
                <a:latin typeface="Arial" pitchFamily="34" charset="0"/>
                <a:cs typeface="Arial" pitchFamily="34" charset="0"/>
              </a:rPr>
              <a:t> </a:t>
            </a:r>
            <a:r>
              <a:rPr lang="ar-EG" sz="3200" dirty="0" smtClean="0">
                <a:solidFill>
                  <a:srgbClr val="0070C0"/>
                </a:solidFill>
                <a:latin typeface="Arial" pitchFamily="34" charset="0"/>
                <a:cs typeface="Arial" pitchFamily="34" charset="0"/>
              </a:rPr>
              <a:t>أولًا: الكمبيوتر يجمع بين مزايا الوسائل التعليمية الأخرى حيث: </a:t>
            </a:r>
          </a:p>
          <a:p>
            <a:pPr>
              <a:buFontTx/>
              <a:buChar char="-"/>
            </a:pPr>
            <a:r>
              <a:rPr lang="ar-EG" sz="3200" dirty="0" smtClean="0">
                <a:latin typeface="Arial" pitchFamily="34" charset="0"/>
                <a:cs typeface="Arial" pitchFamily="34" charset="0"/>
              </a:rPr>
              <a:t> يعمل على إثارة دافعية المتعلم وحماسه عن طريق تقديم الصوت والصور المتحركة وتمثيل الأشياء المجردة.</a:t>
            </a:r>
          </a:p>
          <a:p>
            <a:pPr>
              <a:buFontTx/>
              <a:buChar char="-"/>
            </a:pPr>
            <a:r>
              <a:rPr lang="ar-EG" sz="3200" dirty="0" smtClean="0">
                <a:latin typeface="Arial" pitchFamily="34" charset="0"/>
                <a:cs typeface="Arial" pitchFamily="34" charset="0"/>
              </a:rPr>
              <a:t> يتكيف مع احتياجات الأفراد مما يراعي الفروق الفردية بين المتعلمين ويدعم التعلم الذاتي.</a:t>
            </a:r>
          </a:p>
          <a:p>
            <a:pPr>
              <a:buFontTx/>
              <a:buChar char="-"/>
            </a:pPr>
            <a:r>
              <a:rPr lang="ar-EG" sz="3200" dirty="0" smtClean="0">
                <a:latin typeface="Arial" pitchFamily="34" charset="0"/>
                <a:cs typeface="Arial" pitchFamily="34" charset="0"/>
              </a:rPr>
              <a:t> يتيح إمكانية الرجوع إلى المادة العلمية في أي وقت ووفق للإحتياج.</a:t>
            </a:r>
            <a:endParaRPr lang="ar-EG"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ar-EG" b="1" dirty="0" smtClean="0">
                <a:solidFill>
                  <a:srgbClr val="FF0000"/>
                </a:solidFill>
              </a:rPr>
              <a:t>مميزات استخدام الكمبيوتر التعليمي</a:t>
            </a:r>
            <a:endParaRPr lang="ar-EG" dirty="0">
              <a:solidFill>
                <a:srgbClr val="FF0000"/>
              </a:solidFill>
            </a:endParaRPr>
          </a:p>
        </p:txBody>
      </p:sp>
      <p:sp>
        <p:nvSpPr>
          <p:cNvPr id="5" name="TextBox 4"/>
          <p:cNvSpPr txBox="1"/>
          <p:nvPr/>
        </p:nvSpPr>
        <p:spPr>
          <a:xfrm>
            <a:off x="571472" y="1571612"/>
            <a:ext cx="8215370" cy="4524315"/>
          </a:xfrm>
          <a:prstGeom prst="rect">
            <a:avLst/>
          </a:prstGeom>
          <a:noFill/>
        </p:spPr>
        <p:txBody>
          <a:bodyPr wrap="square" rtlCol="1">
            <a:spAutoFit/>
          </a:bodyPr>
          <a:lstStyle/>
          <a:p>
            <a:r>
              <a:rPr lang="ar-EG" sz="3200" dirty="0" smtClean="0">
                <a:solidFill>
                  <a:srgbClr val="0070C0"/>
                </a:solidFill>
                <a:latin typeface="Arial" pitchFamily="34" charset="0"/>
                <a:cs typeface="Arial" pitchFamily="34" charset="0"/>
              </a:rPr>
              <a:t> ثانيًا: الكمبيوتر ينفرد بخصائص تميزه عن غيره من الوسائل التعليمية الأخرى حيث: </a:t>
            </a:r>
          </a:p>
          <a:p>
            <a:pPr>
              <a:buFontTx/>
              <a:buChar char="-"/>
            </a:pPr>
            <a:r>
              <a:rPr lang="ar-EG" sz="3200" dirty="0" smtClean="0">
                <a:latin typeface="Arial" pitchFamily="34" charset="0"/>
                <a:cs typeface="Arial" pitchFamily="34" charset="0"/>
              </a:rPr>
              <a:t>ينفرد بسرعة استجابته لأنشطة والتعليمات المرسلة إليه من المتعلم مقدمًا إليه التعزيز و التغذية الراجعة المناسبتين.</a:t>
            </a:r>
          </a:p>
          <a:p>
            <a:pPr>
              <a:buFontTx/>
              <a:buChar char="-"/>
            </a:pPr>
            <a:r>
              <a:rPr lang="ar-EG" sz="3200" dirty="0" smtClean="0">
                <a:latin typeface="Arial" pitchFamily="34" charset="0"/>
                <a:cs typeface="Arial" pitchFamily="34" charset="0"/>
              </a:rPr>
              <a:t> يساعد المتعلم على الاختيار بحرية بين المواد التعليمية المعروضة ( التمارين ، الدروس)</a:t>
            </a:r>
          </a:p>
          <a:p>
            <a:pPr>
              <a:buFontTx/>
              <a:buChar char="-"/>
            </a:pPr>
            <a:r>
              <a:rPr lang="ar-EG" sz="3200" dirty="0" smtClean="0">
                <a:latin typeface="Arial" pitchFamily="34" charset="0"/>
                <a:cs typeface="Arial" pitchFamily="34" charset="0"/>
              </a:rPr>
              <a:t>ينمي القدرة لدى المتعلمين على التفكير والاعتماد على النفس.</a:t>
            </a:r>
          </a:p>
          <a:p>
            <a:pPr>
              <a:buFontTx/>
              <a:buChar char="-"/>
            </a:pPr>
            <a:r>
              <a:rPr lang="ar-EG" sz="3200" dirty="0" smtClean="0">
                <a:latin typeface="Arial" pitchFamily="34" charset="0"/>
                <a:cs typeface="Arial" pitchFamily="34" charset="0"/>
              </a:rPr>
              <a:t>يقدم مواد تعليمية مناسبة لاحتياجات المتعلمين الموهوبين.</a:t>
            </a:r>
          </a:p>
          <a:p>
            <a:pPr>
              <a:buFontTx/>
              <a:buChar char="-"/>
            </a:pPr>
            <a:r>
              <a:rPr lang="ar-EG" sz="3200" dirty="0" smtClean="0">
                <a:latin typeface="Arial" pitchFamily="34" charset="0"/>
                <a:cs typeface="Arial" pitchFamily="34" charset="0"/>
              </a:rPr>
              <a:t>يقدم للمتعلمين بيئة تعليمية تعاونية غير نمطية.</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EG" dirty="0" smtClean="0">
                <a:solidFill>
                  <a:srgbClr val="0070C0"/>
                </a:solidFill>
                <a:latin typeface="Arial" pitchFamily="34" charset="0"/>
                <a:cs typeface="Arial" pitchFamily="34" charset="0"/>
              </a:rPr>
              <a:t>ثانيًا: الكمبيوتر ينفرد بخصائص تميزه عن غيره من الوسائل التعليمية الأخرى حيث:</a:t>
            </a:r>
          </a:p>
          <a:p>
            <a:r>
              <a:rPr lang="ar-EG" dirty="0" smtClean="0">
                <a:solidFill>
                  <a:schemeClr val="tx1"/>
                </a:solidFill>
                <a:latin typeface="Arial" pitchFamily="34" charset="0"/>
                <a:cs typeface="Arial" pitchFamily="34" charset="0"/>
              </a:rPr>
              <a:t>- يستطيع أن يربط بين العلم التطبيقي العملي لموضوع ما مما يرسخ المفاهيم النظرية في ذهن المتعلم.</a:t>
            </a:r>
          </a:p>
          <a:p>
            <a:r>
              <a:rPr lang="ar-EG" dirty="0" smtClean="0">
                <a:solidFill>
                  <a:schemeClr val="tx1"/>
                </a:solidFill>
                <a:latin typeface="Arial" pitchFamily="34" charset="0"/>
                <a:cs typeface="Arial" pitchFamily="34" charset="0"/>
              </a:rPr>
              <a:t>- يستطيع ان ينمي قدرة المتعلم على الربط بين المواد حيث يجمع الكثير من المواد في وحدة متكاملة .</a:t>
            </a:r>
          </a:p>
          <a:p>
            <a:r>
              <a:rPr lang="ar-EG" dirty="0" smtClean="0">
                <a:solidFill>
                  <a:schemeClr val="tx1"/>
                </a:solidFill>
                <a:latin typeface="Arial" pitchFamily="34" charset="0"/>
                <a:cs typeface="Arial" pitchFamily="34" charset="0"/>
              </a:rPr>
              <a:t>- يستطيع أن يتغلب على نواحي القصور في المعامل من نقص لأجهزة او المواد أو صعوبة التجربة من خلال </a:t>
            </a:r>
            <a:r>
              <a:rPr lang="ar-EG" dirty="0" smtClean="0">
                <a:solidFill>
                  <a:srgbClr val="0070C0"/>
                </a:solidFill>
                <a:latin typeface="Arial" pitchFamily="34" charset="0"/>
                <a:cs typeface="Arial" pitchFamily="34" charset="0"/>
              </a:rPr>
              <a:t>(المحاكاة) </a:t>
            </a:r>
            <a:r>
              <a:rPr lang="ar-EG" dirty="0" smtClean="0">
                <a:solidFill>
                  <a:schemeClr val="tx1"/>
                </a:solidFill>
                <a:latin typeface="Arial" pitchFamily="34" charset="0"/>
                <a:cs typeface="Arial" pitchFamily="34" charset="0"/>
              </a:rPr>
              <a:t>.</a:t>
            </a:r>
            <a:endParaRPr lang="ar-EG" dirty="0">
              <a:solidFill>
                <a:schemeClr val="tx1"/>
              </a:solidFill>
            </a:endParaRPr>
          </a:p>
        </p:txBody>
      </p:sp>
      <p:sp>
        <p:nvSpPr>
          <p:cNvPr id="6"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ar-EG" b="1" dirty="0" smtClean="0">
                <a:solidFill>
                  <a:srgbClr val="FF0000"/>
                </a:solidFill>
              </a:rPr>
              <a:t>مميزات استخدام الكمبيوتر التعليمي</a:t>
            </a:r>
            <a:endParaRPr lang="ar-EG" dirty="0">
              <a:solidFill>
                <a:srgbClr val="FF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smtClean="0">
                <a:solidFill>
                  <a:srgbClr val="FF0000"/>
                </a:solidFill>
              </a:rPr>
              <a:t>مميزات استخدام الحاسب للمعلم</a:t>
            </a:r>
            <a:endParaRPr lang="ar-EG" b="1" dirty="0">
              <a:solidFill>
                <a:srgbClr val="FF0000"/>
              </a:solidFill>
            </a:endParaRPr>
          </a:p>
        </p:txBody>
      </p:sp>
      <p:sp>
        <p:nvSpPr>
          <p:cNvPr id="3" name="Content Placeholder 2"/>
          <p:cNvSpPr>
            <a:spLocks noGrp="1"/>
          </p:cNvSpPr>
          <p:nvPr>
            <p:ph idx="1"/>
          </p:nvPr>
        </p:nvSpPr>
        <p:spPr/>
        <p:txBody>
          <a:bodyPr>
            <a:normAutofit/>
          </a:bodyPr>
          <a:lstStyle/>
          <a:p>
            <a:r>
              <a:rPr lang="ar-EG" dirty="0" smtClean="0"/>
              <a:t>استخدام التدريب والمران يوفر الوقت الذي يمكن المعلم من بذل مزيد من الأنشطة الصفية الأخرى ورعاية الطلاب ذوي الاحتياجات الخاصة.</a:t>
            </a:r>
          </a:p>
          <a:p>
            <a:r>
              <a:rPr lang="ar-EG" dirty="0" smtClean="0"/>
              <a:t> يساعد المعلم في الاحتفاظ ببيانات الطلاب وتقويمهم في ضوئها.</a:t>
            </a:r>
          </a:p>
          <a:p>
            <a:r>
              <a:rPr lang="ar-EG" dirty="0" smtClean="0"/>
              <a:t>يزيد من سيطرة المعلم على الموقف التعليمي.</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ar-EG" dirty="0" smtClean="0"/>
              <a:t>يمكن المعلم من التحكم في معدل تعلم الطلاب، وفي توجيه الأنشطة الصفية نحو تحقيق الأهداف التعليمية.</a:t>
            </a:r>
          </a:p>
          <a:p>
            <a:r>
              <a:rPr lang="ar-EG" dirty="0" smtClean="0"/>
              <a:t>يمكن المعلم من تعديل أساليب شرحه وطرق تدريسه.</a:t>
            </a:r>
          </a:p>
          <a:p>
            <a:r>
              <a:rPr lang="ar-EG" dirty="0" smtClean="0"/>
              <a:t>يمكنه المعلم من تقديم اكبركم ممكن من المعلومات في اقل وقت ممكن مما يعالج أوج القصور في العملية التعليمية.</a:t>
            </a:r>
          </a:p>
          <a:p>
            <a:r>
              <a:rPr lang="ar-EG" dirty="0" smtClean="0"/>
              <a:t>يوفر الفرصة للمعلم في معالجة القصور في معلوماته وتحسين مهاراته. </a:t>
            </a:r>
          </a:p>
          <a:p>
            <a:endParaRPr lang="ar-EG" dirty="0"/>
          </a:p>
        </p:txBody>
      </p:sp>
      <p:sp>
        <p:nvSpPr>
          <p:cNvPr id="4" name="Title 1"/>
          <p:cNvSpPr>
            <a:spLocks noGrp="1"/>
          </p:cNvSpPr>
          <p:nvPr>
            <p:ph type="title"/>
          </p:nvPr>
        </p:nvSpPr>
        <p:spPr/>
        <p:txBody>
          <a:bodyPr/>
          <a:lstStyle/>
          <a:p>
            <a:pPr algn="ctr"/>
            <a:r>
              <a:rPr lang="ar-EG" b="1" dirty="0" smtClean="0">
                <a:solidFill>
                  <a:srgbClr val="FF0000"/>
                </a:solidFill>
              </a:rPr>
              <a:t>مميزات استخدام الحاسب للمعلم</a:t>
            </a:r>
            <a:endParaRPr lang="ar-EG" b="1" dirty="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solidFill>
                  <a:srgbClr val="FF0000"/>
                </a:solidFill>
              </a:rPr>
              <a:t>المعالج الدقيق </a:t>
            </a:r>
            <a:r>
              <a:rPr lang="en-US" dirty="0" smtClean="0">
                <a:solidFill>
                  <a:srgbClr val="FF0000"/>
                </a:solidFill>
              </a:rPr>
              <a:t>Processor</a:t>
            </a:r>
            <a:endParaRPr lang="ar-EG" dirty="0">
              <a:solidFill>
                <a:srgbClr val="FF0000"/>
              </a:solidFill>
            </a:endParaRPr>
          </a:p>
        </p:txBody>
      </p:sp>
      <p:sp>
        <p:nvSpPr>
          <p:cNvPr id="3" name="Content Placeholder 2"/>
          <p:cNvSpPr>
            <a:spLocks noGrp="1"/>
          </p:cNvSpPr>
          <p:nvPr>
            <p:ph idx="1"/>
          </p:nvPr>
        </p:nvSpPr>
        <p:spPr/>
        <p:txBody>
          <a:bodyPr/>
          <a:lstStyle/>
          <a:p>
            <a:r>
              <a:rPr lang="ar-EG" dirty="0" smtClean="0">
                <a:solidFill>
                  <a:srgbClr val="0070C0"/>
                </a:solidFill>
              </a:rPr>
              <a:t>وحدة التحكم:</a:t>
            </a:r>
          </a:p>
          <a:p>
            <a:r>
              <a:rPr lang="ar-EG" dirty="0" smtClean="0"/>
              <a:t>       هي العقل المنسق الذي يتحكم في تنفيذ البرامج والعمليات الحسابية والمنطقية وفي نقل البيانات كما تتحكم في وحدات الإدخال والإخراج والتخزين.</a:t>
            </a:r>
          </a:p>
          <a:p>
            <a:r>
              <a:rPr lang="ar-EG" dirty="0" smtClean="0">
                <a:solidFill>
                  <a:srgbClr val="0070C0"/>
                </a:solidFill>
              </a:rPr>
              <a:t>وحدة الحساب والمنطق:</a:t>
            </a:r>
          </a:p>
          <a:p>
            <a:r>
              <a:rPr lang="ar-EG" dirty="0" smtClean="0"/>
              <a:t>وتتحكم في كل عمليات الحساب والمنطق للبيانات.</a:t>
            </a:r>
          </a:p>
        </p:txBody>
      </p:sp>
      <p:sp>
        <p:nvSpPr>
          <p:cNvPr id="4" name="Bevel 3">
            <a:hlinkClick r:id="rId2" action="ppaction://hlinksldjump"/>
          </p:cNvPr>
          <p:cNvSpPr/>
          <p:nvPr/>
        </p:nvSpPr>
        <p:spPr>
          <a:xfrm>
            <a:off x="714348" y="6000768"/>
            <a:ext cx="1071570" cy="50006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1042974"/>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ar-EG" b="1" dirty="0" smtClean="0">
                <a:solidFill>
                  <a:srgbClr val="FF0000"/>
                </a:solidFill>
              </a:rPr>
              <a:t>استخدام الكمبيوتر في التعليم والتعلم</a:t>
            </a:r>
            <a:br>
              <a:rPr lang="ar-EG" b="1" dirty="0" smtClean="0">
                <a:solidFill>
                  <a:srgbClr val="FF0000"/>
                </a:solidFill>
              </a:rPr>
            </a:br>
            <a:r>
              <a:rPr lang="en-US" b="1" dirty="0" smtClean="0">
                <a:solidFill>
                  <a:srgbClr val="FF0000"/>
                </a:solidFill>
              </a:rPr>
              <a:t>Computer- Assisted instruction/ learning</a:t>
            </a:r>
            <a:endParaRPr lang="ar-EG" b="1" dirty="0">
              <a:solidFill>
                <a:srgbClr val="FF0000"/>
              </a:solidFill>
            </a:endParaRPr>
          </a:p>
        </p:txBody>
      </p:sp>
      <p:sp>
        <p:nvSpPr>
          <p:cNvPr id="3" name="Content Placeholder 2"/>
          <p:cNvSpPr>
            <a:spLocks noGrp="1"/>
          </p:cNvSpPr>
          <p:nvPr>
            <p:ph idx="1"/>
          </p:nvPr>
        </p:nvSpPr>
        <p:spPr>
          <a:xfrm>
            <a:off x="304800" y="2054228"/>
            <a:ext cx="8686800" cy="3160722"/>
          </a:xfrm>
        </p:spPr>
        <p:txBody>
          <a:bodyPr/>
          <a:lstStyle/>
          <a:p>
            <a:r>
              <a:rPr lang="ar-EG" dirty="0" smtClean="0"/>
              <a:t>استخدام الكمبيوتر في نقل التعلم مباشرة إلى المتعلمين عن طريق برامج معدة  باستخدام الكمبيوتر حسب استراتيجية معينة يتفاعل معها المتعلمون للحصول على التعلم المطلوب.</a:t>
            </a:r>
            <a:endParaRPr lang="ar-EG" dirty="0"/>
          </a:p>
        </p:txBody>
      </p:sp>
      <p:sp>
        <p:nvSpPr>
          <p:cNvPr id="5" name="Bevel 4">
            <a:hlinkClick r:id="rId2" action="ppaction://hlinksldjump"/>
          </p:cNvPr>
          <p:cNvSpPr/>
          <p:nvPr/>
        </p:nvSpPr>
        <p:spPr>
          <a:xfrm>
            <a:off x="642910" y="5429264"/>
            <a:ext cx="1285884" cy="1000132"/>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engteach01.jpg"/>
          <p:cNvPicPr>
            <a:picLocks noGrp="1" noChangeAspect="1"/>
          </p:cNvPicPr>
          <p:nvPr>
            <p:ph idx="1"/>
          </p:nvPr>
        </p:nvPicPr>
        <p:blipFill>
          <a:blip r:embed="rId2"/>
          <a:stretch>
            <a:fillRect/>
          </a:stretch>
        </p:blipFill>
        <p:spPr>
          <a:xfrm>
            <a:off x="642910" y="2571744"/>
            <a:ext cx="3643338" cy="2571768"/>
          </a:xfrm>
        </p:spPr>
      </p:pic>
      <p:sp>
        <p:nvSpPr>
          <p:cNvPr id="4" name="Bevel 3">
            <a:hlinkClick r:id="rId3" action="ppaction://hlinksldjump"/>
          </p:cNvPr>
          <p:cNvSpPr/>
          <p:nvPr/>
        </p:nvSpPr>
        <p:spPr>
          <a:xfrm>
            <a:off x="642910" y="5429264"/>
            <a:ext cx="1285884" cy="1000132"/>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 name="Title 1"/>
          <p:cNvSpPr>
            <a:spLocks noGrp="1"/>
          </p:cNvSpPr>
          <p:nvPr>
            <p:ph type="title"/>
          </p:nvPr>
        </p:nvSpPr>
        <p:spPr>
          <a:xfrm>
            <a:off x="304800" y="457200"/>
            <a:ext cx="8686800" cy="154304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ar-EG" b="1" dirty="0" smtClean="0">
                <a:solidFill>
                  <a:srgbClr val="FF0000"/>
                </a:solidFill>
              </a:rPr>
              <a:t>استخدام الكمبيوتر في التعليم والتعلم</a:t>
            </a:r>
            <a:br>
              <a:rPr lang="ar-EG" b="1" dirty="0" smtClean="0">
                <a:solidFill>
                  <a:srgbClr val="FF0000"/>
                </a:solidFill>
              </a:rPr>
            </a:br>
            <a:r>
              <a:rPr lang="en-US" b="1" dirty="0" smtClean="0">
                <a:solidFill>
                  <a:srgbClr val="FF0000"/>
                </a:solidFill>
              </a:rPr>
              <a:t>Computer- Assisted instruction/ learning</a:t>
            </a:r>
            <a:endParaRPr lang="ar-EG" b="1" dirty="0">
              <a:solidFill>
                <a:srgbClr val="FF0000"/>
              </a:solidFill>
            </a:endParaRPr>
          </a:p>
        </p:txBody>
      </p:sp>
      <p:pic>
        <p:nvPicPr>
          <p:cNvPr id="7" name="Picture 6" descr="images.jpg"/>
          <p:cNvPicPr>
            <a:picLocks noChangeAspect="1"/>
          </p:cNvPicPr>
          <p:nvPr/>
        </p:nvPicPr>
        <p:blipFill>
          <a:blip r:embed="rId4"/>
          <a:stretch>
            <a:fillRect/>
          </a:stretch>
        </p:blipFill>
        <p:spPr>
          <a:xfrm>
            <a:off x="4929190" y="2428868"/>
            <a:ext cx="3309943" cy="27860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ar-EG" dirty="0" smtClean="0"/>
              <a:t>إدارة التعليم والتعلم بواسطة الكمبيوتر </a:t>
            </a:r>
            <a:r>
              <a:rPr lang="en-US" dirty="0" smtClean="0">
                <a:solidFill>
                  <a:schemeClr val="bg1"/>
                </a:solidFill>
              </a:rPr>
              <a:t>Computer- Managed instruction/ learning</a:t>
            </a:r>
            <a:r>
              <a:rPr lang="ar-EG" dirty="0" smtClean="0">
                <a:solidFill>
                  <a:schemeClr val="bg1"/>
                </a:solidFill>
              </a:rPr>
              <a:t>  </a:t>
            </a:r>
            <a:endParaRPr lang="ar-EG" dirty="0">
              <a:solidFill>
                <a:schemeClr val="bg1"/>
              </a:solidFill>
            </a:endParaRPr>
          </a:p>
        </p:txBody>
      </p:sp>
      <p:sp>
        <p:nvSpPr>
          <p:cNvPr id="3" name="Content Placeholder 2"/>
          <p:cNvSpPr>
            <a:spLocks noGrp="1"/>
          </p:cNvSpPr>
          <p:nvPr>
            <p:ph idx="1"/>
          </p:nvPr>
        </p:nvSpPr>
        <p:spPr/>
        <p:txBody>
          <a:bodyPr>
            <a:normAutofit lnSpcReduction="10000"/>
          </a:bodyPr>
          <a:lstStyle/>
          <a:p>
            <a:r>
              <a:rPr lang="ar-EG" dirty="0" smtClean="0">
                <a:solidFill>
                  <a:srgbClr val="FF0000"/>
                </a:solidFill>
              </a:rPr>
              <a:t>استخدام الكمبيوتر في بعض الوظائف الخاصة بإدارة عملية التعليم والتعلم منها:</a:t>
            </a:r>
          </a:p>
          <a:p>
            <a:r>
              <a:rPr lang="ar-EG" dirty="0" smtClean="0"/>
              <a:t>1- تجميع البيانات والمعلومات الخاصة بالمتعلمين وفي سجلات خاصة وتخزينها واسترجاعها.</a:t>
            </a:r>
          </a:p>
          <a:p>
            <a:r>
              <a:rPr lang="ar-EG" dirty="0" smtClean="0"/>
              <a:t>2- تخزين معلومات عن المواد والوسائل والبرامج التعليمية المناسبة ليسهل على المتعلمين الوصول إليها و استرجاعها بسرعة.</a:t>
            </a:r>
          </a:p>
          <a:p>
            <a:r>
              <a:rPr lang="ar-EG" dirty="0" smtClean="0"/>
              <a:t>3- حفظ التمارين والتدريبات والتكاليف والواجبات المنزلية المناسبة لاحتياجات المتعلمين.</a:t>
            </a:r>
          </a:p>
          <a:p>
            <a:endParaRPr lang="ar-EG"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14554"/>
            <a:ext cx="8686800" cy="3865571"/>
          </a:xfrm>
        </p:spPr>
        <p:txBody>
          <a:bodyPr/>
          <a:lstStyle/>
          <a:p>
            <a:r>
              <a:rPr lang="ar-EG" dirty="0" smtClean="0"/>
              <a:t>4- متابعة تعلم كل فرد وتوجيهه فرديًاو تحديد مواطن الضعف لديه ومعالجتها.</a:t>
            </a:r>
          </a:p>
          <a:p>
            <a:r>
              <a:rPr lang="ar-EG" dirty="0" smtClean="0"/>
              <a:t>5- تطبيق الاختبارات وتصحيحها وتحليلها،  وحفظها.</a:t>
            </a:r>
          </a:p>
          <a:p>
            <a:r>
              <a:rPr lang="ar-EG" dirty="0" smtClean="0"/>
              <a:t>6- الاتصال بين المعلم والمتعلم من بعد باستخدام البريد الالكتروني.</a:t>
            </a:r>
            <a:endParaRPr lang="ar-EG" dirty="0"/>
          </a:p>
        </p:txBody>
      </p:sp>
      <p:sp>
        <p:nvSpPr>
          <p:cNvPr id="4" name="Title 1"/>
          <p:cNvSpPr>
            <a:spLocks noGrp="1"/>
          </p:cNvSpPr>
          <p:nvPr>
            <p:ph type="title"/>
          </p:nvPr>
        </p:nvSpPr>
        <p:spPr>
          <a:xfrm>
            <a:off x="214282" y="500042"/>
            <a:ext cx="8686800" cy="1114412"/>
          </a:xfrm>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ar-EG" dirty="0" smtClean="0"/>
              <a:t>إدارة التعليم والتعلم بواسطة الكمبيوتر </a:t>
            </a:r>
            <a:r>
              <a:rPr lang="en-US" dirty="0" smtClean="0">
                <a:solidFill>
                  <a:schemeClr val="bg1"/>
                </a:solidFill>
              </a:rPr>
              <a:t>Computer- Managed instruction/ learning</a:t>
            </a:r>
            <a:r>
              <a:rPr lang="ar-EG" dirty="0" smtClean="0">
                <a:solidFill>
                  <a:schemeClr val="bg1"/>
                </a:solidFill>
              </a:rPr>
              <a:t>  </a:t>
            </a:r>
            <a:endParaRPr lang="ar-EG"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60648"/>
            <a:ext cx="8686800" cy="6408712"/>
          </a:xfrm>
        </p:spPr>
        <p:txBody>
          <a:bodyPr/>
          <a:lstStyle/>
          <a:p>
            <a:pPr marL="0" indent="0">
              <a:buNone/>
            </a:pPr>
            <a:r>
              <a:rPr lang="ar-EG" b="1" u="sng" dirty="0" smtClean="0"/>
              <a:t> الكميوتر كمختبر علمى :</a:t>
            </a:r>
          </a:p>
          <a:p>
            <a:r>
              <a:rPr lang="ar-SA" dirty="0" smtClean="0"/>
              <a:t>إن </a:t>
            </a:r>
            <a:r>
              <a:rPr lang="ar-SA" dirty="0"/>
              <a:t>العلوم الحديثة ونموها المطرد </a:t>
            </a:r>
            <a:r>
              <a:rPr lang="ar-SA" dirty="0" smtClean="0"/>
              <a:t>تمثل </a:t>
            </a:r>
            <a:r>
              <a:rPr lang="ar-SA" dirty="0"/>
              <a:t>تحدياً هائلاً للإمكانات التي توفرها المدارس والهيئات المسئولة عن التعليم ، وهنا يبرز الدور الهام الذي يمكن أن يقوم به الكمبيوتر في العملية التعليمية، وفي هذا الصدد ينبغي الاشارة الى إن إجراء التجارب بوساطة الكمبيوتر يمكن أن يصور الأماكن والموضوعات التي كانت بعيدة عن متناول الطلاب، ويتعذر القيام بها كتجارب في المختبرات التقليدية، ومن الأمثلة على ذلك عرض محاكاة لرحلات الفضاء وإقامة محطة فضائية.</a:t>
            </a:r>
            <a:endParaRPr lang="en-US" dirty="0"/>
          </a:p>
          <a:p>
            <a:endParaRPr lang="ar-EG" dirty="0" smtClean="0"/>
          </a:p>
        </p:txBody>
      </p:sp>
    </p:spTree>
    <p:extLst>
      <p:ext uri="{BB962C8B-B14F-4D97-AF65-F5344CB8AC3E}">
        <p14:creationId xmlns:p14="http://schemas.microsoft.com/office/powerpoint/2010/main" val="40601498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imagesCAIT7M4I.jpg"/>
          <p:cNvPicPr>
            <a:picLocks noGrp="1" noChangeAspect="1"/>
          </p:cNvPicPr>
          <p:nvPr>
            <p:ph idx="1"/>
          </p:nvPr>
        </p:nvPicPr>
        <p:blipFill>
          <a:blip r:embed="rId2"/>
          <a:stretch>
            <a:fillRect/>
          </a:stretch>
        </p:blipFill>
        <p:spPr>
          <a:xfrm>
            <a:off x="357158" y="2643182"/>
            <a:ext cx="3533775" cy="2643206"/>
          </a:xfrm>
        </p:spPr>
      </p:pic>
      <p:sp>
        <p:nvSpPr>
          <p:cNvPr id="4" name="Bevel 3">
            <a:hlinkClick r:id="rId3" action="ppaction://hlinksldjump"/>
          </p:cNvPr>
          <p:cNvSpPr/>
          <p:nvPr/>
        </p:nvSpPr>
        <p:spPr>
          <a:xfrm>
            <a:off x="928662" y="5786454"/>
            <a:ext cx="1285884" cy="71438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ar-EG" dirty="0" smtClean="0"/>
              <a:t>إدارة التعليم والتعلم بواسطة الكمبيوتر </a:t>
            </a:r>
            <a:r>
              <a:rPr lang="en-US" dirty="0" smtClean="0">
                <a:solidFill>
                  <a:schemeClr val="bg1"/>
                </a:solidFill>
              </a:rPr>
              <a:t>Computer- Managed instruction/ learning</a:t>
            </a:r>
            <a:r>
              <a:rPr lang="ar-EG" dirty="0" smtClean="0">
                <a:solidFill>
                  <a:schemeClr val="bg1"/>
                </a:solidFill>
              </a:rPr>
              <a:t>  </a:t>
            </a:r>
            <a:endParaRPr lang="ar-EG" dirty="0">
              <a:solidFill>
                <a:schemeClr val="bg1"/>
              </a:solidFill>
            </a:endParaRPr>
          </a:p>
        </p:txBody>
      </p:sp>
      <p:pic>
        <p:nvPicPr>
          <p:cNvPr id="7" name="Picture 6" descr="comp_museum.jpg"/>
          <p:cNvPicPr>
            <a:picLocks noChangeAspect="1"/>
          </p:cNvPicPr>
          <p:nvPr/>
        </p:nvPicPr>
        <p:blipFill>
          <a:blip r:embed="rId4"/>
          <a:stretch>
            <a:fillRect/>
          </a:stretch>
        </p:blipFill>
        <p:spPr>
          <a:xfrm>
            <a:off x="4357686" y="2500306"/>
            <a:ext cx="4286248" cy="314166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1052736"/>
          </a:xfrm>
        </p:spPr>
        <p:txBody>
          <a:bodyPr/>
          <a:lstStyle/>
          <a:p>
            <a:pPr algn="r"/>
            <a:r>
              <a:rPr lang="ar-EG" dirty="0" smtClean="0"/>
              <a:t>الكمبيوتر كأداه لحل المشكلات:</a:t>
            </a:r>
            <a:endParaRPr lang="en-US" dirty="0"/>
          </a:p>
        </p:txBody>
      </p:sp>
      <p:sp>
        <p:nvSpPr>
          <p:cNvPr id="3" name="Content Placeholder 2"/>
          <p:cNvSpPr>
            <a:spLocks noGrp="1"/>
          </p:cNvSpPr>
          <p:nvPr>
            <p:ph idx="1"/>
          </p:nvPr>
        </p:nvSpPr>
        <p:spPr>
          <a:xfrm>
            <a:off x="304800" y="1268760"/>
            <a:ext cx="8686800" cy="5589240"/>
          </a:xfrm>
        </p:spPr>
        <p:txBody>
          <a:bodyPr>
            <a:normAutofit fontScale="92500" lnSpcReduction="20000"/>
          </a:bodyPr>
          <a:lstStyle/>
          <a:p>
            <a:r>
              <a:rPr lang="ar-SA" dirty="0"/>
              <a:t>) يخلص الكمبيوتر الطلاب من عبء العمليات الحسابية التي كانوا يجرونها بالورقة والقلم عند تحليل المشكلات مما كان يعوق عملية التفكير والتوصل إلى حل المشكلات.</a:t>
            </a:r>
            <a:endParaRPr lang="en-US" dirty="0"/>
          </a:p>
          <a:p>
            <a:r>
              <a:rPr lang="ar-SA" dirty="0"/>
              <a:t>2) إن استخدام الكمبيوتر لحل مشكلة تتضمن بعض المتغيرات يسمح بتحويل مركز الاهتمام من آليات الحل إلى العلاقات التي تدور حولها الدراسة.</a:t>
            </a:r>
            <a:endParaRPr lang="en-US" dirty="0"/>
          </a:p>
          <a:p>
            <a:r>
              <a:rPr lang="ar-SA" dirty="0"/>
              <a:t>3) يعتبر تعلم برمجة الكمبيوتر أسلوباً هاماً يتيح للطلاب تنمية مهارات حل المشكلات ، إن الذي يدرس البرمجة يتعلم كيفية بناء الخوارزمية أي خطوات الإجراءات التي تؤدي إلى تنفيذ الأعمال المطلوبة ، وتعتبر هذه طريقة منهجية وفعالة لحل المشكلات المركبة أو المعقدة. </a:t>
            </a:r>
            <a:endParaRPr lang="en-US" dirty="0"/>
          </a:p>
          <a:p>
            <a:endParaRPr lang="en-US" dirty="0"/>
          </a:p>
        </p:txBody>
      </p:sp>
    </p:spTree>
    <p:extLst>
      <p:ext uri="{BB962C8B-B14F-4D97-AF65-F5344CB8AC3E}">
        <p14:creationId xmlns:p14="http://schemas.microsoft.com/office/powerpoint/2010/main" val="1027752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60648"/>
            <a:ext cx="8686800" cy="6480720"/>
          </a:xfrm>
        </p:spPr>
        <p:txBody>
          <a:bodyPr>
            <a:normAutofit fontScale="92500" lnSpcReduction="10000"/>
          </a:bodyPr>
          <a:lstStyle/>
          <a:p>
            <a:r>
              <a:rPr lang="ar-SA" b="1" dirty="0"/>
              <a:t>الكمبيوتر كأداة لتقديم المواد الدراسية :-</a:t>
            </a:r>
            <a:endParaRPr lang="en-US" dirty="0"/>
          </a:p>
          <a:p>
            <a:r>
              <a:rPr lang="ar-SA" dirty="0"/>
              <a:t>	يعتبر الكمبيوتر أداة فعالة بين يدي المعلم الواعي الطموح ، إذ يستطيع أن يستثمره في تقديم المواد الدراسية التي قد تستعصي على الفهم والإدراك بدون الكمبيوتر وإمكاناته ، فيستطيع المدرس مثلاً أن يستغل ما يتيحه الكمبيوتر من إمكانية التلوين والرسم ، وتخزين البيانات واسترجاعها في توضيح المفاهيم الصعبة مثل :-</a:t>
            </a:r>
            <a:endParaRPr lang="en-US" dirty="0"/>
          </a:p>
          <a:p>
            <a:pPr lvl="0"/>
            <a:r>
              <a:rPr lang="ar-SA" dirty="0"/>
              <a:t>رسم الدوال الرياضية أو الإحصائية .</a:t>
            </a:r>
            <a:endParaRPr lang="en-US" dirty="0"/>
          </a:p>
          <a:p>
            <a:pPr lvl="0"/>
            <a:r>
              <a:rPr lang="ar-SA" dirty="0"/>
              <a:t>محاكاة العمليات التي يقوم بها القلب والدورة الدموية.</a:t>
            </a:r>
            <a:endParaRPr lang="en-US" dirty="0"/>
          </a:p>
          <a:p>
            <a:pPr lvl="0"/>
            <a:r>
              <a:rPr lang="ar-SA" dirty="0"/>
              <a:t>بيان العلاقات الهندسية والتغيرات التي تلحق بالطبيعة من حيث التماثل والتطابق ومعالجة هذه الأشكال تصغيراً وتكبيراً.</a:t>
            </a:r>
            <a:endParaRPr lang="en-US" dirty="0"/>
          </a:p>
          <a:p>
            <a:r>
              <a:rPr lang="ar-SA" dirty="0"/>
              <a:t>إظهار الخرائط والتدريب على أساليب رسم الخرائط</a:t>
            </a:r>
            <a:endParaRPr lang="en-US" dirty="0"/>
          </a:p>
        </p:txBody>
      </p:sp>
    </p:spTree>
    <p:extLst>
      <p:ext uri="{BB962C8B-B14F-4D97-AF65-F5344CB8AC3E}">
        <p14:creationId xmlns:p14="http://schemas.microsoft.com/office/powerpoint/2010/main" val="337343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3"/>
            <a:ext cx="8686800" cy="3160722"/>
          </a:xfrm>
        </p:spPr>
        <p:txBody>
          <a:bodyPr/>
          <a:lstStyle/>
          <a:p>
            <a:r>
              <a:rPr lang="ar-EG" dirty="0" smtClean="0"/>
              <a:t>تعريف الكمبيوتر </a:t>
            </a:r>
          </a:p>
          <a:p>
            <a:r>
              <a:rPr lang="ar-EG" dirty="0" smtClean="0"/>
              <a:t>هو جهاز إلكتروني لديه القدرة على استقبال البيانات وإجراء المعالجات والعمليات الحسابية والمنطقية البسيطة والمعقدة بواسطة برامج خاصة وتخزينها واسترجاعها بسرعة فائقة.</a:t>
            </a:r>
          </a:p>
          <a:p>
            <a:endParaRPr lang="ar-EG" dirty="0"/>
          </a:p>
        </p:txBody>
      </p:sp>
      <p:sp>
        <p:nvSpPr>
          <p:cNvPr id="4"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ar-EG" b="1" dirty="0" smtClean="0">
                <a:solidFill>
                  <a:schemeClr val="tx1"/>
                </a:solidFill>
              </a:rPr>
              <a:t>الكمبيوتر التعليمي</a:t>
            </a:r>
            <a:endParaRPr lang="ar-EG"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EG" dirty="0" smtClean="0">
                <a:solidFill>
                  <a:srgbClr val="0070C0"/>
                </a:solidFill>
              </a:rPr>
              <a:t>مكونات الكمبيوتر:</a:t>
            </a:r>
          </a:p>
          <a:p>
            <a:r>
              <a:rPr lang="ar-EG" dirty="0" smtClean="0">
                <a:solidFill>
                  <a:srgbClr val="00B050"/>
                </a:solidFill>
              </a:rPr>
              <a:t>مكونات مادية  </a:t>
            </a:r>
            <a:r>
              <a:rPr lang="en-US" dirty="0" smtClean="0">
                <a:solidFill>
                  <a:srgbClr val="00B050"/>
                </a:solidFill>
              </a:rPr>
              <a:t>Hardware</a:t>
            </a:r>
            <a:r>
              <a:rPr lang="ar-EG" dirty="0" smtClean="0">
                <a:solidFill>
                  <a:srgbClr val="00B050"/>
                </a:solidFill>
              </a:rPr>
              <a:t>:</a:t>
            </a:r>
          </a:p>
          <a:p>
            <a:r>
              <a:rPr lang="ar-EG" dirty="0" smtClean="0"/>
              <a:t>وحدات الإدخال.</a:t>
            </a:r>
          </a:p>
          <a:p>
            <a:r>
              <a:rPr lang="ar-EG" dirty="0" smtClean="0"/>
              <a:t>وحدات الإخراج.</a:t>
            </a:r>
          </a:p>
          <a:p>
            <a:r>
              <a:rPr lang="ar-EG" dirty="0" smtClean="0"/>
              <a:t>وحدة المعالجة المركزية: </a:t>
            </a:r>
          </a:p>
          <a:p>
            <a:pPr lvl="2">
              <a:buFont typeface="Wingdings" pitchFamily="2" charset="2"/>
              <a:buChar char="§"/>
            </a:pPr>
            <a:r>
              <a:rPr lang="ar-EG" dirty="0" smtClean="0">
                <a:hlinkClick r:id="rId2" action="ppaction://hlinksldjump"/>
              </a:rPr>
              <a:t>المعالج الدقيق</a:t>
            </a:r>
            <a:r>
              <a:rPr lang="ar-EG" dirty="0" smtClean="0"/>
              <a:t>: وحدة التحكم ، وحدة الحساب والمنطق.</a:t>
            </a:r>
          </a:p>
          <a:p>
            <a:pPr lvl="2">
              <a:buFont typeface="Wingdings" pitchFamily="2" charset="2"/>
              <a:buChar char="§"/>
            </a:pPr>
            <a:r>
              <a:rPr lang="ar-EG" dirty="0" smtClean="0"/>
              <a:t>الذاكرة الرئيسية.</a:t>
            </a:r>
          </a:p>
          <a:p>
            <a:r>
              <a:rPr lang="ar-EG" dirty="0" smtClean="0">
                <a:solidFill>
                  <a:srgbClr val="00B050"/>
                </a:solidFill>
              </a:rPr>
              <a:t>البرمجيات </a:t>
            </a:r>
            <a:r>
              <a:rPr lang="en-US" dirty="0" smtClean="0">
                <a:solidFill>
                  <a:srgbClr val="00B050"/>
                </a:solidFill>
              </a:rPr>
              <a:t>Software</a:t>
            </a:r>
            <a:endParaRPr lang="ar-EG" dirty="0" smtClean="0">
              <a:solidFill>
                <a:srgbClr val="00B050"/>
              </a:solidFill>
            </a:endParaRPr>
          </a:p>
          <a:p>
            <a:endParaRPr lang="ar-EG" dirty="0"/>
          </a:p>
        </p:txBody>
      </p:sp>
      <p:sp>
        <p:nvSpPr>
          <p:cNvPr id="4"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ar-EG" b="1" dirty="0" smtClean="0">
                <a:solidFill>
                  <a:schemeClr val="tx1"/>
                </a:solidFill>
              </a:rPr>
              <a:t>الكمبيوتر التعليمي</a:t>
            </a:r>
            <a:endParaRPr lang="ar-EG" dirty="0">
              <a:solidFill>
                <a:schemeClr val="tx1"/>
              </a:solidFill>
            </a:endParaRPr>
          </a:p>
        </p:txBody>
      </p:sp>
      <p:pic>
        <p:nvPicPr>
          <p:cNvPr id="2050" name="Picture 2" descr="C:\Program Files\Microsoft Office\MEDIA\CAGCAT10\j0292982.wmf"/>
          <p:cNvPicPr>
            <a:picLocks noChangeAspect="1" noChangeArrowheads="1"/>
          </p:cNvPicPr>
          <p:nvPr/>
        </p:nvPicPr>
        <p:blipFill>
          <a:blip r:embed="rId3"/>
          <a:srcRect/>
          <a:stretch>
            <a:fillRect/>
          </a:stretch>
        </p:blipFill>
        <p:spPr bwMode="auto">
          <a:xfrm>
            <a:off x="7929586" y="4429132"/>
            <a:ext cx="482407" cy="47618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ar-EG" b="1" dirty="0" smtClean="0">
                <a:solidFill>
                  <a:schemeClr val="tx1"/>
                </a:solidFill>
              </a:rPr>
              <a:t>استخدام الكمبيوتر في التعليم</a:t>
            </a:r>
            <a:endParaRPr lang="ar-EG" dirty="0">
              <a:solidFill>
                <a:schemeClr val="tx1"/>
              </a:solidFill>
            </a:endParaRPr>
          </a:p>
        </p:txBody>
      </p:sp>
      <p:graphicFrame>
        <p:nvGraphicFramePr>
          <p:cNvPr id="5" name="Content Placeholder 4"/>
          <p:cNvGraphicFramePr>
            <a:graphicFrameLocks noGrp="1"/>
          </p:cNvGraphicFramePr>
          <p:nvPr>
            <p:ph idx="1"/>
          </p:nvPr>
        </p:nvGraphicFramePr>
        <p:xfrm>
          <a:off x="285720" y="1857364"/>
          <a:ext cx="8562975" cy="4375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descr="C:\Program Files\Microsoft Office\MEDIA\CAGCAT10\j0195384.wmf"/>
          <p:cNvPicPr>
            <a:picLocks noChangeAspect="1" noChangeArrowheads="1"/>
          </p:cNvPicPr>
          <p:nvPr/>
        </p:nvPicPr>
        <p:blipFill>
          <a:blip r:embed="rId7"/>
          <a:srcRect/>
          <a:stretch>
            <a:fillRect/>
          </a:stretch>
        </p:blipFill>
        <p:spPr bwMode="auto">
          <a:xfrm>
            <a:off x="1643042" y="2428868"/>
            <a:ext cx="1255131" cy="1281333"/>
          </a:xfrm>
          <a:prstGeom prst="rect">
            <a:avLst/>
          </a:prstGeom>
          <a:noFill/>
        </p:spPr>
      </p:pic>
      <p:pic>
        <p:nvPicPr>
          <p:cNvPr id="1027" name="Picture 3" descr="C:\Program Files\Microsoft Office\MEDIA\CAGCAT10\j0292020.wmf"/>
          <p:cNvPicPr>
            <a:picLocks noChangeAspect="1" noChangeArrowheads="1"/>
          </p:cNvPicPr>
          <p:nvPr/>
        </p:nvPicPr>
        <p:blipFill>
          <a:blip r:embed="rId8"/>
          <a:srcRect/>
          <a:stretch>
            <a:fillRect/>
          </a:stretch>
        </p:blipFill>
        <p:spPr bwMode="auto">
          <a:xfrm>
            <a:off x="1649532" y="4222237"/>
            <a:ext cx="1422270" cy="1349903"/>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466</TotalTime>
  <Words>2266</Words>
  <Application>Microsoft Office PowerPoint</Application>
  <PresentationFormat>On-screen Show (4:3)</PresentationFormat>
  <Paragraphs>174</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Franklin Gothic Book</vt:lpstr>
      <vt:lpstr>Franklin Gothic Medium</vt:lpstr>
      <vt:lpstr>Tahoma</vt:lpstr>
      <vt:lpstr>Wingdings</vt:lpstr>
      <vt:lpstr>Wingdings 2</vt:lpstr>
      <vt:lpstr>Trek</vt:lpstr>
      <vt:lpstr>استخدام الحاسب الآلي في التعليم </vt:lpstr>
      <vt:lpstr>PowerPoint Presentation</vt:lpstr>
      <vt:lpstr>PowerPoint Presentation</vt:lpstr>
      <vt:lpstr>PowerPoint Presentation</vt:lpstr>
      <vt:lpstr>الكمبيوتر كأداه لحل المشكلات:</vt:lpstr>
      <vt:lpstr>PowerPoint Presentation</vt:lpstr>
      <vt:lpstr>الكمبيوتر التعليمي</vt:lpstr>
      <vt:lpstr>الكمبيوتر التعليمي</vt:lpstr>
      <vt:lpstr>استخدام الكمبيوتر في التعليم</vt:lpstr>
      <vt:lpstr>ثلاثة أساليب أساسية لاستخدام الكمبيوتر فى مواقف التعليم والتعلم</vt:lpstr>
      <vt:lpstr>ثلاثة أساليب أساسية لاستخدام الكمبيوتر فى مواقف التعليم والتعلم</vt:lpstr>
      <vt:lpstr>ثلاثة أساليب أساسية لاستخدام الكمبيوتر فى مواقف التعليم والتعلم</vt:lpstr>
      <vt:lpstr> أساليب إضافية : إلى جانب الأساليب الثلاثة السابقة </vt:lpstr>
      <vt:lpstr>أساليب إضافية</vt:lpstr>
      <vt:lpstr>الدواعي التربوية للكمبيوتر:</vt:lpstr>
      <vt:lpstr>الوظائف الأساسية للكمبيوتر التعليمي</vt:lpstr>
      <vt:lpstr>فوائد الكمبيوتر كوسيلة مساعدة في التدريس</vt:lpstr>
      <vt:lpstr>PowerPoint Presentation</vt:lpstr>
      <vt:lpstr>فوائد الكمبيوتر كوسيلة مساعدة في التدريس</vt:lpstr>
      <vt:lpstr>عيوب الكمبيوتر التعليمي ومساوئه </vt:lpstr>
      <vt:lpstr>البرمجيات المستخدمة في إنتاج وتطوير البرامج والتطبيقات التعليمية.</vt:lpstr>
      <vt:lpstr>البرمجيات المستخدمة في إنتاج وتطوير البرامج والتطبيقات التعليمية.</vt:lpstr>
      <vt:lpstr>البرمجيات المستخدمة في إنتاج وتطوير البرامج والتطبيقات التعليمية.</vt:lpstr>
      <vt:lpstr>PowerPoint Presentation</vt:lpstr>
      <vt:lpstr>البرمجيات المستخدمة في إنتاج وتطوير البرامج والتطبيقات التعليمية.</vt:lpstr>
      <vt:lpstr>PowerPoint Presentation</vt:lpstr>
      <vt:lpstr>نهاية المحاضرة</vt:lpstr>
      <vt:lpstr>الكمبيوتر التعليمي</vt:lpstr>
      <vt:lpstr>الكمبيوتر التعليمي</vt:lpstr>
      <vt:lpstr>مميزات استخدام الكمبيوتر التعليمي</vt:lpstr>
      <vt:lpstr>مميزات استخدام الكمبيوتر التعليمي</vt:lpstr>
      <vt:lpstr>مميزات استخدام الكمبيوتر التعليمي</vt:lpstr>
      <vt:lpstr>مميزات استخدام الحاسب للمعلم</vt:lpstr>
      <vt:lpstr>مميزات استخدام الحاسب للمعلم</vt:lpstr>
      <vt:lpstr>المعالج الدقيق Processor</vt:lpstr>
      <vt:lpstr>استخدام الكمبيوتر في التعليم والتعلم Computer- Assisted instruction/ learning</vt:lpstr>
      <vt:lpstr>استخدام الكمبيوتر في التعليم والتعلم Computer- Assisted instruction/ learning</vt:lpstr>
      <vt:lpstr>إدارة التعليم والتعلم بواسطة الكمبيوتر Computer- Managed instruction/ learning  </vt:lpstr>
      <vt:lpstr>إدارة التعليم والتعلم بواسطة الكمبيوتر Computer- Managed instruction/ learning  </vt:lpstr>
      <vt:lpstr>إدارة التعليم والتعلم بواسطة الكمبيوتر Computer- Managed instruction/ learning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U$ER</dc:creator>
  <cp:lastModifiedBy>Dr Hanaa</cp:lastModifiedBy>
  <cp:revision>78</cp:revision>
  <dcterms:created xsi:type="dcterms:W3CDTF">2013-03-17T20:38:14Z</dcterms:created>
  <dcterms:modified xsi:type="dcterms:W3CDTF">2016-03-08T13:37:48Z</dcterms:modified>
</cp:coreProperties>
</file>